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9"/>
  </p:notesMasterIdLst>
  <p:handoutMasterIdLst>
    <p:handoutMasterId r:id="rId20"/>
  </p:handoutMasterIdLst>
  <p:sldIdLst>
    <p:sldId id="256" r:id="rId6"/>
    <p:sldId id="313" r:id="rId7"/>
    <p:sldId id="306" r:id="rId8"/>
    <p:sldId id="315" r:id="rId9"/>
    <p:sldId id="268" r:id="rId10"/>
    <p:sldId id="329" r:id="rId11"/>
    <p:sldId id="314" r:id="rId12"/>
    <p:sldId id="270" r:id="rId13"/>
    <p:sldId id="318" r:id="rId14"/>
    <p:sldId id="312" r:id="rId15"/>
    <p:sldId id="328" r:id="rId16"/>
    <p:sldId id="330" r:id="rId17"/>
    <p:sldId id="33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9F37F"/>
    <a:srgbClr val="FFD279"/>
    <a:srgbClr val="0000FF"/>
    <a:srgbClr val="FFCC66"/>
    <a:srgbClr val="003399"/>
    <a:srgbClr val="969696"/>
    <a:srgbClr val="FFFF99"/>
    <a:srgbClr val="D9D9D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24165" autoAdjust="0"/>
    <p:restoredTop sz="97112" autoAdjust="0"/>
  </p:normalViewPr>
  <p:slideViewPr>
    <p:cSldViewPr snapToGrid="0">
      <p:cViewPr>
        <p:scale>
          <a:sx n="80" d="100"/>
          <a:sy n="80" d="100"/>
        </p:scale>
        <p:origin x="-3246" y="-846"/>
      </p:cViewPr>
      <p:guideLst>
        <p:guide orient="horz" pos="2160"/>
        <p:guide pos="2880"/>
      </p:guideLst>
    </p:cSldViewPr>
  </p:slideViewPr>
  <p:outlineViewPr>
    <p:cViewPr>
      <p:scale>
        <a:sx n="33" d="100"/>
        <a:sy n="33" d="100"/>
      </p:scale>
      <p:origin x="60" y="2473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19" d="100"/>
          <a:sy n="119" d="100"/>
        </p:scale>
        <p:origin x="-3090" y="18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5" rIns="91428" bIns="45715"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8" tIns="45715" rIns="91428" bIns="45715" rtlCol="0"/>
          <a:lstStyle>
            <a:lvl1pPr algn="r">
              <a:defRPr sz="1200"/>
            </a:lvl1pPr>
          </a:lstStyle>
          <a:p>
            <a:fld id="{26E16DC5-8A67-4B35-BF0C-C245A0D0BCDA}" type="datetimeFigureOut">
              <a:rPr lang="en-US" smtClean="0"/>
              <a:t>8/4/2015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5" rIns="91428"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8" tIns="45715" rIns="91428" bIns="45715" rtlCol="0" anchor="b"/>
          <a:lstStyle>
            <a:lvl1pPr algn="r">
              <a:defRPr sz="1200"/>
            </a:lvl1pPr>
          </a:lstStyle>
          <a:p>
            <a:fld id="{D6DC72D5-AAFA-4452-B521-21E429F3DBED}" type="slidenum">
              <a:rPr lang="en-US" smtClean="0"/>
              <a:t>‹#›</a:t>
            </a:fld>
            <a:endParaRPr lang="en-US" dirty="0"/>
          </a:p>
        </p:txBody>
      </p:sp>
    </p:spTree>
    <p:extLst>
      <p:ext uri="{BB962C8B-B14F-4D97-AF65-F5344CB8AC3E}">
        <p14:creationId xmlns:p14="http://schemas.microsoft.com/office/powerpoint/2010/main" val="174056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36" tIns="46568" rIns="93136" bIns="46568"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6" tIns="46568" rIns="93136" bIns="46568" rtlCol="0"/>
          <a:lstStyle>
            <a:lvl1pPr algn="r">
              <a:defRPr sz="1200"/>
            </a:lvl1pPr>
          </a:lstStyle>
          <a:p>
            <a:fld id="{3997114B-2305-49DC-8E58-432915D79DBE}" type="datetimeFigureOut">
              <a:rPr lang="en-US" smtClean="0"/>
              <a:pPr/>
              <a:t>8/4/2015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8" rIns="93136" bIns="46568"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36" tIns="46568" rIns="93136" bIns="465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36" tIns="46568" rIns="93136" bIns="465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36" tIns="46568" rIns="93136" bIns="46568" rtlCol="0" anchor="b"/>
          <a:lstStyle>
            <a:lvl1pPr algn="r">
              <a:defRPr sz="1200"/>
            </a:lvl1pPr>
          </a:lstStyle>
          <a:p>
            <a:fld id="{3B33770D-0C68-41AE-AA18-5F79D25110BD}" type="slidenum">
              <a:rPr lang="en-US" smtClean="0"/>
              <a:pPr/>
              <a:t>‹#›</a:t>
            </a:fld>
            <a:endParaRPr lang="en-US" dirty="0"/>
          </a:p>
        </p:txBody>
      </p:sp>
    </p:spTree>
    <p:extLst>
      <p:ext uri="{BB962C8B-B14F-4D97-AF65-F5344CB8AC3E}">
        <p14:creationId xmlns:p14="http://schemas.microsoft.com/office/powerpoint/2010/main" val="125145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AFSOC’s </a:t>
            </a:r>
            <a:r>
              <a:rPr lang="en-US" dirty="0">
                <a:solidFill>
                  <a:srgbClr val="FF0000"/>
                </a:solidFill>
              </a:rPr>
              <a:t>only</a:t>
            </a:r>
            <a:r>
              <a:rPr lang="en-US" dirty="0"/>
              <a:t> formal school conducting special operations education, language training and professional development</a:t>
            </a:r>
          </a:p>
          <a:p>
            <a:r>
              <a:rPr lang="en-US" dirty="0"/>
              <a:t>Develops, schedules, and executes joint education – </a:t>
            </a:r>
            <a:r>
              <a:rPr lang="en-US" dirty="0">
                <a:ea typeface="Calibri"/>
                <a:cs typeface="Times New Roman"/>
              </a:rPr>
              <a:t>7390 students in</a:t>
            </a:r>
            <a:r>
              <a:rPr lang="en-US" dirty="0"/>
              <a:t> FY14</a:t>
            </a:r>
          </a:p>
          <a:p>
            <a:r>
              <a:rPr lang="en-US" dirty="0"/>
              <a:t>Implements AFSOC/CC and Commander USSOCOM educational strategy </a:t>
            </a:r>
          </a:p>
          <a:p>
            <a:r>
              <a:rPr lang="en-US" dirty="0"/>
              <a:t>Conducts resident and off-station courses in joint/combined special operations, SOF command and control, cultural/geopolitical regional orientation, counterinsurgency, irregular warfare, and force protection</a:t>
            </a:r>
          </a:p>
          <a:p>
            <a:r>
              <a:rPr lang="en-US" dirty="0"/>
              <a:t>Conducts language training and proficiency </a:t>
            </a:r>
          </a:p>
          <a:p>
            <a:endParaRPr lang="en-US" dirty="0"/>
          </a:p>
        </p:txBody>
      </p:sp>
      <p:sp>
        <p:nvSpPr>
          <p:cNvPr id="4" name="Slide Number Placeholder 3"/>
          <p:cNvSpPr>
            <a:spLocks noGrp="1"/>
          </p:cNvSpPr>
          <p:nvPr>
            <p:ph type="sldNum" sz="quarter" idx="10"/>
          </p:nvPr>
        </p:nvSpPr>
        <p:spPr/>
        <p:txBody>
          <a:bodyPr/>
          <a:lstStyle/>
          <a:p>
            <a:fld id="{3B33770D-0C68-41AE-AA18-5F79D25110B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19974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a:t>
            </a:r>
          </a:p>
          <a:p>
            <a:r>
              <a:rPr lang="en-US" dirty="0"/>
              <a:t> </a:t>
            </a:r>
            <a:r>
              <a:rPr lang="en-US" dirty="0" smtClean="0"/>
              <a:t> -- Mix of classified/sensitive information</a:t>
            </a:r>
          </a:p>
          <a:p>
            <a:r>
              <a:rPr lang="en-US" dirty="0"/>
              <a:t> </a:t>
            </a:r>
            <a:r>
              <a:rPr lang="en-US" dirty="0" smtClean="0"/>
              <a:t> -- </a:t>
            </a:r>
            <a:r>
              <a:rPr lang="en-US" dirty="0" err="1" smtClean="0"/>
              <a:t>Cdr</a:t>
            </a:r>
            <a:r>
              <a:rPr lang="en-US" dirty="0" smtClean="0"/>
              <a:t> emphasis on tech qualification versus pol/mil awareness—new policy is helping</a:t>
            </a:r>
          </a:p>
          <a:p>
            <a:r>
              <a:rPr lang="en-US" dirty="0"/>
              <a:t> </a:t>
            </a:r>
            <a:r>
              <a:rPr lang="en-US" dirty="0" smtClean="0"/>
              <a:t> -- Small staff </a:t>
            </a:r>
            <a:endParaRPr lang="en-US" dirty="0"/>
          </a:p>
        </p:txBody>
      </p:sp>
      <p:sp>
        <p:nvSpPr>
          <p:cNvPr id="4" name="Slide Number Placeholder 3"/>
          <p:cNvSpPr>
            <a:spLocks noGrp="1"/>
          </p:cNvSpPr>
          <p:nvPr>
            <p:ph type="sldNum" sz="quarter" idx="10"/>
          </p:nvPr>
        </p:nvSpPr>
        <p:spPr/>
        <p:txBody>
          <a:bodyPr/>
          <a:lstStyle/>
          <a:p>
            <a:fld id="{3B33770D-0C68-41AE-AA18-5F79D25110BD}" type="slidenum">
              <a:rPr lang="en-US" smtClean="0"/>
              <a:pPr/>
              <a:t>12</a:t>
            </a:fld>
            <a:endParaRPr lang="en-US" dirty="0"/>
          </a:p>
        </p:txBody>
      </p:sp>
    </p:spTree>
    <p:extLst>
      <p:ext uri="{BB962C8B-B14F-4D97-AF65-F5344CB8AC3E}">
        <p14:creationId xmlns:p14="http://schemas.microsoft.com/office/powerpoint/2010/main" val="86353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33770D-0C68-41AE-AA18-5F79D25110BD}" type="slidenum">
              <a:rPr lang="en-US" smtClean="0"/>
              <a:pPr/>
              <a:t>13</a:t>
            </a:fld>
            <a:endParaRPr lang="en-US" dirty="0"/>
          </a:p>
        </p:txBody>
      </p:sp>
    </p:spTree>
    <p:extLst>
      <p:ext uri="{BB962C8B-B14F-4D97-AF65-F5344CB8AC3E}">
        <p14:creationId xmlns:p14="http://schemas.microsoft.com/office/powerpoint/2010/main" val="337096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B8B1773-68F5-41B1-9A07-AE612EC05DCC}" type="slidenum">
              <a:rPr lang="en-US" smtClean="0">
                <a:latin typeface="Arial" charset="0"/>
              </a:rPr>
              <a:pPr/>
              <a:t>3</a:t>
            </a:fld>
            <a:endParaRPr lang="en-US" smtClean="0">
              <a:latin typeface="Arial" charset="0"/>
            </a:endParaRPr>
          </a:p>
        </p:txBody>
      </p:sp>
      <p:sp>
        <p:nvSpPr>
          <p:cNvPr id="25603" name="Rectangle 7"/>
          <p:cNvSpPr txBox="1">
            <a:spLocks noGrp="1" noChangeArrowheads="1"/>
          </p:cNvSpPr>
          <p:nvPr/>
        </p:nvSpPr>
        <p:spPr bwMode="auto">
          <a:xfrm>
            <a:off x="3971927" y="8831266"/>
            <a:ext cx="3038475" cy="465137"/>
          </a:xfrm>
          <a:prstGeom prst="rect">
            <a:avLst/>
          </a:prstGeom>
          <a:noFill/>
          <a:ln w="9525">
            <a:noFill/>
            <a:miter lim="800000"/>
            <a:headEnd/>
            <a:tailEnd/>
          </a:ln>
        </p:spPr>
        <p:txBody>
          <a:bodyPr lIns="94404" tIns="47203" rIns="94404" bIns="47203" anchor="b"/>
          <a:lstStyle/>
          <a:p>
            <a:pPr algn="r" defTabSz="942613"/>
            <a:fld id="{87DCCC53-4093-40E5-BBAC-F203B3869219}" type="slidenum">
              <a:rPr lang="en-US" sz="1200">
                <a:latin typeface="Times New Roman" pitchFamily="18" charset="0"/>
              </a:rPr>
              <a:pPr algn="r" defTabSz="942613"/>
              <a:t>3</a:t>
            </a:fld>
            <a:endParaRPr lang="en-US" sz="1200">
              <a:latin typeface="Times New Roman" pitchFamily="18"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933453" y="4416428"/>
            <a:ext cx="5143500" cy="4183063"/>
          </a:xfrm>
          <a:noFill/>
          <a:ln/>
        </p:spPr>
        <p:txBody>
          <a:bodyPr lIns="94404" tIns="47203" rIns="94404" bIns="47203" anchorCtr="0"/>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mentioned earlier Faculty Credentials management is a core activity under the office of Institutional Effectiveness. USAFSOS maintains a SME professional mix of military, civilian GS and contractors with advanced degrees. Given our focus on Operational Military Education (OME), USAFSOS employs a significant number of operational military and outside professional expertise as guess lecturers. This is consistent with our contention that the SOF community is our curriculum. Also, USAFSOS has been endowed recently (over the past 3 years) with its MAVNI airman cadre who provide LREC expertise critical to our education mission. The MAVNI acronym equates to Military Accessions Vital to National Interest.</a:t>
            </a:r>
            <a:endParaRPr lang="en-US" dirty="0"/>
          </a:p>
        </p:txBody>
      </p:sp>
      <p:sp>
        <p:nvSpPr>
          <p:cNvPr id="4" name="Slide Number Placeholder 3"/>
          <p:cNvSpPr>
            <a:spLocks noGrp="1"/>
          </p:cNvSpPr>
          <p:nvPr>
            <p:ph type="sldNum" sz="quarter" idx="10"/>
          </p:nvPr>
        </p:nvSpPr>
        <p:spPr/>
        <p:txBody>
          <a:bodyPr/>
          <a:lstStyle/>
          <a:p>
            <a:fld id="{3B33770D-0C68-41AE-AA18-5F79D25110BD}"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9C3E9F-8CD8-455A-911F-CE41726EBCCE}" type="slidenum">
              <a:rPr lang="en-US" smtClean="0"/>
              <a:pPr/>
              <a:t>6</a:t>
            </a:fld>
            <a:endParaRPr lang="en-US" smtClean="0"/>
          </a:p>
        </p:txBody>
      </p:sp>
      <p:sp>
        <p:nvSpPr>
          <p:cNvPr id="62467" name="Rectangle 2"/>
          <p:cNvSpPr>
            <a:spLocks noGrp="1" noChangeArrowheads="1"/>
          </p:cNvSpPr>
          <p:nvPr>
            <p:ph type="body" idx="1"/>
          </p:nvPr>
        </p:nvSpPr>
        <p:spPr>
          <a:xfrm>
            <a:off x="908198" y="5234940"/>
            <a:ext cx="4901943" cy="3863340"/>
          </a:xfrm>
          <a:noFill/>
          <a:ln/>
        </p:spPr>
        <p:txBody>
          <a:bodyPr anchorCtr="0">
            <a:normAutofit/>
          </a:bodyPr>
          <a:lstStyle/>
          <a:p>
            <a:r>
              <a:rPr lang="en-US" sz="1400" b="1" dirty="0" smtClean="0"/>
              <a:t>- Ten core AFSOC missions—REC education must be delivered with context need awareness</a:t>
            </a:r>
          </a:p>
          <a:p>
            <a:pPr marL="285750" indent="-285750">
              <a:buFontTx/>
              <a:buChar char="-"/>
            </a:pPr>
            <a:r>
              <a:rPr lang="en-US" sz="1400" b="1" dirty="0" smtClean="0"/>
              <a:t>Nearly 18,000 AFSOC airmen—about 5,000 are aviators</a:t>
            </a:r>
          </a:p>
          <a:p>
            <a:pPr marL="285750" indent="-285750">
              <a:buFontTx/>
              <a:buChar char="-"/>
            </a:pPr>
            <a:r>
              <a:rPr lang="en-US" sz="1400" b="1" dirty="0" smtClean="0"/>
              <a:t>Many new aircraft and weapon system missions in last 15 years</a:t>
            </a:r>
          </a:p>
          <a:p>
            <a:pPr marL="285750" indent="-285750">
              <a:buFontTx/>
              <a:buChar char="-"/>
            </a:pPr>
            <a:r>
              <a:rPr lang="en-US" sz="1400" b="1" dirty="0" smtClean="0"/>
              <a:t>On any given day—deployed to 30 different countries in various stages of political development and relationships with the United States</a:t>
            </a:r>
          </a:p>
          <a:p>
            <a:pPr marL="285750" indent="-285750">
              <a:buFontTx/>
              <a:buChar char="-"/>
            </a:pPr>
            <a:r>
              <a:rPr lang="en-US" sz="1400" b="1" dirty="0" smtClean="0"/>
              <a:t>Requires instructors to constantly examine the question—what is SOF?  Specialized capabilities with specialized knowledge.  Regional and cultural education is at the heart of that specialized knowledge.</a:t>
            </a:r>
          </a:p>
        </p:txBody>
      </p:sp>
      <p:sp>
        <p:nvSpPr>
          <p:cNvPr id="62468" name="Slide Number Placeholder 3"/>
          <p:cNvSpPr txBox="1">
            <a:spLocks/>
          </p:cNvSpPr>
          <p:nvPr/>
        </p:nvSpPr>
        <p:spPr bwMode="auto">
          <a:xfrm>
            <a:off x="7956550" y="6553201"/>
            <a:ext cx="274639" cy="139700"/>
          </a:xfrm>
          <a:prstGeom prst="rect">
            <a:avLst/>
          </a:prstGeom>
          <a:noFill/>
          <a:ln w="9525">
            <a:noFill/>
            <a:miter lim="800000"/>
            <a:headEnd/>
            <a:tailEnd/>
          </a:ln>
        </p:spPr>
        <p:txBody>
          <a:bodyPr lIns="92924" tIns="46460" rIns="92924" bIns="46460" anchor="b"/>
          <a:lstStyle/>
          <a:p>
            <a:pPr algn="r" defTabSz="930138"/>
            <a:endParaRPr lang="en-US" sz="1200" dirty="0"/>
          </a:p>
        </p:txBody>
      </p:sp>
      <p:sp>
        <p:nvSpPr>
          <p:cNvPr id="14" name="Rectangle 2"/>
          <p:cNvSpPr txBox="1">
            <a:spLocks noChangeArrowheads="1"/>
          </p:cNvSpPr>
          <p:nvPr/>
        </p:nvSpPr>
        <p:spPr>
          <a:xfrm>
            <a:off x="1516064" y="-95249"/>
            <a:ext cx="3905250" cy="407988"/>
          </a:xfrm>
          <a:prstGeom prst="rect">
            <a:avLst/>
          </a:prstGeom>
        </p:spPr>
        <p:txBody>
          <a:bodyPr lIns="91427" tIns="45713" rIns="91427" bIns="45713"/>
          <a:lstStyle/>
          <a:p>
            <a:pPr>
              <a:defRPr/>
            </a:pPr>
            <a:r>
              <a:rPr lang="en-US" sz="2800" dirty="0">
                <a:latin typeface="+mj-lt"/>
                <a:ea typeface="+mj-ea"/>
                <a:cs typeface="+mj-cs"/>
              </a:rPr>
              <a:t>AFSOC Core Missions</a:t>
            </a:r>
            <a:r>
              <a:rPr lang="en-US" sz="3200" dirty="0">
                <a:latin typeface="+mj-lt"/>
                <a:ea typeface="+mj-ea"/>
                <a:cs typeface="+mj-cs"/>
              </a:rPr>
              <a:t/>
            </a:r>
            <a:br>
              <a:rPr lang="en-US" sz="3200" dirty="0">
                <a:latin typeface="+mj-lt"/>
                <a:ea typeface="+mj-ea"/>
                <a:cs typeface="+mj-cs"/>
              </a:rPr>
            </a:br>
            <a:endParaRPr lang="en-US" sz="1600" dirty="0">
              <a:latin typeface="+mj-lt"/>
              <a:ea typeface="+mj-ea"/>
              <a:cs typeface="+mj-cs"/>
            </a:endParaRPr>
          </a:p>
        </p:txBody>
      </p:sp>
      <p:pic>
        <p:nvPicPr>
          <p:cNvPr id="62470" name="Picture 3" descr="ac130_07"/>
          <p:cNvPicPr>
            <a:picLocks noChangeAspect="1" noChangeArrowheads="1"/>
          </p:cNvPicPr>
          <p:nvPr/>
        </p:nvPicPr>
        <p:blipFill>
          <a:blip r:embed="rId3"/>
          <a:srcRect l="9027" r="10764" b="7129"/>
          <a:stretch>
            <a:fillRect/>
          </a:stretch>
        </p:blipFill>
        <p:spPr bwMode="auto">
          <a:xfrm>
            <a:off x="5916614" y="1116014"/>
            <a:ext cx="773112" cy="627062"/>
          </a:xfrm>
          <a:prstGeom prst="rect">
            <a:avLst/>
          </a:prstGeom>
          <a:noFill/>
          <a:ln w="28575">
            <a:solidFill>
              <a:schemeClr val="tx2"/>
            </a:solidFill>
            <a:miter lim="800000"/>
            <a:headEnd/>
            <a:tailEnd/>
          </a:ln>
        </p:spPr>
      </p:pic>
      <p:pic>
        <p:nvPicPr>
          <p:cNvPr id="62471" name="Picture 4" descr="CCTNavy"/>
          <p:cNvPicPr>
            <a:picLocks noChangeAspect="1" noChangeArrowheads="1"/>
          </p:cNvPicPr>
          <p:nvPr/>
        </p:nvPicPr>
        <p:blipFill>
          <a:blip r:embed="rId4"/>
          <a:srcRect l="22334" t="8730" r="19154" b="4883"/>
          <a:stretch>
            <a:fillRect/>
          </a:stretch>
        </p:blipFill>
        <p:spPr bwMode="auto">
          <a:xfrm>
            <a:off x="5959477" y="3133728"/>
            <a:ext cx="766763" cy="790575"/>
          </a:xfrm>
          <a:prstGeom prst="rect">
            <a:avLst/>
          </a:prstGeom>
          <a:noFill/>
          <a:ln w="28575">
            <a:solidFill>
              <a:schemeClr val="tx2"/>
            </a:solidFill>
            <a:miter lim="800000"/>
            <a:headEnd/>
            <a:tailEnd/>
          </a:ln>
        </p:spPr>
      </p:pic>
      <p:pic>
        <p:nvPicPr>
          <p:cNvPr id="62472" name="Picture 6" descr="060818-F-2133H-002"/>
          <p:cNvPicPr>
            <a:picLocks noChangeAspect="1" noChangeArrowheads="1"/>
          </p:cNvPicPr>
          <p:nvPr/>
        </p:nvPicPr>
        <p:blipFill>
          <a:blip r:embed="rId5"/>
          <a:srcRect/>
          <a:stretch>
            <a:fillRect/>
          </a:stretch>
        </p:blipFill>
        <p:spPr bwMode="auto">
          <a:xfrm>
            <a:off x="5929315" y="2174875"/>
            <a:ext cx="773112" cy="706438"/>
          </a:xfrm>
          <a:prstGeom prst="rect">
            <a:avLst/>
          </a:prstGeom>
          <a:noFill/>
          <a:ln w="28575">
            <a:solidFill>
              <a:schemeClr val="tx2"/>
            </a:solidFill>
            <a:miter lim="800000"/>
            <a:headEnd/>
            <a:tailEnd/>
          </a:ln>
        </p:spPr>
      </p:pic>
      <p:pic>
        <p:nvPicPr>
          <p:cNvPr id="62473" name="Picture 7" descr="051024-F-8732E-011"/>
          <p:cNvPicPr>
            <a:picLocks noChangeAspect="1" noChangeArrowheads="1"/>
          </p:cNvPicPr>
          <p:nvPr/>
        </p:nvPicPr>
        <p:blipFill>
          <a:blip r:embed="rId6"/>
          <a:srcRect/>
          <a:stretch>
            <a:fillRect/>
          </a:stretch>
        </p:blipFill>
        <p:spPr bwMode="auto">
          <a:xfrm>
            <a:off x="123825" y="2798766"/>
            <a:ext cx="922338" cy="1049337"/>
          </a:xfrm>
          <a:prstGeom prst="rect">
            <a:avLst/>
          </a:prstGeom>
          <a:noFill/>
          <a:ln w="28575">
            <a:solidFill>
              <a:schemeClr val="tx2"/>
            </a:solidFill>
            <a:miter lim="800000"/>
            <a:headEnd/>
            <a:tailEnd/>
          </a:ln>
        </p:spPr>
      </p:pic>
      <p:graphicFrame>
        <p:nvGraphicFramePr>
          <p:cNvPr id="13" name="Group 32"/>
          <p:cNvGraphicFramePr>
            <a:graphicFrameLocks/>
          </p:cNvGraphicFramePr>
          <p:nvPr/>
        </p:nvGraphicFramePr>
        <p:xfrm>
          <a:off x="1133476" y="463552"/>
          <a:ext cx="4735774" cy="4336743"/>
        </p:xfrm>
        <a:graphic>
          <a:graphicData uri="http://schemas.openxmlformats.org/drawingml/2006/table">
            <a:tbl>
              <a:tblPr/>
              <a:tblGrid>
                <a:gridCol w="4735774"/>
              </a:tblGrid>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Precision Aerospace Fires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Specialized Air Mobility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Battlefield Air Operations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685">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Intelligence, Surveillance, and Recon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Aviation Foreign Internal Defense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Agile Combat Support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Command and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Specialized Refueling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Information Operations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562">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Psychological Operations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2498" name="Picture 10" descr="S:\CCX\Multimedia\AFSOC Pictures\photos2\070522-F-8732E-015.jpg"/>
          <p:cNvPicPr>
            <a:picLocks noChangeAspect="1" noChangeArrowheads="1"/>
          </p:cNvPicPr>
          <p:nvPr/>
        </p:nvPicPr>
        <p:blipFill>
          <a:blip r:embed="rId7"/>
          <a:srcRect/>
          <a:stretch>
            <a:fillRect/>
          </a:stretch>
        </p:blipFill>
        <p:spPr bwMode="auto">
          <a:xfrm>
            <a:off x="41276" y="1216028"/>
            <a:ext cx="1027113" cy="1254125"/>
          </a:xfrm>
          <a:prstGeom prst="rect">
            <a:avLst/>
          </a:prstGeom>
          <a:noFill/>
          <a:ln w="12700">
            <a:solidFill>
              <a:srgbClr val="000066"/>
            </a:solidFill>
            <a:miter lim="800000"/>
            <a:headEnd/>
            <a:tailEnd/>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33770D-0C68-41AE-AA18-5F79D25110BD}" type="slidenum">
              <a:rPr lang="en-US" smtClean="0"/>
              <a:pPr/>
              <a:t>7</a:t>
            </a:fld>
            <a:endParaRPr lang="en-US" dirty="0"/>
          </a:p>
        </p:txBody>
      </p:sp>
    </p:spTree>
    <p:extLst>
      <p:ext uri="{BB962C8B-B14F-4D97-AF65-F5344CB8AC3E}">
        <p14:creationId xmlns:p14="http://schemas.microsoft.com/office/powerpoint/2010/main" val="10274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a:noFill/>
          <a:ln w="9525"/>
        </p:spPr>
        <p:txBody>
          <a:bodyPr/>
          <a:lstStyle/>
          <a:p>
            <a:endParaRPr lang="en-US" sz="1800" dirty="0"/>
          </a:p>
          <a:p>
            <a:endParaRPr lang="en-US" dirty="0" smtClean="0"/>
          </a:p>
        </p:txBody>
      </p:sp>
      <p:sp>
        <p:nvSpPr>
          <p:cNvPr id="2" name="TextBox 1"/>
          <p:cNvSpPr txBox="1"/>
          <p:nvPr/>
        </p:nvSpPr>
        <p:spPr>
          <a:xfrm>
            <a:off x="553453" y="4539916"/>
            <a:ext cx="5582652" cy="1754326"/>
          </a:xfrm>
          <a:prstGeom prst="rect">
            <a:avLst/>
          </a:prstGeom>
          <a:noFill/>
        </p:spPr>
        <p:txBody>
          <a:bodyPr wrap="square" rtlCol="0">
            <a:spAutoFit/>
          </a:bodyPr>
          <a:lstStyle/>
          <a:p>
            <a:r>
              <a:rPr lang="en-US" dirty="0" smtClean="0"/>
              <a:t>-Unique pipeline requirements—emphasis is on tech qualification</a:t>
            </a:r>
          </a:p>
          <a:p>
            <a:r>
              <a:rPr lang="en-US" dirty="0" smtClean="0"/>
              <a:t>--Few are ‘SOF for Life’</a:t>
            </a:r>
          </a:p>
          <a:p>
            <a:pPr marL="285750" indent="-285750">
              <a:buFontTx/>
              <a:buChar char="-"/>
            </a:pPr>
            <a:r>
              <a:rPr lang="en-US" dirty="0" smtClean="0"/>
              <a:t>Education must serve wide range of capacities from A1C to general officer with little experience to decades</a:t>
            </a:r>
          </a:p>
          <a:p>
            <a:pPr marL="285750" indent="-285750">
              <a:buFontTx/>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SOED-TE is a Total Force division.  Our  mission is to prepare SOF personnel to optimize personal relations  and planning functions with partner nations in the unique political environments that characterize special operations.  We conduct  COCOM orientation in formal courses and provide customized pre-deployment country specific focus, as requested. Courses cover  COCOM/TSOC mission priorities, and relevant history, politics, economics, and social topics  expected to impact  SOF mission effectiveness.   Conducts DoD’s  only joint, interagency course on Aviation Enterprise </a:t>
            </a:r>
            <a:r>
              <a:rPr lang="en-US" dirty="0" smtClean="0"/>
              <a:t>Development</a:t>
            </a:r>
          </a:p>
          <a:p>
            <a:r>
              <a:rPr lang="en-US" b="1" u="sng" dirty="0" smtClean="0"/>
              <a:t>- Basic– </a:t>
            </a:r>
          </a:p>
          <a:p>
            <a:r>
              <a:rPr lang="en-US" b="1" dirty="0" smtClean="0"/>
              <a:t>Intercultural Competence:</a:t>
            </a:r>
          </a:p>
          <a:p>
            <a:r>
              <a:rPr lang="en-US" b="1" dirty="0" smtClean="0"/>
              <a:t>Cultivating </a:t>
            </a:r>
            <a:r>
              <a:rPr lang="en-US" b="1" dirty="0"/>
              <a:t>self–awareness: </a:t>
            </a:r>
            <a:r>
              <a:rPr lang="en-US" dirty="0"/>
              <a:t>Recognize the invisible cultural influences that frame and guide habitual ways of thinking and behavior.</a:t>
            </a:r>
          </a:p>
          <a:p>
            <a:r>
              <a:rPr lang="en-US" b="1" dirty="0"/>
              <a:t>Understanding deep culture: </a:t>
            </a:r>
            <a:r>
              <a:rPr lang="en-US" dirty="0"/>
              <a:t>Describe how collective identities embedded in shared historical memories manifest themselves and evolve in times of political crisis.</a:t>
            </a:r>
          </a:p>
          <a:p>
            <a:r>
              <a:rPr lang="en-US" b="1" dirty="0"/>
              <a:t>Building cultural fluency: </a:t>
            </a:r>
            <a:r>
              <a:rPr lang="en-US" dirty="0"/>
              <a:t>Learn how to navigate cross-cultural differences and turn them into opportunities for constructive relationship building, especially in volatile areas.</a:t>
            </a:r>
          </a:p>
          <a:p>
            <a:r>
              <a:rPr lang="en-US" b="1" u="sng" dirty="0" smtClean="0"/>
              <a:t>- Intermediate and Pre-deployment for all</a:t>
            </a:r>
          </a:p>
          <a:p>
            <a:r>
              <a:rPr lang="en-US" dirty="0" smtClean="0"/>
              <a:t>-- Country and regional context</a:t>
            </a:r>
          </a:p>
          <a:p>
            <a:r>
              <a:rPr lang="en-US" dirty="0" smtClean="0"/>
              <a:t>BPACS– Advanced</a:t>
            </a:r>
          </a:p>
          <a:p>
            <a:r>
              <a:rPr lang="en-US" dirty="0" smtClean="0"/>
              <a:t>-- Increases knowledge of partner nation aviation context—wide range of how aviation managed</a:t>
            </a:r>
          </a:p>
          <a:p>
            <a:r>
              <a:rPr lang="en-US" dirty="0" smtClean="0"/>
              <a:t>-- Also builds engagement skills with current PN aviation decision makers in </a:t>
            </a:r>
            <a:r>
              <a:rPr lang="en-US" smtClean="0"/>
              <a:t>seminar environment</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AFSOTC</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33770D-0C68-41AE-AA18-5F79D25110BD}" type="slidenum">
              <a:rPr lang="en-US" smtClean="0"/>
              <a:pPr/>
              <a:t>10</a:t>
            </a:fld>
            <a:endParaRPr lang="en-US" dirty="0"/>
          </a:p>
        </p:txBody>
      </p:sp>
    </p:spTree>
    <p:extLst>
      <p:ext uri="{BB962C8B-B14F-4D97-AF65-F5344CB8AC3E}">
        <p14:creationId xmlns:p14="http://schemas.microsoft.com/office/powerpoint/2010/main" val="267024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96975" y="693738"/>
            <a:ext cx="4618038" cy="3465512"/>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935144" y="4389086"/>
            <a:ext cx="5140112" cy="4234885"/>
          </a:xfrm>
          <a:prstGeom prst="rect">
            <a:avLst/>
          </a:prstGeom>
          <a:noFill/>
          <a:ln w="12700">
            <a:miter lim="800000"/>
            <a:headEnd type="none" w="sm" len="sm"/>
            <a:tailEnd type="none" w="sm" len="sm"/>
          </a:ln>
        </p:spPr>
        <p:txBody>
          <a:bodyPr lIns="93286" tIns="46644" rIns="93286" bIns="46644"/>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6292C-D056-4DDC-B8DE-4E4CB483D35B}" type="datetime1">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A090E-5CD7-4627-A4E0-08EB2A437EED}" type="datetime1">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ACA96-6D48-42B3-A80B-CBFEC810A007}" type="datetime1">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57325" y="131763"/>
            <a:ext cx="7332663" cy="1011237"/>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276225" y="1504950"/>
            <a:ext cx="8397875" cy="4743450"/>
          </a:xfrm>
          <a:prstGeom prst="rect">
            <a:avLst/>
          </a:prstGeom>
        </p:spPr>
        <p:txBody>
          <a:bodyPr/>
          <a:lstStyle/>
          <a:p>
            <a:pPr lvl="0"/>
            <a:endParaRPr lang="en-US" noProof="0" smtClean="0"/>
          </a:p>
        </p:txBody>
      </p:sp>
      <p:sp>
        <p:nvSpPr>
          <p:cNvPr id="4" name="Rectangle 2"/>
          <p:cNvSpPr>
            <a:spLocks noGrp="1" noChangeArrowheads="1"/>
          </p:cNvSpPr>
          <p:nvPr>
            <p:ph type="sldNum" sz="quarter" idx="10"/>
          </p:nvPr>
        </p:nvSpPr>
        <p:spPr>
          <a:xfrm>
            <a:off x="7956550" y="6553200"/>
            <a:ext cx="1143000" cy="304800"/>
          </a:xfrm>
          <a:prstGeom prst="rect">
            <a:avLst/>
          </a:prstGeom>
          <a:ln/>
        </p:spPr>
        <p:txBody>
          <a:bodyPr/>
          <a:lstStyle>
            <a:lvl1pPr>
              <a:defRPr/>
            </a:lvl1pPr>
          </a:lstStyle>
          <a:p>
            <a:pPr>
              <a:defRPr/>
            </a:pPr>
            <a:fld id="{2CA50920-BB94-4DE0-8016-7EC37EF78061}" type="slidenum">
              <a:rPr lang="en-US"/>
              <a:pPr>
                <a:defRPr/>
              </a:pPr>
              <a:t>‹#›</a:t>
            </a:fld>
            <a:endParaRPr lang="en-US"/>
          </a:p>
        </p:txBody>
      </p:sp>
    </p:spTree>
    <p:extLst>
      <p:ext uri="{BB962C8B-B14F-4D97-AF65-F5344CB8AC3E}">
        <p14:creationId xmlns:p14="http://schemas.microsoft.com/office/powerpoint/2010/main" val="42367253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4098"/>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2000" b="1" dirty="0">
              <a:solidFill>
                <a:srgbClr val="000000"/>
              </a:solidFill>
            </a:endParaRPr>
          </a:p>
        </p:txBody>
      </p:sp>
      <p:sp>
        <p:nvSpPr>
          <p:cNvPr id="3" name="Line 4099"/>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2000" b="1" dirty="0">
              <a:solidFill>
                <a:srgbClr val="000000"/>
              </a:solidFill>
            </a:endParaRPr>
          </a:p>
        </p:txBody>
      </p:sp>
      <p:sp>
        <p:nvSpPr>
          <p:cNvPr id="4" name="Text Box 4110"/>
          <p:cNvSpPr txBox="1">
            <a:spLocks noChangeArrowheads="1"/>
          </p:cNvSpPr>
          <p:nvPr/>
        </p:nvSpPr>
        <p:spPr bwMode="auto">
          <a:xfrm>
            <a:off x="100345" y="174248"/>
            <a:ext cx="8967455" cy="861774"/>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1600" b="1" i="1" dirty="0" smtClean="0">
                <a:solidFill>
                  <a:srgbClr val="151C77"/>
                </a:solidFill>
              </a:rPr>
              <a:t>INVENT - INSTRUCT - INNOVATE - IMPROVE</a:t>
            </a:r>
          </a:p>
          <a:p>
            <a:pPr algn="ctr" eaLnBrk="0" fontAlgn="base" hangingPunct="0">
              <a:spcBef>
                <a:spcPct val="0"/>
              </a:spcBef>
              <a:spcAft>
                <a:spcPct val="0"/>
              </a:spcAft>
              <a:defRPr/>
            </a:pPr>
            <a:endParaRPr lang="en-US" sz="1000" b="1" i="1" dirty="0" smtClean="0">
              <a:solidFill>
                <a:srgbClr val="151C77"/>
              </a:solidFill>
            </a:endParaRPr>
          </a:p>
          <a:p>
            <a:pPr algn="ctr" eaLnBrk="0" fontAlgn="base" hangingPunct="0">
              <a:spcBef>
                <a:spcPct val="0"/>
              </a:spcBef>
              <a:spcAft>
                <a:spcPct val="0"/>
              </a:spcAft>
              <a:defRPr/>
            </a:pPr>
            <a:r>
              <a:rPr lang="en-US" sz="2400" b="1" i="1" dirty="0" smtClean="0">
                <a:solidFill>
                  <a:srgbClr val="151C77"/>
                </a:solidFill>
              </a:rPr>
              <a:t>AIR FORCE SPECIAL OPERATIONS AIR WARFARE CENTER</a:t>
            </a:r>
            <a:endParaRPr lang="en-US" sz="2400" b="1" i="1" dirty="0">
              <a:solidFill>
                <a:srgbClr val="151C77"/>
              </a:solidFill>
            </a:endParaRPr>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4756" y="8546"/>
            <a:ext cx="446844"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4864" y="56495"/>
            <a:ext cx="586884"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ctrTitle"/>
          </p:nvPr>
        </p:nvSpPr>
        <p:spPr>
          <a:xfrm>
            <a:off x="685800" y="1828800"/>
            <a:ext cx="7772400" cy="1470025"/>
          </a:xfrm>
        </p:spPr>
        <p:txBody>
          <a:bodyPr/>
          <a:lstStyle/>
          <a:p>
            <a:r>
              <a:rPr lang="en-US" smtClean="0"/>
              <a:t>Click to edit Master title style</a:t>
            </a:r>
            <a:endParaRPr lang="en-US"/>
          </a:p>
        </p:txBody>
      </p:sp>
      <p:sp>
        <p:nvSpPr>
          <p:cNvPr id="11" name="Subtitle 2"/>
          <p:cNvSpPr>
            <a:spLocks noGrp="1"/>
          </p:cNvSpPr>
          <p:nvPr>
            <p:ph type="subTitle" idx="1"/>
          </p:nvPr>
        </p:nvSpPr>
        <p:spPr>
          <a:xfrm>
            <a:off x="2057400" y="3581400"/>
            <a:ext cx="5029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30"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173635" y="3594463"/>
            <a:ext cx="1742146"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randM\AppData\Local\Microsoft\Windows\Temporary Internet Files\Content.Outlook\CW26I30I\AFG-080825-001 (2).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3466012"/>
            <a:ext cx="201168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0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D9A76107-CA85-4AB4-AB2E-ED574012ADB0}" type="slidenum">
              <a:rPr lang="en-US">
                <a:solidFill>
                  <a:srgbClr val="000000"/>
                </a:solidFill>
              </a:rPr>
              <a:pPr>
                <a:defRPr/>
              </a:pPr>
              <a:t>‹#›</a:t>
            </a:fld>
            <a:endParaRPr lang="en-US" dirty="0">
              <a:solidFill>
                <a:srgbClr val="000000"/>
              </a:solidFill>
            </a:endParaRPr>
          </a:p>
        </p:txBody>
      </p:sp>
      <p:sp>
        <p:nvSpPr>
          <p:cNvPr id="5" name="TextBox 4"/>
          <p:cNvSpPr txBox="1"/>
          <p:nvPr userDrawn="1"/>
        </p:nvSpPr>
        <p:spPr>
          <a:xfrm>
            <a:off x="2244672" y="6477000"/>
            <a:ext cx="4495077" cy="338554"/>
          </a:xfrm>
          <a:prstGeom prst="rect">
            <a:avLst/>
          </a:prstGeom>
          <a:noFill/>
        </p:spPr>
        <p:txBody>
          <a:bodyPr wrap="none" rtlCol="0">
            <a:spAutoFit/>
          </a:bodyPr>
          <a:lstStyle/>
          <a:p>
            <a:pPr algn="ctr" eaLnBrk="0" fontAlgn="base" hangingPunct="0">
              <a:spcBef>
                <a:spcPct val="0"/>
              </a:spcBef>
              <a:spcAft>
                <a:spcPct val="0"/>
              </a:spcAft>
              <a:defRPr/>
            </a:pPr>
            <a:r>
              <a:rPr lang="en-US" sz="1600" b="1" i="1" dirty="0" smtClean="0">
                <a:solidFill>
                  <a:srgbClr val="151C77"/>
                </a:solidFill>
              </a:rPr>
              <a:t>INVENT - INSTRUCT - INNOVATE - IMPROVE</a:t>
            </a:r>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757822"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81762" y="228600"/>
            <a:ext cx="733535"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10EC88BD-3ACA-4D11-9D29-61930CA91966}" type="slidenum">
              <a:rPr lang="en-US">
                <a:solidFill>
                  <a:srgbClr val="000000"/>
                </a:solidFill>
              </a:rPr>
              <a:pPr>
                <a:defRPr/>
              </a:pPr>
              <a:t>‹#›</a:t>
            </a:fld>
            <a:endParaRPr lang="en-US" dirty="0">
              <a:solidFill>
                <a:srgbClr val="000000"/>
              </a:solidFill>
            </a:endParaRPr>
          </a:p>
        </p:txBody>
      </p:sp>
      <p:sp>
        <p:nvSpPr>
          <p:cNvPr id="6" name="TextBox 5"/>
          <p:cNvSpPr txBox="1"/>
          <p:nvPr userDrawn="1"/>
        </p:nvSpPr>
        <p:spPr>
          <a:xfrm>
            <a:off x="2244672" y="6477000"/>
            <a:ext cx="4495077" cy="338554"/>
          </a:xfrm>
          <a:prstGeom prst="rect">
            <a:avLst/>
          </a:prstGeom>
          <a:noFill/>
        </p:spPr>
        <p:txBody>
          <a:bodyPr wrap="none" rtlCol="0">
            <a:spAutoFit/>
          </a:bodyPr>
          <a:lstStyle/>
          <a:p>
            <a:pPr algn="ctr" eaLnBrk="0" fontAlgn="base" hangingPunct="0">
              <a:spcBef>
                <a:spcPct val="0"/>
              </a:spcBef>
              <a:spcAft>
                <a:spcPct val="0"/>
              </a:spcAft>
              <a:defRPr/>
            </a:pPr>
            <a:r>
              <a:rPr lang="en-US" sz="1600" b="1" i="1" dirty="0" smtClean="0">
                <a:solidFill>
                  <a:srgbClr val="151C77"/>
                </a:solidFill>
              </a:rPr>
              <a:t>INVENT - INSTRUCT - INNOVATE - IMPROVE</a:t>
            </a: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275492"/>
            <a:ext cx="757822"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05562" y="275492"/>
            <a:ext cx="733535"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E5316B-3A43-4DE1-A104-203A2BD99A4E}" type="datetimeFigureOut">
              <a:rPr lang="en-US">
                <a:solidFill>
                  <a:srgbClr val="000000"/>
                </a:solidFill>
              </a:rPr>
              <a:pPr/>
              <a:t>8/4/2015</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906A47A2-E89C-4932-9532-643A4FCAEE9A}" type="slidenum">
              <a:rPr lang="en-US" smtClean="0">
                <a:solidFill>
                  <a:srgbClr val="000000"/>
                </a:solidFill>
              </a:rPr>
              <a:pPr/>
              <a:t>‹#›</a:t>
            </a:fld>
            <a:endParaRPr lang="en-US" dirty="0">
              <a:solidFill>
                <a:srgbClr val="000000"/>
              </a:solidFill>
            </a:endParaRPr>
          </a:p>
        </p:txBody>
      </p:sp>
      <p:sp>
        <p:nvSpPr>
          <p:cNvPr id="7" name="TextBox 6"/>
          <p:cNvSpPr txBox="1"/>
          <p:nvPr userDrawn="1"/>
        </p:nvSpPr>
        <p:spPr>
          <a:xfrm>
            <a:off x="1974021" y="6477000"/>
            <a:ext cx="5036379" cy="369332"/>
          </a:xfrm>
          <a:prstGeom prst="rect">
            <a:avLst/>
          </a:prstGeom>
          <a:noFill/>
        </p:spPr>
        <p:txBody>
          <a:bodyPr wrap="none" rtlCol="0">
            <a:spAutoFit/>
          </a:bodyPr>
          <a:lstStyle/>
          <a:p>
            <a:pPr algn="ctr" eaLnBrk="0" fontAlgn="base" hangingPunct="0">
              <a:spcBef>
                <a:spcPct val="0"/>
              </a:spcBef>
              <a:spcAft>
                <a:spcPct val="0"/>
              </a:spcAft>
              <a:defRPr/>
            </a:pPr>
            <a:r>
              <a:rPr lang="en-US" b="1" i="1" dirty="0" smtClean="0">
                <a:solidFill>
                  <a:srgbClr val="151C77"/>
                </a:solidFill>
              </a:rPr>
              <a:t>INVENT - INSTRUCT - INNOVATE - IMPROVE</a:t>
            </a: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757822"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48291" y="205154"/>
            <a:ext cx="733535"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0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64787-5CF0-4379-8545-47DAF145BECD}" type="datetime1">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B0C7E-BE55-47D4-A0F2-BDEEAA5C25F4}" type="datetime1">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C727A-3E31-43CE-ABE5-DEDB78431DA0}" type="datetime1">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F85EA-959B-4F4E-B874-F3C1622FCD60}" type="datetime1">
              <a:rPr lang="en-US" smtClean="0"/>
              <a:pPr/>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0DF2B-482E-4ACB-A80D-F7F4D27C06FC}" type="datetime1">
              <a:rPr lang="en-US" smtClean="0"/>
              <a:pPr/>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9AA77-9E96-46A4-B53C-3C1E83FF3434}" type="datetime1">
              <a:rPr lang="en-US" smtClean="0"/>
              <a:pPr/>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1123C-D29A-4322-B8AC-636F1ADBBFDD}" type="datetime1">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32406-BE9F-412B-B213-4F5CED13B19B}" type="datetime1">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1E459-027A-4E90-A8B3-2A7B6E18E0D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038"/>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A9111-E1AA-4E1D-8297-9AB55398DCF1}" type="datetime1">
              <a:rPr lang="en-US" smtClean="0"/>
              <a:pPr/>
              <a:t>8/4/2015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7" name="Group 6"/>
          <p:cNvGrpSpPr/>
          <p:nvPr userDrawn="1"/>
        </p:nvGrpSpPr>
        <p:grpSpPr>
          <a:xfrm>
            <a:off x="0" y="6550918"/>
            <a:ext cx="9144000" cy="369332"/>
            <a:chOff x="0" y="6309360"/>
            <a:chExt cx="9144000" cy="369332"/>
          </a:xfrm>
        </p:grpSpPr>
        <p:sp>
          <p:nvSpPr>
            <p:cNvPr id="8" name="TextBox 7"/>
            <p:cNvSpPr txBox="1"/>
            <p:nvPr/>
          </p:nvSpPr>
          <p:spPr>
            <a:xfrm>
              <a:off x="0" y="6373368"/>
              <a:ext cx="9144000" cy="246888"/>
            </a:xfrm>
            <a:prstGeom prst="rect">
              <a:avLst/>
            </a:prstGeom>
            <a:solidFill>
              <a:schemeClr val="tx1">
                <a:lumMod val="75000"/>
              </a:schemeClr>
            </a:solidFill>
          </p:spPr>
          <p:txBody>
            <a:bodyPr wrap="square" rtlCol="0">
              <a:spAutoFit/>
            </a:bodyPr>
            <a:lstStyle/>
            <a:p>
              <a:endParaRPr lang="en-US" dirty="0"/>
            </a:p>
          </p:txBody>
        </p:sp>
        <p:sp>
          <p:nvSpPr>
            <p:cNvPr id="9" name="TextBox 8"/>
            <p:cNvSpPr txBox="1"/>
            <p:nvPr/>
          </p:nvSpPr>
          <p:spPr>
            <a:xfrm>
              <a:off x="2231136" y="6309360"/>
              <a:ext cx="5312664" cy="369332"/>
            </a:xfrm>
            <a:prstGeom prst="rect">
              <a:avLst/>
            </a:prstGeom>
            <a:noFill/>
          </p:spPr>
          <p:txBody>
            <a:bodyPr wrap="square" rtlCol="0">
              <a:spAutoFit/>
            </a:bodyPr>
            <a:lstStyle/>
            <a:p>
              <a:pPr algn="ctr"/>
              <a:r>
                <a:rPr lang="en-US" b="1" i="1" dirty="0" smtClean="0">
                  <a:solidFill>
                    <a:schemeClr val="bg1"/>
                  </a:solidFill>
                </a:rPr>
                <a:t>“Turning Airmen Into Air Commandos”</a:t>
              </a:r>
              <a:endParaRPr lang="en-US" b="1" i="1" dirty="0">
                <a:solidFill>
                  <a:schemeClr val="bg1"/>
                </a:solidFill>
              </a:endParaRPr>
            </a:p>
          </p:txBody>
        </p:sp>
        <p:pic>
          <p:nvPicPr>
            <p:cNvPr id="10" name="Content Placeholder 7" descr="Bottom Logo.jpg"/>
            <p:cNvPicPr>
              <a:picLocks noChangeAspect="1"/>
            </p:cNvPicPr>
            <p:nvPr/>
          </p:nvPicPr>
          <p:blipFill>
            <a:blip r:embed="rId14" cstate="print">
              <a:grayscl/>
              <a:lum bright="-9000" contrast="50000"/>
            </a:blip>
            <a:stretch>
              <a:fillRect/>
            </a:stretch>
          </p:blipFill>
          <p:spPr>
            <a:xfrm>
              <a:off x="0" y="6364224"/>
              <a:ext cx="1676400" cy="249382"/>
            </a:xfrm>
            <a:prstGeom prst="rect">
              <a:avLst/>
            </a:prstGeom>
          </p:spPr>
        </p:pic>
      </p:grpSp>
      <p:sp>
        <p:nvSpPr>
          <p:cNvPr id="6" name="Slide Number Placeholder 5"/>
          <p:cNvSpPr>
            <a:spLocks noGrp="1"/>
          </p:cNvSpPr>
          <p:nvPr>
            <p:ph type="sldNum" sz="quarter" idx="4"/>
          </p:nvPr>
        </p:nvSpPr>
        <p:spPr>
          <a:xfrm>
            <a:off x="6934200" y="6553200"/>
            <a:ext cx="2133600" cy="365125"/>
          </a:xfrm>
          <a:prstGeom prst="rect">
            <a:avLst/>
          </a:prstGeom>
        </p:spPr>
        <p:txBody>
          <a:bodyPr vert="horz" lIns="91440" tIns="45720" rIns="91440" bIns="45720" rtlCol="0" anchor="ctr"/>
          <a:lstStyle>
            <a:lvl1pPr algn="r">
              <a:defRPr sz="1200">
                <a:solidFill>
                  <a:schemeClr val="bg1"/>
                </a:solidFill>
              </a:defRPr>
            </a:lvl1pPr>
          </a:lstStyle>
          <a:p>
            <a:fld id="{4DB1E459-027A-4E90-A8B3-2A7B6E18E0D4}" type="slidenum">
              <a:rPr lang="en-US" smtClean="0"/>
              <a:pPr/>
              <a:t>‹#›</a:t>
            </a:fld>
            <a:endParaRPr lang="en-US" dirty="0"/>
          </a:p>
        </p:txBody>
      </p:sp>
      <p:pic>
        <p:nvPicPr>
          <p:cNvPr id="14" name="Picture 2" descr="W:\Graphics\Emblems_Patches_Seals\USAFSOS TIF.tif"/>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50676" y="58793"/>
            <a:ext cx="749075" cy="769882"/>
          </a:xfrm>
          <a:prstGeom prst="rect">
            <a:avLst/>
          </a:prstGeom>
          <a:noFill/>
          <a:effectLst>
            <a:glow rad="139700">
              <a:schemeClr val="bg1">
                <a:alpha val="40000"/>
              </a:schemeClr>
            </a:glow>
            <a:outerShdw blurRad="50800" dist="50800" dir="5400000" algn="ctr" rotWithShape="0">
              <a:srgbClr val="000000"/>
            </a:outerShdw>
          </a:effectLst>
          <a:scene3d>
            <a:camera prst="orthographicFront"/>
            <a:lightRig rig="threePt" dir="t"/>
          </a:scene3d>
        </p:spPr>
      </p:pic>
      <p:pic>
        <p:nvPicPr>
          <p:cNvPr id="15" name="Picture 11"/>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83873" y="58794"/>
            <a:ext cx="773557" cy="7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accent1">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b="1"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b="1"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sldNum" sz="quarter" idx="4"/>
          </p:nvPr>
        </p:nvSpPr>
        <p:spPr bwMode="auto">
          <a:xfrm>
            <a:off x="7780338"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eaLnBrk="0" fontAlgn="base" hangingPunct="0">
              <a:spcBef>
                <a:spcPct val="0"/>
              </a:spcBef>
              <a:spcAft>
                <a:spcPct val="0"/>
              </a:spcAft>
              <a:defRPr/>
            </a:pPr>
            <a:fld id="{70A24861-D676-4162-948E-18360F4C3AC9}" type="slidenum">
              <a:rPr lang="en-US" b="1">
                <a:solidFill>
                  <a:srgbClr val="000000"/>
                </a:solidFill>
              </a:rPr>
              <a:pPr eaLnBrk="0" fontAlgn="base" hangingPunct="0">
                <a:spcBef>
                  <a:spcPct val="0"/>
                </a:spcBef>
                <a:spcAft>
                  <a:spcPct val="0"/>
                </a:spcAft>
                <a:defRPr/>
              </a:pPr>
              <a:t>‹#›</a:t>
            </a:fld>
            <a:endParaRPr lang="en-US" b="1" dirty="0">
              <a:solidFill>
                <a:srgbClr val="000000"/>
              </a:solidFill>
            </a:endParaRPr>
          </a:p>
        </p:txBody>
      </p:sp>
      <p:sp>
        <p:nvSpPr>
          <p:cNvPr id="234500" name="Line 4"/>
          <p:cNvSpPr>
            <a:spLocks noChangeShapeType="1"/>
          </p:cNvSpPr>
          <p:nvPr/>
        </p:nvSpPr>
        <p:spPr bwMode="auto">
          <a:xfrm flipV="1">
            <a:off x="273050" y="6451600"/>
            <a:ext cx="8607425"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2000" b="1" dirty="0">
              <a:solidFill>
                <a:srgbClr val="000000"/>
              </a:solidFill>
            </a:endParaRPr>
          </a:p>
        </p:txBody>
      </p:sp>
      <p:sp>
        <p:nvSpPr>
          <p:cNvPr id="234501" name="Line 5"/>
          <p:cNvSpPr>
            <a:spLocks noChangeShapeType="1"/>
          </p:cNvSpPr>
          <p:nvPr/>
        </p:nvSpPr>
        <p:spPr bwMode="auto">
          <a:xfrm>
            <a:off x="250825" y="1231900"/>
            <a:ext cx="8512175"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2000" b="1" dirty="0">
              <a:solidFill>
                <a:srgbClr val="000000"/>
              </a:solidFill>
            </a:endParaRPr>
          </a:p>
        </p:txBody>
      </p:sp>
      <p:sp>
        <p:nvSpPr>
          <p:cNvPr id="1029" name="Rectangle 6"/>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
        <p:nvSpPr>
          <p:cNvPr id="1030" name="Rectangle 13"/>
          <p:cNvSpPr>
            <a:spLocks noGrp="1" noChangeArrowheads="1"/>
          </p:cNvSpPr>
          <p:nvPr>
            <p:ph type="title"/>
          </p:nvPr>
        </p:nvSpPr>
        <p:spPr bwMode="auto">
          <a:xfrm>
            <a:off x="923925" y="131763"/>
            <a:ext cx="6970713" cy="101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1" name="Picture 26" descr="AFSOC2"/>
          <p:cNvPicPr>
            <a:picLocks noChangeAspect="1" noChangeArrowheads="1"/>
          </p:cNvPicPr>
          <p:nvPr/>
        </p:nvPicPr>
        <p:blipFill>
          <a:blip r:embed="rId6" cstate="print"/>
          <a:srcRect/>
          <a:stretch>
            <a:fillRect/>
          </a:stretch>
        </p:blipFill>
        <p:spPr bwMode="auto">
          <a:xfrm>
            <a:off x="8828088" y="5265738"/>
            <a:ext cx="8205787" cy="7991475"/>
          </a:xfrm>
          <a:prstGeom prst="rect">
            <a:avLst/>
          </a:prstGeom>
          <a:noFill/>
          <a:ln w="9525">
            <a:noFill/>
            <a:miter lim="800000"/>
            <a:headEnd/>
            <a:tailEnd/>
          </a:ln>
        </p:spPr>
      </p:pic>
    </p:spTree>
    <p:extLst>
      <p:ext uri="{BB962C8B-B14F-4D97-AF65-F5344CB8AC3E}">
        <p14:creationId xmlns:p14="http://schemas.microsoft.com/office/powerpoint/2010/main" val="3768586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eaLnBrk="1" fontAlgn="base" hangingPunct="1">
        <a:spcBef>
          <a:spcPct val="0"/>
        </a:spcBef>
        <a:spcAft>
          <a:spcPct val="0"/>
        </a:spcAft>
        <a:defRPr sz="3600" b="1" i="1">
          <a:solidFill>
            <a:srgbClr val="151C77"/>
          </a:solidFill>
          <a:latin typeface="+mj-lt"/>
          <a:ea typeface="+mj-ea"/>
          <a:cs typeface="+mj-cs"/>
        </a:defRPr>
      </a:lvl1pPr>
      <a:lvl2pPr algn="ctr" rtl="0" eaLnBrk="1" fontAlgn="base" hangingPunct="1">
        <a:spcBef>
          <a:spcPct val="0"/>
        </a:spcBef>
        <a:spcAft>
          <a:spcPct val="0"/>
        </a:spcAft>
        <a:defRPr sz="3600" b="1" i="1">
          <a:solidFill>
            <a:srgbClr val="151C77"/>
          </a:solidFill>
          <a:latin typeface="Arial" charset="0"/>
        </a:defRPr>
      </a:lvl2pPr>
      <a:lvl3pPr algn="ctr" rtl="0" eaLnBrk="1" fontAlgn="base" hangingPunct="1">
        <a:spcBef>
          <a:spcPct val="0"/>
        </a:spcBef>
        <a:spcAft>
          <a:spcPct val="0"/>
        </a:spcAft>
        <a:defRPr sz="3600" b="1" i="1">
          <a:solidFill>
            <a:srgbClr val="151C77"/>
          </a:solidFill>
          <a:latin typeface="Arial" charset="0"/>
        </a:defRPr>
      </a:lvl3pPr>
      <a:lvl4pPr algn="ctr" rtl="0" eaLnBrk="1" fontAlgn="base" hangingPunct="1">
        <a:spcBef>
          <a:spcPct val="0"/>
        </a:spcBef>
        <a:spcAft>
          <a:spcPct val="0"/>
        </a:spcAft>
        <a:defRPr sz="3600" b="1" i="1">
          <a:solidFill>
            <a:srgbClr val="151C77"/>
          </a:solidFill>
          <a:latin typeface="Arial" charset="0"/>
        </a:defRPr>
      </a:lvl4pPr>
      <a:lvl5pPr algn="ctr" rtl="0" eaLnBrk="1" fontAlgn="base" hangingPunct="1">
        <a:spcBef>
          <a:spcPct val="0"/>
        </a:spcBef>
        <a:spcAft>
          <a:spcPct val="0"/>
        </a:spcAft>
        <a:defRPr sz="3600" b="1" i="1">
          <a:solidFill>
            <a:srgbClr val="151C77"/>
          </a:solidFill>
          <a:latin typeface="Arial" charset="0"/>
        </a:defRPr>
      </a:lvl5pPr>
      <a:lvl6pPr marL="457200" algn="ctr" rtl="0" eaLnBrk="1" fontAlgn="base" hangingPunct="1">
        <a:spcBef>
          <a:spcPct val="0"/>
        </a:spcBef>
        <a:spcAft>
          <a:spcPct val="0"/>
        </a:spcAft>
        <a:defRPr sz="3600" b="1" i="1">
          <a:solidFill>
            <a:srgbClr val="151C77"/>
          </a:solidFill>
          <a:latin typeface="Arial" charset="0"/>
        </a:defRPr>
      </a:lvl6pPr>
      <a:lvl7pPr marL="914400" algn="ctr" rtl="0" eaLnBrk="1" fontAlgn="base" hangingPunct="1">
        <a:spcBef>
          <a:spcPct val="0"/>
        </a:spcBef>
        <a:spcAft>
          <a:spcPct val="0"/>
        </a:spcAft>
        <a:defRPr sz="3600" b="1" i="1">
          <a:solidFill>
            <a:srgbClr val="151C77"/>
          </a:solidFill>
          <a:latin typeface="Arial" charset="0"/>
        </a:defRPr>
      </a:lvl7pPr>
      <a:lvl8pPr marL="1371600" algn="ctr" rtl="0" eaLnBrk="1" fontAlgn="base" hangingPunct="1">
        <a:spcBef>
          <a:spcPct val="0"/>
        </a:spcBef>
        <a:spcAft>
          <a:spcPct val="0"/>
        </a:spcAft>
        <a:defRPr sz="3600" b="1" i="1">
          <a:solidFill>
            <a:srgbClr val="151C77"/>
          </a:solidFill>
          <a:latin typeface="Arial" charset="0"/>
        </a:defRPr>
      </a:lvl8pPr>
      <a:lvl9pPr marL="1828800" algn="ct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fsoc.af.mil/usafs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fsoc.blackboard.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tiff"/><Relationship Id="rId5" Type="http://schemas.microsoft.com/office/2007/relationships/hdphoto" Target="../media/hdphoto2.wdp"/><Relationship Id="rId10" Type="http://schemas.openxmlformats.org/officeDocument/2006/relationships/image" Target="../media/image16.tiff"/><Relationship Id="rId4" Type="http://schemas.openxmlformats.org/officeDocument/2006/relationships/image" Target="../media/image13.png"/><Relationship Id="rId9" Type="http://schemas.openxmlformats.org/officeDocument/2006/relationships/image" Target="../media/image1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77" y="2036651"/>
            <a:ext cx="7772400" cy="1470025"/>
          </a:xfrm>
        </p:spPr>
        <p:txBody>
          <a:bodyPr>
            <a:noAutofit/>
          </a:bodyPr>
          <a:lstStyle/>
          <a:p>
            <a:r>
              <a:rPr lang="en-US" sz="2800" dirty="0"/>
              <a:t/>
            </a:r>
            <a:br>
              <a:rPr lang="en-US" sz="2800" dirty="0"/>
            </a:br>
            <a:r>
              <a:rPr lang="en-US" sz="3200" dirty="0"/>
              <a:t>United States Air Force</a:t>
            </a:r>
            <a:br>
              <a:rPr lang="en-US" sz="3200" dirty="0"/>
            </a:br>
            <a:r>
              <a:rPr lang="en-US" sz="3200" dirty="0"/>
              <a:t>Special Operations School </a:t>
            </a:r>
            <a:r>
              <a:rPr lang="en-US" sz="2800" dirty="0" smtClean="0"/>
              <a:t/>
            </a:r>
            <a:br>
              <a:rPr lang="en-US" sz="2800" dirty="0" smtClean="0"/>
            </a:br>
            <a:r>
              <a:rPr lang="en-US" sz="2800" dirty="0" smtClean="0"/>
              <a:t>(</a:t>
            </a:r>
            <a:r>
              <a:rPr lang="en-US" sz="2800" dirty="0"/>
              <a:t>USAFSOS</a:t>
            </a:r>
            <a:r>
              <a:rPr lang="en-US" sz="2800" dirty="0" smtClean="0"/>
              <a:t>) Regional &amp; Cultural Education</a:t>
            </a:r>
            <a:br>
              <a:rPr lang="en-US" sz="2800" dirty="0" smtClean="0"/>
            </a:br>
            <a:r>
              <a:rPr lang="en-US" sz="2800" dirty="0" smtClean="0"/>
              <a:t/>
            </a:r>
            <a:br>
              <a:rPr lang="en-US" sz="2800" dirty="0" smtClean="0"/>
            </a:br>
            <a:endParaRPr lang="en-US" sz="3200" i="1" dirty="0"/>
          </a:p>
        </p:txBody>
      </p:sp>
      <p:sp>
        <p:nvSpPr>
          <p:cNvPr id="3" name="Subtitle 2"/>
          <p:cNvSpPr>
            <a:spLocks noGrp="1"/>
          </p:cNvSpPr>
          <p:nvPr>
            <p:ph type="subTitle" idx="1"/>
          </p:nvPr>
        </p:nvSpPr>
        <p:spPr>
          <a:xfrm>
            <a:off x="1371600" y="4049359"/>
            <a:ext cx="6400800" cy="1752600"/>
          </a:xfrm>
        </p:spPr>
        <p:txBody>
          <a:bodyPr/>
          <a:lstStyle/>
          <a:p>
            <a:pPr>
              <a:spcBef>
                <a:spcPts val="0"/>
              </a:spcBef>
            </a:pPr>
            <a:endParaRPr lang="en-US" dirty="0" smtClean="0">
              <a:solidFill>
                <a:schemeClr val="bg1">
                  <a:lumMod val="50000"/>
                </a:schemeClr>
              </a:solidFill>
            </a:endParaRPr>
          </a:p>
          <a:p>
            <a:pPr>
              <a:spcBef>
                <a:spcPts val="0"/>
              </a:spcBef>
            </a:pPr>
            <a:endParaRPr lang="en-US" dirty="0">
              <a:solidFill>
                <a:schemeClr val="bg1">
                  <a:lumMod val="50000"/>
                </a:schemeClr>
              </a:solidFill>
            </a:endParaRPr>
          </a:p>
          <a:p>
            <a:pPr>
              <a:spcBef>
                <a:spcPts val="0"/>
              </a:spcBef>
            </a:pPr>
            <a:r>
              <a:rPr lang="en-US" dirty="0" err="1" smtClean="0">
                <a:solidFill>
                  <a:schemeClr val="tx1"/>
                </a:solidFill>
              </a:rPr>
              <a:t>Mrs</a:t>
            </a:r>
            <a:r>
              <a:rPr lang="en-US" dirty="0" smtClean="0">
                <a:solidFill>
                  <a:schemeClr val="tx1"/>
                </a:solidFill>
              </a:rPr>
              <a:t> Susan Alaniz</a:t>
            </a:r>
          </a:p>
          <a:p>
            <a:pPr>
              <a:spcBef>
                <a:spcPts val="0"/>
              </a:spcBef>
            </a:pPr>
            <a:r>
              <a:rPr lang="en-US" sz="1600" dirty="0" smtClean="0">
                <a:solidFill>
                  <a:schemeClr val="tx1"/>
                </a:solidFill>
              </a:rPr>
              <a:t>Chief, Theater Engagement Division</a:t>
            </a:r>
            <a:endParaRPr lang="en-US" sz="1600" dirty="0">
              <a:solidFill>
                <a:schemeClr val="tx1"/>
              </a:solidFill>
            </a:endParaRPr>
          </a:p>
        </p:txBody>
      </p:sp>
      <p:sp>
        <p:nvSpPr>
          <p:cNvPr id="5" name="TextBox 4"/>
          <p:cNvSpPr txBox="1"/>
          <p:nvPr/>
        </p:nvSpPr>
        <p:spPr>
          <a:xfrm>
            <a:off x="1323191" y="5260490"/>
            <a:ext cx="7773185" cy="1354217"/>
          </a:xfrm>
          <a:prstGeom prst="rect">
            <a:avLst/>
          </a:prstGeom>
          <a:noFill/>
        </p:spPr>
        <p:txBody>
          <a:bodyPr wrap="square" rtlCol="0">
            <a:spAutoFit/>
          </a:bodyPr>
          <a:lstStyle/>
          <a:p>
            <a:pPr algn="r" fontAlgn="base">
              <a:spcBef>
                <a:spcPct val="0"/>
              </a:spcBef>
              <a:spcAft>
                <a:spcPct val="0"/>
              </a:spcAft>
            </a:pPr>
            <a:endParaRPr lang="en-US" sz="1600" dirty="0" smtClean="0">
              <a:solidFill>
                <a:prstClr val="white">
                  <a:lumMod val="50000"/>
                </a:prstClr>
              </a:solidFill>
            </a:endParaRPr>
          </a:p>
          <a:p>
            <a:pPr algn="r" fontAlgn="base">
              <a:spcBef>
                <a:spcPct val="0"/>
              </a:spcBef>
              <a:spcAft>
                <a:spcPct val="0"/>
              </a:spcAft>
            </a:pPr>
            <a:r>
              <a:rPr lang="en-US" sz="1600" dirty="0" smtClean="0">
                <a:solidFill>
                  <a:prstClr val="white">
                    <a:lumMod val="50000"/>
                  </a:prstClr>
                </a:solidFill>
              </a:rPr>
              <a:t>Homepage:  </a:t>
            </a:r>
            <a:r>
              <a:rPr lang="en-US" sz="1600" dirty="0" smtClean="0">
                <a:solidFill>
                  <a:prstClr val="white">
                    <a:lumMod val="50000"/>
                  </a:prstClr>
                </a:solidFill>
                <a:hlinkClick r:id="rId3"/>
              </a:rPr>
              <a:t>www.afsoc.af.mil/usafsos</a:t>
            </a:r>
            <a:endParaRPr lang="en-US" sz="1600" dirty="0" smtClean="0">
              <a:solidFill>
                <a:prstClr val="white">
                  <a:lumMod val="50000"/>
                </a:prstClr>
              </a:solidFill>
            </a:endParaRPr>
          </a:p>
          <a:p>
            <a:pPr algn="r" fontAlgn="base">
              <a:spcBef>
                <a:spcPct val="0"/>
              </a:spcBef>
              <a:spcAft>
                <a:spcPct val="0"/>
              </a:spcAft>
            </a:pPr>
            <a:r>
              <a:rPr lang="en-US" sz="1600" dirty="0" smtClean="0">
                <a:solidFill>
                  <a:prstClr val="white">
                    <a:lumMod val="50000"/>
                  </a:prstClr>
                </a:solidFill>
              </a:rPr>
              <a:t>Blackboard Learning </a:t>
            </a:r>
            <a:r>
              <a:rPr lang="en-US" sz="1600" dirty="0">
                <a:solidFill>
                  <a:prstClr val="white">
                    <a:lumMod val="50000"/>
                  </a:prstClr>
                </a:solidFill>
              </a:rPr>
              <a:t>Mgmt System:  </a:t>
            </a:r>
            <a:r>
              <a:rPr lang="en-US" sz="1600" dirty="0">
                <a:solidFill>
                  <a:prstClr val="white">
                    <a:lumMod val="50000"/>
                  </a:prstClr>
                </a:solidFill>
                <a:hlinkClick r:id="rId4"/>
              </a:rPr>
              <a:t>https://</a:t>
            </a:r>
            <a:r>
              <a:rPr lang="en-US" sz="1600" dirty="0" smtClean="0">
                <a:solidFill>
                  <a:prstClr val="white">
                    <a:lumMod val="50000"/>
                  </a:prstClr>
                </a:solidFill>
                <a:hlinkClick r:id="rId4"/>
              </a:rPr>
              <a:t>afsoc.blackboard.com</a:t>
            </a:r>
            <a:r>
              <a:rPr lang="en-US" sz="1600" dirty="0">
                <a:solidFill>
                  <a:prstClr val="white">
                    <a:lumMod val="50000"/>
                  </a:prstClr>
                </a:solidFill>
              </a:rPr>
              <a:t> </a:t>
            </a:r>
            <a:r>
              <a:rPr lang="en-US" sz="1600" dirty="0" smtClean="0">
                <a:solidFill>
                  <a:prstClr val="white">
                    <a:lumMod val="50000"/>
                  </a:prstClr>
                </a:solidFill>
              </a:rPr>
              <a:t> </a:t>
            </a:r>
          </a:p>
          <a:p>
            <a:pPr algn="r" fontAlgn="base">
              <a:spcBef>
                <a:spcPct val="0"/>
              </a:spcBef>
              <a:spcAft>
                <a:spcPct val="0"/>
              </a:spcAft>
            </a:pPr>
            <a:r>
              <a:rPr lang="en-US" sz="1600" u="sng" dirty="0" smtClean="0">
                <a:solidFill>
                  <a:prstClr val="white">
                    <a:lumMod val="50000"/>
                  </a:prstClr>
                </a:solidFill>
              </a:rPr>
              <a:t>USAFSOS Student Support:  </a:t>
            </a:r>
            <a:r>
              <a:rPr lang="en-US" sz="1600" dirty="0" smtClean="0">
                <a:solidFill>
                  <a:prstClr val="white">
                    <a:lumMod val="50000"/>
                  </a:prstClr>
                </a:solidFill>
              </a:rPr>
              <a:t>COMM 850-884-4757/4758; DSN 579-4757/4758</a:t>
            </a:r>
          </a:p>
          <a:p>
            <a:pPr algn="r" fontAlgn="base">
              <a:spcBef>
                <a:spcPct val="0"/>
              </a:spcBef>
              <a:spcAft>
                <a:spcPct val="0"/>
              </a:spcAft>
            </a:pPr>
            <a:endParaRPr lang="en-US" dirty="0">
              <a:solidFill>
                <a:prstClr val="white">
                  <a:lumMod val="50000"/>
                </a:prstClr>
              </a:solidFill>
            </a:endParaRPr>
          </a:p>
        </p:txBody>
      </p:sp>
      <p:pic>
        <p:nvPicPr>
          <p:cNvPr id="11" name="Picture 3" descr="USAFSOSblank_back.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84" y="3506676"/>
            <a:ext cx="1599572" cy="16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6325" y="1361039"/>
            <a:ext cx="1681704" cy="167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descr="data:image/jpeg;base64,/9j/4AAQSkZJRgABAQAAAQABAAD/2wCEAAkGBxQSDxQQEQ0NFBMVDQ0QFBUVDQ8UGBQPFRUWFhUUGhcYHiggGholJxMXIjIhJSkrLi4uFx8zODMsNygtLisBCgoKDg0OFxAPGSscHCQuKzcuNysyLCssMCs3LCwsNysrLCssNysrLCwsKywrLCwsLCs3LCwrKywrLCsrNysrK//AABEIAMIBAwMBIgACEQEDEQH/xAAcAAEAAwADAQEAAAAAAAAAAAAABgcIAQMFBAL/xABKEAABAwICBQQNCQYFBQAAAAABAAIDBBEFEgYHEyExIkFRgRQyMzVVYXFyc7Gys9EVFiMkQnSCkZQINFJioaJTY4OSwSVDRHXD/8QAGAEBAQEBAQAAAAAAAAAAAAAAAAECAwT/xAAhEQEAAgICAQUBAAAAAAAAAAAAARECEgMhExQxUWGRBP/aAAwDAQACEQMRAD8Ao5ERAREQEREBERAREQEREBERAREQEREBERAREQEREBERAREQEREBERAREQEREBERAREQERSvVVTskxqkjkjY9jpZA5r2hzT9G87wdxQRRFrzEMLw6FzWyYfQAubK4fUod4YMzvs8bL5KqHC4xE59DQgSgOZ9RhPJP2jydw3ozOcR7snItbV9JhkMrIpKCha6QDL9ShtvNhvy7uK/JpsM7INN8n0e1AJI7AitYC975VaN8WS0Wt6Ojw2XtMPoj9AJ/wBxh7mSRftf5SunZ4Xlz9g0NtgJ/wBxh7mXZQe16eZKN8WTkWtjSYaKgU3yfR7Qta4DsCK1nC4ucu7gvzHTYY6WSIUFEXRNc5/1GLg3jY5d58SUb4/LJaLXWDYfhtS0vhw+iLQ7Kb0MTd9vG1dUdLhjpZIRh9HniDy/6hFYZRc78tlDaGSkWuJ6HDWUzak0FDs3BhaewoSTm4ADLxXRUswqOKOZ1FQ7OU2aewYjv578nchvDJyLXsmE4c18cZw+gvI17mWo4SCGi5+yunCKLDKnNsaCgJabOBooQfLYt4K0bRdMkItgUWC4fKC5mH0BDZHxn6nB27TYjtV3VGjFEGOPybQdo7/xIOg/yqLE2xyiIiiIiAiIgIiICIiAiIgIiICIiAphqh7+0fppPdPUPUw1Q9/aL00nunoL51jtcXQlnbNjq3+VoaMw/IledXva2MbQjl4Ixke/jJm4Dx7wrCmpmPILmNJAIBIBsHbiOtdcmHxuDAYoyGEFl2jk24W6FYl5suCZymbQbShh29Mx5s3saFsptvDdozeOjfZe/J3xl/8AWj23L3KihjebvjY45cu9oPJve35gL9djMzZsjcxbkJtvy9HkVtfD3MoPoG121Gd4cDh0RbZtssZkfyT08+9eEynftwzflNX2Db+RrxL/AMK1IKGNhuyNjSGBgs0DkXvl8m8rjsCO99my+fadqO34ZvKls+n6iLRuN5GLvAnjYDBTgsIGaTc6wbv3WXGDVDWYhPAx7Xsk2kxA3mOYECRp8RvdSR2HxmQSmJhkHB+UXHWv1FQxte6RsbA93bODQCfKUtuOOY/XkaF/uv8Ar1HvCvOwqN+0xB2duz2s4yZN+02beVm6LcylMULYxZrWtbvO6wFzvJXxYdXU0pkbBLTyHMdqGPa7lHcc1lLXx9R9Is2pYaHD3bRhZHPTCU5gQ05HAZujeQvJxMu7Bhc23Kqq9zd3/ZdmuR1XXpY7ptQUTn0slDUgZiHDsMtjeRzhx3O8q+3Q3SumxMvjipXsEDWWztZaz7t5IHDgVbc8v55yirfTM1oqaANN2imqA09LdmLFeRojUAPdI0i0eHvEljwftXuAPjsp02jYMv0beQC1m4ckWtYL8xYfG1rmNiYGuvmAaLOvxv0qW1PFO0Si+rue7ZozmvtGTcppB+kbdx381771Lqrub/Mf6ivxFSMaczWNBytbcAdq3gPIF+6rub/Mf6io68eOsUxEiIjYiIgIiICIiAiIgIiICIiAiIgKYaou/tH6aT3T1D1MNUPf2j9NJ7p6C/NMtHayTaVFHi1TC4MLhD9HszlHAG1wSqr0U0gxCsroqR2LVce0c9pcMhLcrXHgRbmWhKrubvMf6is46s+/lP6eo9mRBa82hVcBePSOuzc2eKEt67C6jdZpjimEzNjxCKOphceTK0BpcBxs4br+IhXCvK0lwSOspn00rQQ9psedr/suHQQg/GjWkUNdCJqeTM3g5p3OY7ocOZewszaL4zLhOJFryQ1s2wqGX3OZexd5QDmC0rDIHNDgbggEHpBFwUHYuEul0HiaaxSOw6pbBfammlDLcSbcB41TepKkl+Uy9rJBG2CVspIIFz2rTfnur/X4jia2+VrRc3NmgXPTuQRzWPh7JcKqQ9jTlgfI0kb2vYLghV7+z/3Ws9HTet6s3TjvZV/c5/ZKrL9n7ulX6Kl9b0F0WXK4ul0HK6qrub/Mf6iu1dNUfo3+Y/1FBiNERAREQEREBERAREQEREBERAREQFMNUPf2j9NJ7p6h6mGqHv7R+mk909Bq2q7m7zH+orOOrPv5T+nqPZkWjqrubvMf6is46s+/lP6eo9mRFaTXC5QojO+umgEeLOcBumgikPnb2k/2qaUGsFtHgVLM5pkncx0LGXtmMZLS5x5gAFHdff7/AAdPYf8A9CvMpNDqquwyjkpmB4a+rjILwMoMhIdv5kFj0FJi1TSNqxikMUkkYlZC2ma6NrSLtaXE3J8a+LVzrBmqap1BWsYJhnDXtGXM9hs5hHTx3joU70ZoHU9FBTvIc6OCONxHDMBvVHUr8ulfJ8LSDd0EG/rQWpp1iuIUzDNR09NLC2PM/MX7Rtr3cGjcQo1q00+qq+vME4gDBA94DIyDmBFt9/GrNrm3iff/AApB/aVRWpHvs/7tN7QQXFpx3sq/uc/slVBqfNSGVhohAZgylIbLmyubeS4uOBVv6cd7Kv7nP7JVZfs/d0q/RU3reg6INaWJOqW0hp6Nsrp2w5XB4DZCbbzdXBhYn2DRUGDb2dmMYdkvfda+/oVG648NNNiralgsJWxztP8AnRnleppV44DiAqKWGobwkhY/rI3j87oK80h0qxikqo6Y01DIZnFsJYH2fbje53Ec6sGgE3Yv1nZbbZPz7O+QGx3C68WJnZGNPfxZR0jYh0dkTkOd1hrR+ak9SPo3+Y/1FBiNERAREQEREBERAREQEREBERAREQFMNUPf2j9NJ7p6h6mGqHv7R+mk909Bq2q7m7zH+orOOrPv5T+nqPZkWjao/Ru8x/qKzfq3kDcbpyTYdkTDrLXgIrSyLi68vSPGo6OnfUTOAa1psOdzuZo8ZRFG66a0SYs5oO6Knhj/ABb3kf3BWBQY9DguD0rJ8xldDnETe2c5xLj5AL8SoHoJo7LiuIurZ2nYio20h5nvBu2IdI3AHxBdWtKba46Y33yMfSQgcwjOUm3+4oLHwhldikYmqJXUdK8XZDCbSyMPAvkO9oPisVWuF0TItJ2QxghjMTLGgkk2APEneT41oenaAxrRawa0DyAbln/DXg6V3uLfKs+++7cHfBBftZ3J/o5PZKonUj32f93n9oK5arEwZ5aUNN20O3Lr7uWXtDbfhKpnUj32f92n9oILi0472Vf3Of2Sqy/Z+7pV+ipvW9WZpuf+mVf3Of2Sqz/Z+7pV+ipvW9BI9d+E7XDhUAcqnlD/APTdyXf8FfPqVxsOw2SJ7v3Z7z/ouGcH2grBxmhbUU0tO4AtkhkjP4gQs5aITTQ1UtA0HNU3on/y2eMzvyD/AM0F6aBQnsU1L+3qp5qo+Y930Y6mhoUhqu5v8x/qKU0IYxsbRZrWNYB0BosPUlV3N/mP9RQYiREQEREBERAREQEREBERAREQEREBTDVD39o/TSe6eoephqi7+0fppPdPQaA0o+VXmSKjhoRG5uVsr5357EWPJy2B61WMGqjE2Pa9jqVr2uD2uFQbhw3g3yqf6bYZirS+oocRJb23Y+zaC1oH2Hc/kKrXBtZtdFUxuqKh8kQktLGWNHJ4HmvccepBZdL8vBgY5uFE2sZDI+/lLQLFdR1ezVcrZcVr3Thpu2GIGONqn1JUtlY2Rjg5j2Ne0jgWkXBXz41SSSwujhqXQPNrSNY1xbbxHcg7aCiZDG2KKNjGNADWtbYAKstaer6apnFbRhrnljWyR5g0kt7V7T0rxdNq7GcNLXSYltInuIbI2No5Q32IPAqU6G4XiszYqmqxUsY7JIIRC1znM42cTwuEHGjsWNTRNp6nY00YaGum3GZzBus0A2DrfaUa0w1a1MdYKjDY7sORwAkDXxytA5VzxuRe/lV2ALnKgralwjFo4JH/AFWWrqWZJZHzFuxjaCGMaA2zu2cebeVGdG9X2LUVS2phFEXjMCHTus5ruIPJV32SyCDaW02KVNMaaGnomCWBrZnGpddrj27GjLvHjUU0N0MxbDZnSxMoXh7Wsex1Q4BzQbjeG7iLn81cll5ukGNRUdO+pncQxgHAXJJ4NA5yUHoMvYXABsLjoKrTCNG2jSeonABZHA2cdAmmGW3l3OPWpTo9pnT1lJJVRucxkObah4ALMrc2/qXXoDA50ElZICJKud9RY8WxdrE3/a0fmglAXXVdzf5j/UV2hdVV3N/mP9RQYiREQEREBERAREQEREBERAREQEREBTDVD39o/TSe6eoephqh7+0fppPdPQaxIWcNN9H3GqxGoibyIK6Nr2gcGysa7N5LlaPKgGidM2XEcaje0OY+qp2uBHFpgaCEHgaktKrg4dK7e0OfATzt4uZ1XuFbwWYdIsKlwrErMJBjkEsD/wCKO/J8u67SFoXRHH2V1JHUs+02z287JR2zT1oI3rnpg/C+A5NXS/3PDT7SnFKwBjWgbgxg6gFENb3ep/3mi98xSXEsSjpqZ1RM8NjZGHOPVuA6SeCD0EVc4HjmI4oHT0rqekpQ9zY3SRbSSQjibXsAvmp9PKmlrTh+JMgzusIqhgLWOLu5lw5mk7iRwQWeip3H9Z2IUUxgqMPpWuDQ4ESSOa5p4Oa628Kd6G4nWVMG3qoKaNsjGvhEcjnEtI+1fhzIJOonrKwB9dh74IiNoHxysBNg4tPa35rqI6U6xMQoJtlUUFIMwLmObLI5r2X4g249IUz0JxWrqoBUVMFNHHJGx8Wzkc52U37a43cyCstDNDMQcH0c0JgpJJ45aguLc0jWf9ptj2p51eELA1oaBYAAAdAHAKA6c6VYhh95RR0klMZAxjxK/ML9qHNtxPiXwjTmvLoqR1FSsrKnK6Jm0cRFDYkyS+OwuGoLQXVVdzf5j/UVCcQbjFMwziejqw0ZnwiAxuLRxyOvvPlXdq70hlrqGaea19vUNaAAMsdrtaeki9roMpIiICIiAiIgIiICIiAiIgIiICIiAphqh7+0fppPdPUPUw1Q9/aP00nunoNYlQbQfvrjH3ym9y1TkqDaDd9cY++U3uWoP1rU0U7Noy+No28N5I929zftM6+PlCrDVLpV2HV7CVxEE7msN+DJuDXeK97HqWhnLPmt/RTsSr7JibaGoc524WDJxvcPFe9x1oLO1un/AKU77zRe+Yofr3xd2WnomncWbd/jI5LAf6lfPLpV2bo86OR154KihY/+dm1Zlk/48oXka6iflMX4dh09v63QXPopHFBQU8QfGMtNF9to3kXP9Squ19NYZqWRrmkmKZhLXA8C0jh5Sp9hegmHvgieaGIl0MTibv3ktBvxX0HV3hvg6H+74oK71hU5qsDocQ4vjjjZIecteMvraPzUu1MYrtsLbETd1PI+E+b2zP6Ot1KQYxo7E7DZaGKNrIzTyMjaODXWu23Wqm1IYkYcQkpXm21jdu/zYjv67X/JBIde7A+CBrY7ytdLOSPswNAa8+S7mL1NSmK7XDNkTyoJXR/gPKb67dS9DsEVtVXlwuxtOMPZz7y3PLbrLR+FV3qVrXU+JTUbyRtGPYQf8WFx/qQSgsjTCPsisoaK12moNZKP8uDe2/4i1V1imNCk0qdUT32bXCMn+GN8IaD5BdWZgo22KVdT9mFsVDH5zRtJSOt7R+FRzWroA6tIq6W23azK9hNtqwcLH+IILCo6tkrBJHIx7XC4LXXC8XAsC7EbVhpbklqJp2NH2Q5u9v53WeqLEK3DJ7NdUU7wd8bswa7ytO53Ur50G0tGI0T5C0Mlja5krQdwdl3OHiKDJiIiAiIgIiICIiAiIgIiICIiAiIgKYaoe/tH6aT3T1D1MNUPf2j9NJ7p6DWBKrvQGva7GcWYCN88Tx4wxuQ+peppdU4rmdFQUtPkLANs+Vua5G+zT0dKrjBtCcapansqFkYlJcXEzxkPDjdwcOe6C+F5GlWBMraWSmk+03km3ayDtXDyFdei9TWPYezqWGF4yhuzlDw/pPiXtoMmzUstNUup5MzXtmZHI3gDZ4I6uBCsXXvhZElNVgcl0OwceYOHKbfqJXv61NB31MsVXSxZpQ+NkrQWjNGDcP38439Sm2kWBR1tI6mmG5zWkEcWSDtXDxgoPN1a4sKnC6dwdymRiF45w9nJ+BUnlkDWlxIAAJJJ3ADiVSFBo9jGETv7Eh28Tjvy5XNf0OLSQWu8illJTYpiQ2ddHHR0pttGMP0kzedl7nK086CbYJijaqBtQxr2sfmy5hvLQSA7yG1+tULpaw4ZpA6ZjTlbUMqmAc7Hjlt/MuC0NTwhjQxrQGtAaAOAA3AKv9Zehr62ro5Yo8wbM2Oc3AtBmDs3j4EdaCS6EUhjoYy8ESSl9S+/8czi8jqzW6lTmnQOG6QdlNabGSOqaBzh1w9v9D+a0CxlgAOAAA8gVf6zNEH1tRRSRszBk+zm3gWgJDrm/RlI/EgkehdI6OijLwRJLnqJOnaSkvP5ZgOpfJodpEal9XBI4GSnrZY7WteEm7DbrtfxKUNbYADgBYeTmVRs0VxKnxCpxGlYw3q32hc9o29M4XJvzG6Cx9IsBhrYHQzxtcC02NhdruZwPMqr1HRObLiDd5a2JjCeYva6QX8u5TKfSitljMUGC1bJy3LmlMTY43H7WYO3gL7NCtFBh1E+Mvzyva+SZ/8AFIRzeIIMlIiICIiAiIgIiICIiAiIgIiICIiApXqrqWRY1SSSSMYxsshc5zg0AbN43k8FFEQbI+ddD4Rov1EXxT510PhGi/Ux/FY3RBsj510PhGi/Ux/Fc/Oyh8I0X6mP4rGyINjnSqh8I0X6mP4rkaV0PhGi/Ux/FY3RBsj510PhGi/Ux/FPnXQ+EaL9TH8VjdEGyfnZQ+EaL9TH8Vx866HwjRfqY/isbog2T87KHwjRfqY/ivydKqHwjRfqY/iscIg2QdK6HwjRfqY/inzrofCNF+oi+KxuiDY/zqofCNF+pj+K/FRpVRFjgMRo+0d/5EfR5VjtEBERAREQEREBERAREQEREBERAREQEREBERAREQEREBERAREQEREBERAREQEREBERAREQEREBERAREQEREBERAREQEREBERAREQEREBERAREQEREBERAREQEREBERAREQEREH/9k="/>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8067177" y="6550223"/>
            <a:ext cx="1035888" cy="307777"/>
          </a:xfrm>
          <a:prstGeom prst="rect">
            <a:avLst/>
          </a:prstGeom>
          <a:noFill/>
        </p:spPr>
        <p:txBody>
          <a:bodyPr wrap="square" rtlCol="0">
            <a:spAutoFit/>
          </a:bodyPr>
          <a:lstStyle/>
          <a:p>
            <a:r>
              <a:rPr lang="en-US" sz="1400" dirty="0" smtClean="0">
                <a:solidFill>
                  <a:prstClr val="white">
                    <a:lumMod val="50000"/>
                  </a:prstClr>
                </a:solidFill>
              </a:rPr>
              <a:t>Jan 2015</a:t>
            </a:r>
            <a:endParaRPr lang="en-US" sz="1400" dirty="0">
              <a:solidFill>
                <a:prstClr val="white">
                  <a:lumMod val="50000"/>
                </a:prstClr>
              </a:solidFill>
            </a:endParaRPr>
          </a:p>
        </p:txBody>
      </p:sp>
    </p:spTree>
    <p:extLst>
      <p:ext uri="{BB962C8B-B14F-4D97-AF65-F5344CB8AC3E}">
        <p14:creationId xmlns:p14="http://schemas.microsoft.com/office/powerpoint/2010/main" val="120463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Theater Engagement Learning Objectives</a:t>
            </a:r>
            <a:endParaRPr lang="en-US" dirty="0"/>
          </a:p>
        </p:txBody>
      </p:sp>
      <p:sp>
        <p:nvSpPr>
          <p:cNvPr id="4" name="Content Placeholder 3"/>
          <p:cNvSpPr>
            <a:spLocks noGrp="1"/>
          </p:cNvSpPr>
          <p:nvPr>
            <p:ph idx="1"/>
          </p:nvPr>
        </p:nvSpPr>
        <p:spPr>
          <a:xfrm>
            <a:off x="445325" y="982683"/>
            <a:ext cx="8229600" cy="5216236"/>
          </a:xfrm>
        </p:spPr>
        <p:txBody>
          <a:bodyPr>
            <a:normAutofit fontScale="62500" lnSpcReduction="20000"/>
          </a:bodyPr>
          <a:lstStyle/>
          <a:p>
            <a:r>
              <a:rPr lang="en-US" sz="2600" dirty="0"/>
              <a:t>1.  Relevant U.S. national security interests, foreign policy objectives and military strategy in XXCOM</a:t>
            </a:r>
          </a:p>
          <a:p>
            <a:r>
              <a:rPr lang="en-US" sz="2600" dirty="0"/>
              <a:t> </a:t>
            </a:r>
          </a:p>
          <a:p>
            <a:r>
              <a:rPr lang="en-US" sz="2600" dirty="0"/>
              <a:t>2.  Relevant historic, geographic, demographic, social, political, economic and cultural factors within the XXCOM AOR</a:t>
            </a:r>
          </a:p>
          <a:p>
            <a:r>
              <a:rPr lang="en-US" sz="2600" dirty="0"/>
              <a:t> </a:t>
            </a:r>
          </a:p>
          <a:p>
            <a:r>
              <a:rPr lang="en-US" sz="2600" dirty="0"/>
              <a:t>3.  The mission, organization, priorities, operations, and challenges of the Theater Special Operations Command, general purpose forces, interagency and international organizations</a:t>
            </a:r>
          </a:p>
          <a:p>
            <a:r>
              <a:rPr lang="en-US" sz="2600" dirty="0"/>
              <a:t> </a:t>
            </a:r>
          </a:p>
          <a:p>
            <a:r>
              <a:rPr lang="en-US" sz="2600" dirty="0"/>
              <a:t>4.  Per TSOC priorities, the nature of select XXXCOM partner nation militaries and paramilitaries, particularly the Air and SOF components, where applicable</a:t>
            </a:r>
          </a:p>
          <a:p>
            <a:r>
              <a:rPr lang="en-US" sz="2600" dirty="0"/>
              <a:t> </a:t>
            </a:r>
          </a:p>
          <a:p>
            <a:r>
              <a:rPr lang="en-US" sz="2600" dirty="0"/>
              <a:t>5. The organizational structure and policy for the XXCOM AOR Department of State political/military affairs</a:t>
            </a:r>
          </a:p>
          <a:p>
            <a:r>
              <a:rPr lang="en-US" sz="2600" dirty="0"/>
              <a:t>  </a:t>
            </a:r>
          </a:p>
          <a:p>
            <a:r>
              <a:rPr lang="en-US" sz="2600" dirty="0"/>
              <a:t>6.  Relevant contemporary security issues faced by select countries and sub-regions within XXXCOM</a:t>
            </a:r>
          </a:p>
          <a:p>
            <a:r>
              <a:rPr lang="en-US" sz="2600" dirty="0"/>
              <a:t> </a:t>
            </a:r>
          </a:p>
          <a:p>
            <a:r>
              <a:rPr lang="en-US" sz="2600" dirty="0"/>
              <a:t>7.  Strategies for effective intercultural communications in the XXCOM </a:t>
            </a:r>
            <a:r>
              <a:rPr lang="en-US" sz="2600" dirty="0" smtClean="0"/>
              <a:t>AOR</a:t>
            </a:r>
          </a:p>
          <a:p>
            <a:endParaRPr lang="en-US" sz="2600" dirty="0" smtClean="0"/>
          </a:p>
          <a:p>
            <a:r>
              <a:rPr lang="en-US" sz="2600" dirty="0"/>
              <a:t>8.  Key international players and partners in XXCOM AOR</a:t>
            </a:r>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4DB1E459-027A-4E90-A8B3-2A7B6E18E0D4}" type="slidenum">
              <a:rPr lang="en-US" smtClean="0"/>
              <a:pPr/>
              <a:t>10</a:t>
            </a:fld>
            <a:endParaRPr lang="en-US" dirty="0"/>
          </a:p>
        </p:txBody>
      </p:sp>
    </p:spTree>
    <p:extLst>
      <p:ext uri="{BB962C8B-B14F-4D97-AF65-F5344CB8AC3E}">
        <p14:creationId xmlns:p14="http://schemas.microsoft.com/office/powerpoint/2010/main" val="75328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noChangeArrowheads="1"/>
          </p:cNvPicPr>
          <p:nvPr/>
        </p:nvPicPr>
        <p:blipFill rotWithShape="1">
          <a:blip r:embed="rId3" cstate="print"/>
          <a:srcRect l="4237" r="3374" b="56601"/>
          <a:stretch/>
        </p:blipFill>
        <p:spPr bwMode="auto">
          <a:xfrm>
            <a:off x="1679646" y="1365956"/>
            <a:ext cx="5461898" cy="4481689"/>
          </a:xfrm>
          <a:prstGeom prst="rect">
            <a:avLst/>
          </a:prstGeom>
          <a:noFill/>
          <a:ln w="9525">
            <a:noFill/>
            <a:miter lim="800000"/>
            <a:headEnd/>
            <a:tailEnd/>
          </a:ln>
        </p:spPr>
      </p:pic>
      <p:sp>
        <p:nvSpPr>
          <p:cNvPr id="15364" name="Oval 4"/>
          <p:cNvSpPr>
            <a:spLocks noChangeArrowheads="1"/>
          </p:cNvSpPr>
          <p:nvPr/>
        </p:nvSpPr>
        <p:spPr bwMode="auto">
          <a:xfrm>
            <a:off x="191243" y="3429000"/>
            <a:ext cx="2258445"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dirty="0" smtClean="0"/>
              <a:t> </a:t>
            </a:r>
            <a:r>
              <a:rPr lang="en-US" sz="1600" dirty="0" smtClean="0"/>
              <a:t>Civil Aviation</a:t>
            </a:r>
          </a:p>
          <a:p>
            <a:pPr algn="ctr"/>
            <a:r>
              <a:rPr lang="en-US" sz="1600" dirty="0" smtClean="0"/>
              <a:t>Management</a:t>
            </a:r>
            <a:endParaRPr lang="en-US" sz="1600" dirty="0"/>
          </a:p>
        </p:txBody>
      </p:sp>
      <p:sp>
        <p:nvSpPr>
          <p:cNvPr id="15365" name="Oval 5"/>
          <p:cNvSpPr>
            <a:spLocks noChangeArrowheads="1"/>
          </p:cNvSpPr>
          <p:nvPr/>
        </p:nvSpPr>
        <p:spPr bwMode="auto">
          <a:xfrm>
            <a:off x="4676056" y="5540232"/>
            <a:ext cx="2289653"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dirty="0" smtClean="0"/>
              <a:t> </a:t>
            </a:r>
            <a:r>
              <a:rPr lang="en-US" sz="1600" dirty="0" smtClean="0"/>
              <a:t>Border Protection</a:t>
            </a:r>
            <a:endParaRPr lang="en-US" sz="1600" dirty="0"/>
          </a:p>
        </p:txBody>
      </p:sp>
      <p:sp>
        <p:nvSpPr>
          <p:cNvPr id="15366" name="Oval 6"/>
          <p:cNvSpPr>
            <a:spLocks noChangeArrowheads="1"/>
          </p:cNvSpPr>
          <p:nvPr/>
        </p:nvSpPr>
        <p:spPr bwMode="auto">
          <a:xfrm>
            <a:off x="5586214" y="1021145"/>
            <a:ext cx="1954456"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a:t>Military </a:t>
            </a:r>
            <a:r>
              <a:rPr lang="en-US" sz="1600" dirty="0" smtClean="0"/>
              <a:t>Roles</a:t>
            </a:r>
          </a:p>
          <a:p>
            <a:pPr algn="ctr"/>
            <a:r>
              <a:rPr lang="en-US" sz="1600" dirty="0" smtClean="0"/>
              <a:t>and </a:t>
            </a:r>
            <a:r>
              <a:rPr lang="en-US" sz="1600" dirty="0"/>
              <a:t>Missions</a:t>
            </a:r>
          </a:p>
        </p:txBody>
      </p:sp>
      <p:sp>
        <p:nvSpPr>
          <p:cNvPr id="15367" name="Oval 7"/>
          <p:cNvSpPr>
            <a:spLocks noChangeArrowheads="1"/>
          </p:cNvSpPr>
          <p:nvPr/>
        </p:nvSpPr>
        <p:spPr bwMode="auto">
          <a:xfrm>
            <a:off x="6633833" y="3419330"/>
            <a:ext cx="2261814"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a:t>Economic</a:t>
            </a:r>
          </a:p>
          <a:p>
            <a:pPr algn="ctr"/>
            <a:r>
              <a:rPr lang="en-US" sz="1600" dirty="0"/>
              <a:t>Development</a:t>
            </a:r>
          </a:p>
        </p:txBody>
      </p:sp>
      <p:sp>
        <p:nvSpPr>
          <p:cNvPr id="15368" name="Oval 8"/>
          <p:cNvSpPr>
            <a:spLocks noChangeArrowheads="1"/>
          </p:cNvSpPr>
          <p:nvPr/>
        </p:nvSpPr>
        <p:spPr bwMode="auto">
          <a:xfrm>
            <a:off x="6457915" y="2164644"/>
            <a:ext cx="2290974"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a:t>Civil-Military</a:t>
            </a:r>
          </a:p>
          <a:p>
            <a:pPr algn="ctr"/>
            <a:r>
              <a:rPr lang="en-US" sz="1600" dirty="0"/>
              <a:t> Relations</a:t>
            </a:r>
          </a:p>
        </p:txBody>
      </p:sp>
      <p:sp>
        <p:nvSpPr>
          <p:cNvPr id="15369" name="Oval 9"/>
          <p:cNvSpPr>
            <a:spLocks noChangeArrowheads="1"/>
          </p:cNvSpPr>
          <p:nvPr/>
        </p:nvSpPr>
        <p:spPr bwMode="auto">
          <a:xfrm>
            <a:off x="6393755" y="4678058"/>
            <a:ext cx="2249204"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smtClean="0"/>
              <a:t>Building Partner</a:t>
            </a:r>
          </a:p>
          <a:p>
            <a:pPr algn="ctr"/>
            <a:r>
              <a:rPr lang="en-US" sz="1600" dirty="0" smtClean="0"/>
              <a:t>Capacity</a:t>
            </a:r>
            <a:endParaRPr lang="en-US" sz="1600" dirty="0"/>
          </a:p>
        </p:txBody>
      </p:sp>
      <p:sp>
        <p:nvSpPr>
          <p:cNvPr id="15370" name="Oval 10"/>
          <p:cNvSpPr>
            <a:spLocks noChangeArrowheads="1"/>
          </p:cNvSpPr>
          <p:nvPr/>
        </p:nvSpPr>
        <p:spPr bwMode="auto">
          <a:xfrm>
            <a:off x="2177005" y="5562810"/>
            <a:ext cx="2304683"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smtClean="0"/>
              <a:t> US Embassy </a:t>
            </a:r>
          </a:p>
          <a:p>
            <a:pPr algn="ctr"/>
            <a:r>
              <a:rPr lang="en-US" sz="1600" dirty="0" smtClean="0"/>
              <a:t> Country Teams</a:t>
            </a:r>
            <a:endParaRPr lang="en-US" sz="1600" dirty="0"/>
          </a:p>
        </p:txBody>
      </p:sp>
      <p:sp>
        <p:nvSpPr>
          <p:cNvPr id="15371" name="Oval 11"/>
          <p:cNvSpPr>
            <a:spLocks noChangeArrowheads="1"/>
          </p:cNvSpPr>
          <p:nvPr/>
        </p:nvSpPr>
        <p:spPr bwMode="auto">
          <a:xfrm>
            <a:off x="3413327" y="382064"/>
            <a:ext cx="2317345" cy="1150938"/>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a:t>US Support for</a:t>
            </a:r>
          </a:p>
          <a:p>
            <a:pPr algn="ctr"/>
            <a:r>
              <a:rPr lang="en-US" sz="1600" dirty="0" smtClean="0"/>
              <a:t>Host-Nation</a:t>
            </a:r>
          </a:p>
          <a:p>
            <a:pPr algn="ctr"/>
            <a:r>
              <a:rPr lang="en-US" sz="1600" dirty="0" smtClean="0"/>
              <a:t>Programs</a:t>
            </a:r>
            <a:endParaRPr lang="en-US" sz="1600" dirty="0"/>
          </a:p>
        </p:txBody>
      </p:sp>
      <p:sp>
        <p:nvSpPr>
          <p:cNvPr id="15372" name="Oval 12"/>
          <p:cNvSpPr>
            <a:spLocks noChangeArrowheads="1"/>
          </p:cNvSpPr>
          <p:nvPr/>
        </p:nvSpPr>
        <p:spPr bwMode="auto">
          <a:xfrm>
            <a:off x="214281" y="2154987"/>
            <a:ext cx="2303141"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dirty="0" smtClean="0"/>
              <a:t> </a:t>
            </a:r>
            <a:r>
              <a:rPr lang="en-US" sz="1600" dirty="0" smtClean="0"/>
              <a:t>Defense, Diplomacy, </a:t>
            </a:r>
          </a:p>
          <a:p>
            <a:pPr algn="ctr"/>
            <a:r>
              <a:rPr lang="en-US" sz="1600" dirty="0" smtClean="0"/>
              <a:t>&amp; Development</a:t>
            </a:r>
            <a:endParaRPr lang="en-US" sz="1600" dirty="0"/>
          </a:p>
        </p:txBody>
      </p:sp>
      <p:sp>
        <p:nvSpPr>
          <p:cNvPr id="15373" name="Oval 13"/>
          <p:cNvSpPr>
            <a:spLocks noChangeArrowheads="1"/>
          </p:cNvSpPr>
          <p:nvPr/>
        </p:nvSpPr>
        <p:spPr bwMode="auto">
          <a:xfrm>
            <a:off x="1368073" y="1014282"/>
            <a:ext cx="2244371" cy="1143000"/>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smtClean="0"/>
              <a:t>Interagency</a:t>
            </a:r>
          </a:p>
          <a:p>
            <a:pPr algn="ctr"/>
            <a:r>
              <a:rPr lang="en-US" sz="1600" dirty="0" smtClean="0"/>
              <a:t>Coordination</a:t>
            </a:r>
            <a:endParaRPr lang="en-US" sz="1600" dirty="0"/>
          </a:p>
        </p:txBody>
      </p:sp>
      <p:sp>
        <p:nvSpPr>
          <p:cNvPr id="62468" name="Oval 1028"/>
          <p:cNvSpPr>
            <a:spLocks noChangeArrowheads="1"/>
          </p:cNvSpPr>
          <p:nvPr/>
        </p:nvSpPr>
        <p:spPr bwMode="auto">
          <a:xfrm>
            <a:off x="537071" y="4670778"/>
            <a:ext cx="2285151" cy="1150937"/>
          </a:xfrm>
          <a:prstGeom prst="ellipse">
            <a:avLst/>
          </a:prstGeom>
          <a:gradFill rotWithShape="0">
            <a:gsLst>
              <a:gs pos="0">
                <a:srgbClr val="5171B7"/>
              </a:gs>
              <a:gs pos="100000">
                <a:schemeClr val="bg2">
                  <a:lumMod val="60000"/>
                  <a:lumOff val="40000"/>
                </a:schemeClr>
              </a:gs>
            </a:gsLst>
            <a:lin ang="5400000" scaled="1"/>
          </a:gradFill>
          <a:ln w="57150">
            <a:noFill/>
            <a:round/>
            <a:headEnd/>
            <a:tailEnd/>
          </a:ln>
          <a:effectLst>
            <a:outerShdw blurRad="50800" dist="38100" dir="2700000" algn="tl" rotWithShape="0">
              <a:prstClr val="black">
                <a:alpha val="40000"/>
              </a:prstClr>
            </a:outerShdw>
          </a:effectLst>
        </p:spPr>
        <p:txBody>
          <a:bodyPr wrap="none" anchor="ctr"/>
          <a:lstStyle/>
          <a:p>
            <a:pPr algn="ctr"/>
            <a:r>
              <a:rPr lang="en-US" sz="1600" dirty="0" smtClean="0"/>
              <a:t>Disaster Relief</a:t>
            </a:r>
            <a:endParaRPr lang="en-US" sz="1600" dirty="0"/>
          </a:p>
        </p:txBody>
      </p:sp>
      <p:sp>
        <p:nvSpPr>
          <p:cNvPr id="14" name="TextBox 13"/>
          <p:cNvSpPr txBox="1"/>
          <p:nvPr/>
        </p:nvSpPr>
        <p:spPr>
          <a:xfrm>
            <a:off x="2517422" y="2194894"/>
            <a:ext cx="4018655" cy="2554545"/>
          </a:xfrm>
          <a:prstGeom prst="rect">
            <a:avLst/>
          </a:prstGeom>
          <a:noFill/>
        </p:spPr>
        <p:txBody>
          <a:bodyPr wrap="square" rtlCol="0">
            <a:spAutoFit/>
          </a:bodyPr>
          <a:lstStyle/>
          <a:p>
            <a:pPr algn="ctr"/>
            <a:r>
              <a:rPr lang="en-US" sz="4000" dirty="0" smtClean="0"/>
              <a:t>Building Partnership Aviation Capacity Seminar Topics</a:t>
            </a:r>
            <a:endParaRPr lang="en-US" sz="4000" dirty="0"/>
          </a:p>
        </p:txBody>
      </p:sp>
    </p:spTree>
    <p:extLst>
      <p:ext uri="{BB962C8B-B14F-4D97-AF65-F5344CB8AC3E}">
        <p14:creationId xmlns:p14="http://schemas.microsoft.com/office/powerpoint/2010/main" val="98930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4" name="Content Placeholder 3"/>
          <p:cNvSpPr>
            <a:spLocks noGrp="1"/>
          </p:cNvSpPr>
          <p:nvPr>
            <p:ph idx="1"/>
          </p:nvPr>
        </p:nvSpPr>
        <p:spPr>
          <a:xfrm>
            <a:off x="457200" y="1116282"/>
            <a:ext cx="8229600" cy="5009882"/>
          </a:xfrm>
        </p:spPr>
        <p:txBody>
          <a:bodyPr>
            <a:normAutofit/>
          </a:bodyPr>
          <a:lstStyle/>
          <a:p>
            <a:r>
              <a:rPr lang="en-US" dirty="0" smtClean="0"/>
              <a:t>How Training/Education is Recorded:</a:t>
            </a:r>
          </a:p>
          <a:p>
            <a:pPr lvl="1"/>
            <a:r>
              <a:rPr lang="en-US" dirty="0" smtClean="0"/>
              <a:t>School Registrar</a:t>
            </a:r>
          </a:p>
          <a:p>
            <a:pPr lvl="1"/>
            <a:r>
              <a:rPr lang="en-US" dirty="0" smtClean="0"/>
              <a:t>All Formal Courses have Codes</a:t>
            </a:r>
          </a:p>
          <a:p>
            <a:pPr lvl="1"/>
            <a:r>
              <a:rPr lang="en-US" dirty="0" smtClean="0"/>
              <a:t>Attendees Receive Certificates</a:t>
            </a:r>
          </a:p>
          <a:p>
            <a:pPr lvl="1"/>
            <a:r>
              <a:rPr lang="en-US" dirty="0" smtClean="0"/>
              <a:t>Becomes part of student training/education records</a:t>
            </a:r>
          </a:p>
          <a:p>
            <a:r>
              <a:rPr lang="en-US" dirty="0" smtClean="0"/>
              <a:t>Program Challenges:  </a:t>
            </a:r>
          </a:p>
          <a:p>
            <a:pPr lvl="1"/>
            <a:r>
              <a:rPr lang="en-US" dirty="0" smtClean="0"/>
              <a:t>Policy toward attendance and available student time for REC learning</a:t>
            </a:r>
          </a:p>
          <a:p>
            <a:pPr lvl="1"/>
            <a:r>
              <a:rPr lang="en-US" dirty="0" smtClean="0"/>
              <a:t>Mix of active duty, reserve, civilian and contractors—both a strength and a challenge– need continuity, but credible operational experience/understanding</a:t>
            </a:r>
          </a:p>
          <a:p>
            <a:r>
              <a:rPr lang="en-US" dirty="0" smtClean="0"/>
              <a:t>Current Research Initiatives</a:t>
            </a:r>
          </a:p>
          <a:p>
            <a:pPr lvl="1"/>
            <a:r>
              <a:rPr lang="en-US" dirty="0" smtClean="0"/>
              <a:t>No formal research efforts</a:t>
            </a:r>
          </a:p>
          <a:p>
            <a:pPr lvl="1"/>
            <a:r>
              <a:rPr lang="en-US" dirty="0" smtClean="0"/>
              <a:t>Informal efforts in Aviation Security Cooperation, Optimizing Mobile Education, and Distance Learning</a:t>
            </a:r>
          </a:p>
          <a:p>
            <a:r>
              <a:rPr lang="en-US" dirty="0" smtClean="0"/>
              <a:t>Suggested Inter-Organizational Collaborative Efforts:</a:t>
            </a:r>
          </a:p>
          <a:p>
            <a:pPr lvl="1"/>
            <a:r>
              <a:rPr lang="en-US" dirty="0" smtClean="0"/>
              <a:t>Need a central database for key organizations with strengths listed and associated contacts</a:t>
            </a:r>
            <a:endParaRPr lang="en-US" dirty="0"/>
          </a:p>
        </p:txBody>
      </p:sp>
      <p:sp>
        <p:nvSpPr>
          <p:cNvPr id="3" name="Slide Number Placeholder 2"/>
          <p:cNvSpPr>
            <a:spLocks noGrp="1"/>
          </p:cNvSpPr>
          <p:nvPr>
            <p:ph type="sldNum" sz="quarter" idx="12"/>
          </p:nvPr>
        </p:nvSpPr>
        <p:spPr/>
        <p:txBody>
          <a:bodyPr/>
          <a:lstStyle/>
          <a:p>
            <a:fld id="{4DB1E459-027A-4E90-A8B3-2A7B6E18E0D4}" type="slidenum">
              <a:rPr lang="en-US" smtClean="0"/>
              <a:pPr/>
              <a:t>12</a:t>
            </a:fld>
            <a:endParaRPr lang="en-US" dirty="0"/>
          </a:p>
        </p:txBody>
      </p:sp>
    </p:spTree>
    <p:extLst>
      <p:ext uri="{BB962C8B-B14F-4D97-AF65-F5344CB8AC3E}">
        <p14:creationId xmlns:p14="http://schemas.microsoft.com/office/powerpoint/2010/main" val="173413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lstStyle/>
          <a:p>
            <a:r>
              <a:rPr lang="en-US" dirty="0" smtClean="0"/>
              <a:t>Ideas that could enhance organizational efficiencies:</a:t>
            </a:r>
          </a:p>
          <a:p>
            <a:pPr lvl="1"/>
            <a:r>
              <a:rPr lang="en-US" dirty="0" smtClean="0"/>
              <a:t>Central funding source to pay for organizational collaboration</a:t>
            </a:r>
          </a:p>
          <a:p>
            <a:r>
              <a:rPr lang="en-US" dirty="0" smtClean="0"/>
              <a:t>Suggested strategy for building capability to close gap in requirements:</a:t>
            </a:r>
          </a:p>
          <a:p>
            <a:pPr lvl="1"/>
            <a:r>
              <a:rPr lang="en-US" dirty="0" smtClean="0"/>
              <a:t>Continue to emphasize importance at Corona conference</a:t>
            </a:r>
          </a:p>
          <a:p>
            <a:pPr lvl="1"/>
            <a:r>
              <a:rPr lang="en-US" dirty="0" smtClean="0"/>
              <a:t>Keep operational deliverables in mind versus glittering generalities</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4DB1E459-027A-4E90-A8B3-2A7B6E18E0D4}" type="slidenum">
              <a:rPr lang="en-US" smtClean="0"/>
              <a:pPr/>
              <a:t>13</a:t>
            </a:fld>
            <a:endParaRPr lang="en-US" dirty="0"/>
          </a:p>
        </p:txBody>
      </p:sp>
    </p:spTree>
    <p:extLst>
      <p:ext uri="{BB962C8B-B14F-4D97-AF65-F5344CB8AC3E}">
        <p14:creationId xmlns:p14="http://schemas.microsoft.com/office/powerpoint/2010/main" val="412682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3200" dirty="0" smtClean="0"/>
              <a:t>USAF Special Operations School Mission </a:t>
            </a:r>
          </a:p>
          <a:p>
            <a:r>
              <a:rPr lang="en-US" sz="3200" dirty="0" smtClean="0"/>
              <a:t>Focus on Regional/Cultural Education Capabilities</a:t>
            </a:r>
          </a:p>
          <a:p>
            <a:r>
              <a:rPr lang="en-US" sz="3200" dirty="0" smtClean="0"/>
              <a:t>Requested Discussion Topics</a:t>
            </a:r>
          </a:p>
        </p:txBody>
      </p:sp>
      <p:sp>
        <p:nvSpPr>
          <p:cNvPr id="4" name="Slide Number Placeholder 3"/>
          <p:cNvSpPr>
            <a:spLocks noGrp="1"/>
          </p:cNvSpPr>
          <p:nvPr>
            <p:ph type="sldNum" sz="quarter" idx="12"/>
          </p:nvPr>
        </p:nvSpPr>
        <p:spPr/>
        <p:txBody>
          <a:bodyPr/>
          <a:lstStyle/>
          <a:p>
            <a:fld id="{4DB1E459-027A-4E90-A8B3-2A7B6E18E0D4}" type="slidenum">
              <a:rPr lang="en-US" smtClean="0"/>
              <a:pPr/>
              <a:t>2</a:t>
            </a:fld>
            <a:endParaRPr lang="en-US" dirty="0"/>
          </a:p>
        </p:txBody>
      </p:sp>
    </p:spTree>
    <p:extLst>
      <p:ext uri="{BB962C8B-B14F-4D97-AF65-F5344CB8AC3E}">
        <p14:creationId xmlns:p14="http://schemas.microsoft.com/office/powerpoint/2010/main" val="265133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2000" contrast="5000"/>
                    </a14:imgEffect>
                  </a14:imgLayer>
                </a14:imgProps>
              </a:ext>
              <a:ext uri="{28A0092B-C50C-407E-A947-70E740481C1C}">
                <a14:useLocalDpi xmlns:a14="http://schemas.microsoft.com/office/drawing/2010/main" val="0"/>
              </a:ext>
            </a:extLst>
          </a:blip>
          <a:stretch>
            <a:fillRect/>
          </a:stretch>
        </p:blipFill>
        <p:spPr>
          <a:xfrm>
            <a:off x="3074275" y="-244370"/>
            <a:ext cx="6274676" cy="7843345"/>
          </a:xfrm>
          <a:prstGeom prst="rect">
            <a:avLst/>
          </a:prstGeom>
        </p:spPr>
      </p:pic>
      <p:sp>
        <p:nvSpPr>
          <p:cNvPr id="2053" name="Rectangle 2"/>
          <p:cNvSpPr>
            <a:spLocks noChangeArrowheads="1"/>
          </p:cNvSpPr>
          <p:nvPr/>
        </p:nvSpPr>
        <p:spPr bwMode="auto">
          <a:xfrm>
            <a:off x="1435100" y="239365"/>
            <a:ext cx="6248400" cy="576262"/>
          </a:xfrm>
          <a:prstGeom prst="rect">
            <a:avLst/>
          </a:prstGeom>
          <a:noFill/>
          <a:ln w="25400">
            <a:noFill/>
            <a:miter lim="800000"/>
            <a:headEnd/>
            <a:tailEnd/>
          </a:ln>
        </p:spPr>
        <p:txBody>
          <a:bodyPr lIns="76200" tIns="38100" rIns="76200" bIns="38100">
            <a:spAutoFit/>
          </a:bodyPr>
          <a:lstStyle/>
          <a:p>
            <a:pPr algn="ctr" defTabSz="758825">
              <a:lnSpc>
                <a:spcPct val="90000"/>
              </a:lnSpc>
              <a:spcBef>
                <a:spcPct val="30000"/>
              </a:spcBef>
            </a:pPr>
            <a:r>
              <a:rPr lang="en-US" sz="3600" i="1" dirty="0">
                <a:solidFill>
                  <a:schemeClr val="bg1"/>
                </a:solidFill>
              </a:rPr>
              <a:t>School Origins</a:t>
            </a:r>
          </a:p>
        </p:txBody>
      </p:sp>
      <p:sp>
        <p:nvSpPr>
          <p:cNvPr id="2054" name="Rectangle 3"/>
          <p:cNvSpPr>
            <a:spLocks noChangeArrowheads="1"/>
          </p:cNvSpPr>
          <p:nvPr/>
        </p:nvSpPr>
        <p:spPr bwMode="auto">
          <a:xfrm>
            <a:off x="2100649" y="4576626"/>
            <a:ext cx="6141308" cy="1623521"/>
          </a:xfrm>
          <a:prstGeom prst="rect">
            <a:avLst/>
          </a:prstGeom>
          <a:noFill/>
          <a:ln w="25400">
            <a:noFill/>
            <a:miter lim="800000"/>
            <a:headEnd/>
            <a:tailEnd/>
          </a:ln>
        </p:spPr>
        <p:txBody>
          <a:bodyPr wrap="square" lIns="76200" tIns="38100" rIns="76200" bIns="38100">
            <a:spAutoFit/>
          </a:bodyPr>
          <a:lstStyle/>
          <a:p>
            <a:pPr defTabSz="758825">
              <a:lnSpc>
                <a:spcPct val="90000"/>
              </a:lnSpc>
              <a:spcBef>
                <a:spcPct val="30000"/>
              </a:spcBef>
            </a:pPr>
            <a:r>
              <a:rPr lang="en-US" sz="2100" dirty="0"/>
              <a:t>Founded:</a:t>
            </a:r>
          </a:p>
          <a:p>
            <a:pPr marL="379413" lvl="1" defTabSz="758825">
              <a:lnSpc>
                <a:spcPct val="90000"/>
              </a:lnSpc>
              <a:spcBef>
                <a:spcPct val="30000"/>
              </a:spcBef>
            </a:pPr>
            <a:r>
              <a:rPr lang="en-US" sz="1700" dirty="0"/>
              <a:t>[</a:t>
            </a:r>
            <a:r>
              <a:rPr lang="en-US" sz="1700" dirty="0" smtClean="0"/>
              <a:t>1963-66 – USAF COIN </a:t>
            </a:r>
            <a:r>
              <a:rPr lang="en-US" sz="1700" dirty="0"/>
              <a:t>Course, Air University]</a:t>
            </a:r>
          </a:p>
          <a:p>
            <a:pPr marL="379413" lvl="1" defTabSz="758825">
              <a:lnSpc>
                <a:spcPct val="90000"/>
              </a:lnSpc>
              <a:spcBef>
                <a:spcPct val="30000"/>
              </a:spcBef>
            </a:pPr>
            <a:r>
              <a:rPr lang="en-US" sz="1700" dirty="0" smtClean="0"/>
              <a:t>Apr 67 – Special Air </a:t>
            </a:r>
            <a:r>
              <a:rPr lang="en-US" sz="1700" dirty="0"/>
              <a:t>Warfare School</a:t>
            </a:r>
          </a:p>
          <a:p>
            <a:pPr marL="379413" lvl="1" defTabSz="758825">
              <a:lnSpc>
                <a:spcPct val="90000"/>
              </a:lnSpc>
              <a:spcBef>
                <a:spcPct val="30000"/>
              </a:spcBef>
            </a:pPr>
            <a:r>
              <a:rPr lang="en-US" sz="1700" dirty="0" smtClean="0"/>
              <a:t>Jul 68 – USAF Special </a:t>
            </a:r>
            <a:r>
              <a:rPr lang="en-US" sz="1700" dirty="0"/>
              <a:t>Operations </a:t>
            </a:r>
            <a:r>
              <a:rPr lang="en-US" sz="1700" dirty="0" smtClean="0"/>
              <a:t>School</a:t>
            </a:r>
          </a:p>
          <a:p>
            <a:pPr marL="379413" lvl="1" defTabSz="758825">
              <a:lnSpc>
                <a:spcPct val="90000"/>
              </a:lnSpc>
              <a:spcBef>
                <a:spcPct val="30000"/>
              </a:spcBef>
            </a:pPr>
            <a:r>
              <a:rPr lang="en-US" sz="1700" dirty="0" smtClean="0"/>
              <a:t>Feb 13 – Special Operations Air Warfare Center</a:t>
            </a:r>
            <a:endParaRPr lang="en-US" sz="1700" dirty="0"/>
          </a:p>
        </p:txBody>
      </p:sp>
      <p:sp>
        <p:nvSpPr>
          <p:cNvPr id="2055" name="Rectangle 8"/>
          <p:cNvSpPr>
            <a:spLocks noChangeArrowheads="1"/>
          </p:cNvSpPr>
          <p:nvPr/>
        </p:nvSpPr>
        <p:spPr bwMode="auto">
          <a:xfrm>
            <a:off x="538163" y="5900738"/>
            <a:ext cx="1700212" cy="334962"/>
          </a:xfrm>
          <a:prstGeom prst="rect">
            <a:avLst/>
          </a:prstGeom>
          <a:noFill/>
          <a:ln w="25400">
            <a:noFill/>
            <a:miter lim="800000"/>
            <a:headEnd/>
            <a:tailEnd/>
          </a:ln>
        </p:spPr>
        <p:txBody>
          <a:bodyPr lIns="76200" tIns="38100" rIns="76200" bIns="38100">
            <a:spAutoFit/>
          </a:bodyPr>
          <a:lstStyle/>
          <a:p>
            <a:pPr defTabSz="758825"/>
            <a:r>
              <a:rPr lang="en-US" sz="1700"/>
              <a:t>1990- Present</a:t>
            </a:r>
          </a:p>
        </p:txBody>
      </p:sp>
      <p:sp>
        <p:nvSpPr>
          <p:cNvPr id="2058" name="Rectangle 116"/>
          <p:cNvSpPr>
            <a:spLocks noChangeArrowheads="1"/>
          </p:cNvSpPr>
          <p:nvPr/>
        </p:nvSpPr>
        <p:spPr bwMode="auto">
          <a:xfrm>
            <a:off x="661075" y="4162425"/>
            <a:ext cx="982663" cy="334963"/>
          </a:xfrm>
          <a:prstGeom prst="rect">
            <a:avLst/>
          </a:prstGeom>
          <a:noFill/>
          <a:ln w="25400">
            <a:noFill/>
            <a:miter lim="800000"/>
            <a:headEnd/>
            <a:tailEnd/>
          </a:ln>
        </p:spPr>
        <p:txBody>
          <a:bodyPr lIns="76200" tIns="38100" rIns="76200" bIns="38100">
            <a:spAutoFit/>
          </a:bodyPr>
          <a:lstStyle/>
          <a:p>
            <a:pPr defTabSz="758825"/>
            <a:r>
              <a:rPr lang="en-US" sz="1700"/>
              <a:t>1983-90</a:t>
            </a:r>
          </a:p>
        </p:txBody>
      </p:sp>
      <p:sp>
        <p:nvSpPr>
          <p:cNvPr id="2059" name="Rectangle 117"/>
          <p:cNvSpPr>
            <a:spLocks noChangeArrowheads="1"/>
          </p:cNvSpPr>
          <p:nvPr/>
        </p:nvSpPr>
        <p:spPr bwMode="auto">
          <a:xfrm>
            <a:off x="675362" y="2466975"/>
            <a:ext cx="982663" cy="334963"/>
          </a:xfrm>
          <a:prstGeom prst="rect">
            <a:avLst/>
          </a:prstGeom>
          <a:noFill/>
          <a:ln w="25400">
            <a:noFill/>
            <a:miter lim="800000"/>
            <a:headEnd/>
            <a:tailEnd/>
          </a:ln>
        </p:spPr>
        <p:txBody>
          <a:bodyPr lIns="76200" tIns="38100" rIns="76200" bIns="38100">
            <a:spAutoFit/>
          </a:bodyPr>
          <a:lstStyle/>
          <a:p>
            <a:pPr defTabSz="758825"/>
            <a:r>
              <a:rPr lang="en-US" sz="1700"/>
              <a:t>1967-83</a:t>
            </a:r>
          </a:p>
        </p:txBody>
      </p:sp>
      <p:graphicFrame>
        <p:nvGraphicFramePr>
          <p:cNvPr id="2052" name="Object 10"/>
          <p:cNvGraphicFramePr>
            <a:graphicFrameLocks noChangeAspect="1"/>
          </p:cNvGraphicFramePr>
          <p:nvPr>
            <p:extLst>
              <p:ext uri="{D42A27DB-BD31-4B8C-83A1-F6EECF244321}">
                <p14:modId xmlns:p14="http://schemas.microsoft.com/office/powerpoint/2010/main" val="3402870250"/>
              </p:ext>
            </p:extLst>
          </p:nvPr>
        </p:nvGraphicFramePr>
        <p:xfrm>
          <a:off x="4053562" y="1443910"/>
          <a:ext cx="685800" cy="649288"/>
        </p:xfrm>
        <a:graphic>
          <a:graphicData uri="http://schemas.openxmlformats.org/presentationml/2006/ole">
            <mc:AlternateContent xmlns:mc="http://schemas.openxmlformats.org/markup-compatibility/2006">
              <mc:Choice xmlns:v="urn:schemas-microsoft-com:vml" Requires="v">
                <p:oleObj spid="_x0000_s7215" name="Clip" r:id="rId6" imgW="807120" imgH="762840" progId="">
                  <p:embed/>
                </p:oleObj>
              </mc:Choice>
              <mc:Fallback>
                <p:oleObj name="Clip" r:id="rId6" imgW="807120" imgH="76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3562" y="1443910"/>
                        <a:ext cx="68580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11" name="Picture 63" descr="C:\Users\WerthL\AppData\Local\Microsoft\Windows\Temporary Internet Files\Content.Outlook\FDVFX1XB\MAC SHADOWED.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760" y="2601588"/>
            <a:ext cx="1938043" cy="1938043"/>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64" descr="C:\Users\WerthL\AppData\Local\Microsoft\Windows\Temporary Internet Files\Content.Outlook\FDVFX1XB\TAC SHADOWED.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76" y="722215"/>
            <a:ext cx="2320392" cy="2320392"/>
          </a:xfrm>
          <a:prstGeom prst="rect">
            <a:avLst/>
          </a:prstGeom>
          <a:noFill/>
          <a:extLst>
            <a:ext uri="{909E8E84-426E-40DD-AFC4-6F175D3DCCD1}">
              <a14:hiddenFill xmlns:a14="http://schemas.microsoft.com/office/drawing/2010/main">
                <a:solidFill>
                  <a:srgbClr val="FFFFFF"/>
                </a:solidFill>
              </a14:hiddenFill>
            </a:ext>
          </a:extLst>
        </p:spPr>
      </p:pic>
      <p:pic>
        <p:nvPicPr>
          <p:cNvPr id="2113" name="Picture 65" descr="C:\Users\WerthL\AppData\Local\Microsoft\Windows\Temporary Internet Files\Content.Outlook\FDVFX1XB\USAFSOS SHADOWED.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0352" y="2033124"/>
            <a:ext cx="3103296" cy="3103296"/>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66" descr="C:\Users\WerthL\AppData\Local\Microsoft\Windows\Temporary Internet Files\Content.Outlook\FDVFX1XB\AFSOC SHADOWED.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498" y="4347446"/>
            <a:ext cx="1707419" cy="170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532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115039"/>
            <a:ext cx="6815666" cy="575733"/>
          </a:xfrm>
        </p:spPr>
        <p:txBody>
          <a:bodyPr>
            <a:normAutofit/>
          </a:bodyPr>
          <a:lstStyle/>
          <a:p>
            <a:r>
              <a:rPr lang="en-US" sz="2800" dirty="0" smtClean="0"/>
              <a:t>USAFSOS Mission &amp; Vision </a:t>
            </a:r>
            <a:endParaRPr lang="en-US" sz="2800" dirty="0"/>
          </a:p>
        </p:txBody>
      </p:sp>
      <p:sp>
        <p:nvSpPr>
          <p:cNvPr id="4" name="Rectangle 4"/>
          <p:cNvSpPr>
            <a:spLocks noChangeArrowheads="1"/>
          </p:cNvSpPr>
          <p:nvPr/>
        </p:nvSpPr>
        <p:spPr bwMode="auto">
          <a:xfrm>
            <a:off x="381000" y="1219200"/>
            <a:ext cx="8086725" cy="1905000"/>
          </a:xfrm>
          <a:prstGeom prst="rect">
            <a:avLst/>
          </a:prstGeom>
          <a:noFill/>
          <a:ln w="9525">
            <a:noFill/>
            <a:miter lim="800000"/>
            <a:headEnd/>
            <a:tailEnd/>
          </a:ln>
        </p:spPr>
        <p:txBody>
          <a:bodyPr lIns="101882" tIns="50941" rIns="101882" bIns="50941"/>
          <a:lstStyle/>
          <a:p>
            <a:pPr algn="ctr" eaLnBrk="0" hangingPunct="0">
              <a:spcBef>
                <a:spcPct val="20000"/>
              </a:spcBef>
            </a:pPr>
            <a:r>
              <a:rPr lang="en-US" sz="2800" b="1" dirty="0" smtClean="0">
                <a:solidFill>
                  <a:schemeClr val="tx1"/>
                </a:solidFill>
                <a:latin typeface="Arial" pitchFamily="34" charset="0"/>
                <a:cs typeface="Arial" pitchFamily="34" charset="0"/>
              </a:rPr>
              <a:t>Mission:  Deliver </a:t>
            </a:r>
            <a:r>
              <a:rPr lang="en-US" sz="2800" b="1" dirty="0">
                <a:solidFill>
                  <a:srgbClr val="FF0000"/>
                </a:solidFill>
                <a:latin typeface="Arial" pitchFamily="34" charset="0"/>
                <a:cs typeface="Arial" pitchFamily="34" charset="0"/>
              </a:rPr>
              <a:t>responsive and relevant </a:t>
            </a:r>
            <a:r>
              <a:rPr lang="en-US" sz="2800" b="1" dirty="0">
                <a:solidFill>
                  <a:schemeClr val="tx1"/>
                </a:solidFill>
                <a:latin typeface="Arial" pitchFamily="34" charset="0"/>
                <a:cs typeface="Arial" pitchFamily="34" charset="0"/>
              </a:rPr>
              <a:t>education, </a:t>
            </a:r>
            <a:r>
              <a:rPr lang="en-US" sz="2800" b="1" dirty="0" smtClean="0">
                <a:solidFill>
                  <a:schemeClr val="tx1"/>
                </a:solidFill>
                <a:latin typeface="Arial" pitchFamily="34" charset="0"/>
                <a:cs typeface="Arial" pitchFamily="34" charset="0"/>
              </a:rPr>
              <a:t>to enable </a:t>
            </a:r>
            <a:r>
              <a:rPr lang="en-US" sz="2800" b="1" dirty="0">
                <a:solidFill>
                  <a:schemeClr val="tx1"/>
                </a:solidFill>
                <a:latin typeface="Arial" pitchFamily="34" charset="0"/>
                <a:cs typeface="Arial" pitchFamily="34" charset="0"/>
              </a:rPr>
              <a:t>Air </a:t>
            </a:r>
            <a:r>
              <a:rPr lang="en-US" sz="2800" b="1" dirty="0" smtClean="0">
                <a:solidFill>
                  <a:schemeClr val="tx1"/>
                </a:solidFill>
                <a:latin typeface="Arial" pitchFamily="34" charset="0"/>
                <a:cs typeface="Arial" pitchFamily="34" charset="0"/>
              </a:rPr>
              <a:t>Commando excellence in </a:t>
            </a:r>
            <a:r>
              <a:rPr lang="en-US" sz="2800" b="1" dirty="0">
                <a:solidFill>
                  <a:schemeClr val="tx1"/>
                </a:solidFill>
                <a:latin typeface="Arial" pitchFamily="34" charset="0"/>
                <a:cs typeface="Arial" pitchFamily="34" charset="0"/>
              </a:rPr>
              <a:t>complex and ambiguous </a:t>
            </a:r>
            <a:r>
              <a:rPr lang="en-US" sz="2800" b="1" dirty="0" smtClean="0">
                <a:solidFill>
                  <a:schemeClr val="tx1"/>
                </a:solidFill>
                <a:latin typeface="Arial" pitchFamily="34" charset="0"/>
                <a:cs typeface="Arial" pitchFamily="34" charset="0"/>
              </a:rPr>
              <a:t>operational environments world-wide</a:t>
            </a:r>
          </a:p>
          <a:p>
            <a:pPr algn="ctr" eaLnBrk="0" hangingPunct="0">
              <a:spcBef>
                <a:spcPct val="20000"/>
              </a:spcBef>
            </a:pPr>
            <a:endParaRPr lang="en-US" sz="2800" b="1" dirty="0">
              <a:solidFill>
                <a:schemeClr val="tx1"/>
              </a:solidFill>
              <a:latin typeface="Arial" pitchFamily="34" charset="0"/>
              <a:cs typeface="Arial" pitchFamily="34" charset="0"/>
            </a:endParaRPr>
          </a:p>
          <a:p>
            <a:pPr algn="ctr" eaLnBrk="0" hangingPunct="0">
              <a:spcBef>
                <a:spcPct val="20000"/>
              </a:spcBef>
            </a:pPr>
            <a:endParaRPr lang="en-US" sz="2800" i="0" dirty="0">
              <a:solidFill>
                <a:schemeClr val="tx1"/>
              </a:solidFill>
              <a:latin typeface="Arial" pitchFamily="34" charset="0"/>
              <a:cs typeface="Arial" pitchFamily="34" charset="0"/>
            </a:endParaRPr>
          </a:p>
          <a:p>
            <a:pPr algn="ctr" eaLnBrk="0" hangingPunct="0">
              <a:spcBef>
                <a:spcPct val="20000"/>
              </a:spcBef>
            </a:pPr>
            <a:endParaRPr lang="en-US" sz="2800" i="0" dirty="0">
              <a:solidFill>
                <a:schemeClr val="tx1"/>
              </a:solidFill>
              <a:latin typeface="Arial" pitchFamily="34" charset="0"/>
              <a:cs typeface="Arial" pitchFamily="34" charset="0"/>
            </a:endParaRPr>
          </a:p>
        </p:txBody>
      </p:sp>
      <p:sp>
        <p:nvSpPr>
          <p:cNvPr id="5" name="Text Box 5"/>
          <p:cNvSpPr txBox="1">
            <a:spLocks noChangeArrowheads="1"/>
          </p:cNvSpPr>
          <p:nvPr/>
        </p:nvSpPr>
        <p:spPr bwMode="auto">
          <a:xfrm>
            <a:off x="685800" y="5726668"/>
            <a:ext cx="7524750" cy="369332"/>
          </a:xfrm>
          <a:prstGeom prst="rect">
            <a:avLst/>
          </a:prstGeom>
          <a:solidFill>
            <a:srgbClr val="000076"/>
          </a:solidFill>
          <a:ln w="28575">
            <a:solidFill>
              <a:schemeClr val="bg2"/>
            </a:solidFill>
            <a:miter lim="800000"/>
            <a:headEnd/>
            <a:tailEnd/>
          </a:ln>
        </p:spPr>
        <p:txBody>
          <a:bodyPr>
            <a:spAutoFit/>
          </a:bodyPr>
          <a:lstStyle/>
          <a:p>
            <a:pPr algn="ctr" eaLnBrk="0" hangingPunct="0">
              <a:spcBef>
                <a:spcPct val="50000"/>
              </a:spcBef>
              <a:defRPr/>
            </a:pPr>
            <a:r>
              <a:rPr lang="en-US" dirty="0" smtClean="0">
                <a:solidFill>
                  <a:schemeClr val="bg1"/>
                </a:solidFill>
                <a:effectLst>
                  <a:outerShdw blurRad="38100" dist="38100" dir="2700000" algn="tl">
                    <a:srgbClr val="000000"/>
                  </a:outerShdw>
                </a:effectLst>
                <a:latin typeface="Arial" pitchFamily="34" charset="0"/>
                <a:cs typeface="Arial" pitchFamily="34" charset="0"/>
              </a:rPr>
              <a:t>Train </a:t>
            </a:r>
            <a:r>
              <a:rPr lang="en-US" dirty="0">
                <a:solidFill>
                  <a:schemeClr val="bg1"/>
                </a:solidFill>
                <a:effectLst>
                  <a:outerShdw blurRad="38100" dist="38100" dir="2700000" algn="tl">
                    <a:srgbClr val="000000"/>
                  </a:outerShdw>
                </a:effectLst>
                <a:latin typeface="Arial" pitchFamily="34" charset="0"/>
                <a:cs typeface="Arial" pitchFamily="34" charset="0"/>
              </a:rPr>
              <a:t>for Certainty…Educate for Uncertainty</a:t>
            </a:r>
            <a:r>
              <a:rPr lang="en-US" dirty="0" smtClean="0">
                <a:solidFill>
                  <a:schemeClr val="bg1"/>
                </a:solidFill>
                <a:effectLst>
                  <a:outerShdw blurRad="38100" dist="38100" dir="2700000" algn="tl">
                    <a:srgbClr val="000000"/>
                  </a:outerShdw>
                </a:effectLst>
                <a:latin typeface="Arial" pitchFamily="34" charset="0"/>
                <a:cs typeface="Arial" pitchFamily="34" charset="0"/>
              </a:rPr>
              <a:t>!</a:t>
            </a:r>
            <a:endParaRPr lang="en-US"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4DB1E459-027A-4E90-A8B3-2A7B6E18E0D4}" type="slidenum">
              <a:rPr lang="en-US" smtClean="0"/>
              <a:pPr/>
              <a:t>4</a:t>
            </a:fld>
            <a:endParaRPr lang="en-US"/>
          </a:p>
        </p:txBody>
      </p:sp>
      <p:sp>
        <p:nvSpPr>
          <p:cNvPr id="7" name="Rectangle 4"/>
          <p:cNvSpPr>
            <a:spLocks noChangeArrowheads="1"/>
          </p:cNvSpPr>
          <p:nvPr/>
        </p:nvSpPr>
        <p:spPr bwMode="auto">
          <a:xfrm>
            <a:off x="381000" y="3657600"/>
            <a:ext cx="8086725" cy="1828800"/>
          </a:xfrm>
          <a:prstGeom prst="rect">
            <a:avLst/>
          </a:prstGeom>
          <a:noFill/>
          <a:ln w="9525">
            <a:noFill/>
            <a:miter lim="800000"/>
            <a:headEnd/>
            <a:tailEnd/>
          </a:ln>
        </p:spPr>
        <p:txBody>
          <a:bodyPr lIns="101882" tIns="50941" rIns="101882" bIns="50941"/>
          <a:lstStyle/>
          <a:p>
            <a:pPr algn="ctr" eaLnBrk="0" hangingPunct="0">
              <a:spcBef>
                <a:spcPct val="20000"/>
              </a:spcBef>
            </a:pPr>
            <a:r>
              <a:rPr lang="en-US" sz="2800" b="1" dirty="0" smtClean="0">
                <a:solidFill>
                  <a:schemeClr val="tx1"/>
                </a:solidFill>
                <a:latin typeface="Arial" pitchFamily="34" charset="0"/>
                <a:cs typeface="Arial" pitchFamily="34" charset="0"/>
              </a:rPr>
              <a:t>Vision:  To be the elite institution providing air-centric, </a:t>
            </a:r>
            <a:r>
              <a:rPr lang="en-US" sz="2800" b="1" dirty="0" smtClean="0">
                <a:latin typeface="Arial" pitchFamily="34" charset="0"/>
                <a:cs typeface="Arial" pitchFamily="34" charset="0"/>
              </a:rPr>
              <a:t>SOF-focused education to USSOCOM, USAF, and US Government personnel</a:t>
            </a:r>
            <a:endParaRPr lang="en-US" sz="2800" b="1" dirty="0" smtClean="0">
              <a:solidFill>
                <a:schemeClr val="tx1"/>
              </a:solidFill>
              <a:latin typeface="Arial" pitchFamily="34" charset="0"/>
              <a:cs typeface="Arial" pitchFamily="34" charset="0"/>
            </a:endParaRPr>
          </a:p>
          <a:p>
            <a:pPr algn="ctr" eaLnBrk="0" hangingPunct="0">
              <a:spcBef>
                <a:spcPct val="20000"/>
              </a:spcBef>
            </a:pPr>
            <a:endParaRPr lang="en-US" sz="2800" b="1" dirty="0">
              <a:solidFill>
                <a:schemeClr val="tx1"/>
              </a:solidFill>
              <a:latin typeface="Arial" pitchFamily="34" charset="0"/>
              <a:cs typeface="Arial" pitchFamily="34" charset="0"/>
            </a:endParaRPr>
          </a:p>
          <a:p>
            <a:pPr algn="ctr" eaLnBrk="0" hangingPunct="0">
              <a:spcBef>
                <a:spcPct val="20000"/>
              </a:spcBef>
            </a:pPr>
            <a:endParaRPr lang="en-US" sz="2800" i="0" dirty="0">
              <a:solidFill>
                <a:schemeClr val="tx1"/>
              </a:solidFill>
              <a:latin typeface="Arial" pitchFamily="34" charset="0"/>
              <a:cs typeface="Arial" pitchFamily="34" charset="0"/>
            </a:endParaRPr>
          </a:p>
          <a:p>
            <a:pPr algn="ctr" eaLnBrk="0" hangingPunct="0">
              <a:spcBef>
                <a:spcPct val="20000"/>
              </a:spcBef>
            </a:pPr>
            <a:endParaRPr lang="en-US" sz="2800" i="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9199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4" y="262467"/>
            <a:ext cx="6815666" cy="575733"/>
          </a:xfrm>
        </p:spPr>
        <p:txBody>
          <a:bodyPr>
            <a:noAutofit/>
          </a:bodyPr>
          <a:lstStyle/>
          <a:p>
            <a:r>
              <a:rPr lang="en-US" sz="3600" dirty="0" smtClean="0"/>
              <a:t>Faculty Credentials</a:t>
            </a:r>
            <a:endParaRPr lang="en-US" sz="3600" dirty="0"/>
          </a:p>
        </p:txBody>
      </p:sp>
      <p:sp>
        <p:nvSpPr>
          <p:cNvPr id="4" name="Rectangle 3"/>
          <p:cNvSpPr txBox="1">
            <a:spLocks noChangeArrowheads="1"/>
          </p:cNvSpPr>
          <p:nvPr/>
        </p:nvSpPr>
        <p:spPr>
          <a:xfrm>
            <a:off x="2866490" y="1052245"/>
            <a:ext cx="6277510" cy="1690955"/>
          </a:xfrm>
          <a:prstGeom prst="rect">
            <a:avLst/>
          </a:prstGeom>
        </p:spPr>
        <p:txBody>
          <a:bodyPr/>
          <a:lstStyle/>
          <a:p>
            <a:pPr marL="381000" marR="0" lvl="0" indent="-381000" algn="l" defTabSz="914400" rtl="0" eaLnBrk="1" fontAlgn="auto" latinLnBrk="0" hangingPunct="1">
              <a:lnSpc>
                <a:spcPts val="1900"/>
              </a:lnSpc>
              <a:spcBef>
                <a:spcPct val="20000"/>
              </a:spcBef>
              <a:spcAft>
                <a:spcPts val="60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Career</a:t>
            </a:r>
            <a:r>
              <a:rPr kumimoji="0" lang="en-US" sz="1600" b="1" i="0" u="none" strike="noStrike" kern="1200" cap="none" spc="0" normalizeH="0" noProof="0" dirty="0" smtClean="0">
                <a:ln>
                  <a:noFill/>
                </a:ln>
                <a:solidFill>
                  <a:schemeClr val="tx1"/>
                </a:solidFill>
                <a:effectLst/>
                <a:uLnTx/>
                <a:uFillTx/>
                <a:latin typeface="Arial" pitchFamily="34" charset="0"/>
                <a:cs typeface="Arial" pitchFamily="34" charset="0"/>
              </a:rPr>
              <a:t> SOF aviators -- weapon systems &amp;                 operational experience</a:t>
            </a:r>
            <a:endPar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81000" marR="0" lvl="0" indent="-381000" algn="l" defTabSz="914400" rtl="0" eaLnBrk="1" fontAlgn="auto" latinLnBrk="0" hangingPunct="1">
              <a:lnSpc>
                <a:spcPts val="1900"/>
              </a:lnSpc>
              <a:spcBef>
                <a:spcPct val="20000"/>
              </a:spcBef>
              <a:spcAft>
                <a:spcPts val="60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Dean of Academics–PhD in Educational             Technologies &amp; Leadership</a:t>
            </a:r>
          </a:p>
          <a:p>
            <a:pPr marL="381000" marR="0" lvl="0" indent="-381000" algn="l" defTabSz="914400" rtl="0" eaLnBrk="1" fontAlgn="auto" latinLnBrk="0" hangingPunct="1">
              <a:lnSpc>
                <a:spcPts val="1900"/>
              </a:lnSpc>
              <a:spcBef>
                <a:spcPct val="20000"/>
              </a:spcBef>
              <a:spcAft>
                <a:spcPts val="60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Naval Postgraduate School graduates</a:t>
            </a:r>
          </a:p>
          <a:p>
            <a:pPr marL="800100" marR="0" lvl="1" indent="-342900" algn="l" defTabSz="914400" rtl="0" eaLnBrk="1" fontAlgn="auto" latinLnBrk="0" hangingPunct="1">
              <a:lnSpc>
                <a:spcPts val="1900"/>
              </a:lnSpc>
              <a:spcBef>
                <a:spcPct val="20000"/>
              </a:spcBef>
              <a:spcAft>
                <a:spcPts val="600"/>
              </a:spcAft>
              <a:buClrTx/>
              <a:buSzTx/>
              <a:buFont typeface="Arial"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rPr>
              <a:t>Degree holders in National Security Strategy, Special Operations</a:t>
            </a:r>
            <a:r>
              <a:rPr kumimoji="0" lang="en-US" sz="1600" i="0" u="none" strike="noStrike" kern="1200" cap="none" spc="0" normalizeH="0" noProof="0" dirty="0" smtClean="0">
                <a:ln>
                  <a:noFill/>
                </a:ln>
                <a:solidFill>
                  <a:schemeClr val="tx1"/>
                </a:solidFill>
                <a:effectLst/>
                <a:uLnTx/>
                <a:uFillTx/>
                <a:latin typeface="Arial" pitchFamily="34" charset="0"/>
                <a:cs typeface="Arial" pitchFamily="34" charset="0"/>
              </a:rPr>
              <a:t> &amp; </a:t>
            </a:r>
            <a:r>
              <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rPr>
              <a:t>Low Intensity Conflict, Defense Analysis</a:t>
            </a:r>
          </a:p>
        </p:txBody>
      </p:sp>
      <p:sp>
        <p:nvSpPr>
          <p:cNvPr id="5" name="Slide Number Placeholder 4"/>
          <p:cNvSpPr>
            <a:spLocks noGrp="1"/>
          </p:cNvSpPr>
          <p:nvPr>
            <p:ph type="sldNum" sz="quarter" idx="12"/>
          </p:nvPr>
        </p:nvSpPr>
        <p:spPr/>
        <p:txBody>
          <a:bodyPr/>
          <a:lstStyle/>
          <a:p>
            <a:fld id="{4DB1E459-027A-4E90-A8B3-2A7B6E18E0D4}" type="slidenum">
              <a:rPr lang="en-US" smtClean="0"/>
              <a:pPr/>
              <a:t>5</a:t>
            </a:fld>
            <a:endParaRPr lang="en-US" dirty="0"/>
          </a:p>
        </p:txBody>
      </p:sp>
      <p:sp>
        <p:nvSpPr>
          <p:cNvPr id="7" name="TextBox 6"/>
          <p:cNvSpPr txBox="1"/>
          <p:nvPr/>
        </p:nvSpPr>
        <p:spPr>
          <a:xfrm>
            <a:off x="349321" y="3378505"/>
            <a:ext cx="8794679" cy="3076227"/>
          </a:xfrm>
          <a:prstGeom prst="rect">
            <a:avLst/>
          </a:prstGeom>
          <a:noFill/>
        </p:spPr>
        <p:txBody>
          <a:bodyPr wrap="square" rtlCol="0">
            <a:spAutoFit/>
          </a:bodyPr>
          <a:lstStyle/>
          <a:p>
            <a:pPr marL="381000" lvl="0" indent="-3810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Support career field expertise represented</a:t>
            </a:r>
          </a:p>
          <a:p>
            <a:pPr marL="838200" lvl="1" indent="-381000">
              <a:lnSpc>
                <a:spcPts val="1500"/>
              </a:lnSpc>
              <a:spcBef>
                <a:spcPct val="20000"/>
              </a:spcBef>
              <a:spcAft>
                <a:spcPts val="600"/>
              </a:spcAft>
              <a:buFont typeface="Wingdings" pitchFamily="2" charset="2"/>
              <a:buChar char="§"/>
              <a:defRPr/>
            </a:pPr>
            <a:r>
              <a:rPr lang="en-US" sz="1600" dirty="0" smtClean="0">
                <a:latin typeface="Arial" pitchFamily="34" charset="0"/>
                <a:cs typeface="Arial" pitchFamily="34" charset="0"/>
              </a:rPr>
              <a:t>Intelligence / Cyberspace Warfare / Security Forces / EOD / OSI</a:t>
            </a:r>
          </a:p>
          <a:p>
            <a:pPr marL="342900" indent="-3429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PhD Candidate in International Development</a:t>
            </a:r>
          </a:p>
          <a:p>
            <a:pPr marL="342900" indent="-3429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Regional Affairs Strategists &amp; Political Affairs </a:t>
            </a:r>
            <a:r>
              <a:rPr lang="en-US" sz="1600" b="1" dirty="0">
                <a:latin typeface="Arial" pitchFamily="34" charset="0"/>
                <a:cs typeface="Arial" pitchFamily="34" charset="0"/>
              </a:rPr>
              <a:t>S</a:t>
            </a:r>
            <a:r>
              <a:rPr lang="en-US" sz="1600" b="1" dirty="0" smtClean="0">
                <a:latin typeface="Arial" pitchFamily="34" charset="0"/>
                <a:cs typeface="Arial" pitchFamily="34" charset="0"/>
              </a:rPr>
              <a:t>trategists (RAS/PAS)</a:t>
            </a:r>
          </a:p>
          <a:p>
            <a:pPr marL="342900" lvl="1" indent="-3429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Widespread experience living and working in international contexts</a:t>
            </a:r>
          </a:p>
          <a:p>
            <a:pPr marL="342900" lvl="1" indent="-3429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Resident skills in 32 languages</a:t>
            </a:r>
          </a:p>
          <a:p>
            <a:pPr marL="342900" indent="-3429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“Full service” Language Center – initial, continuation skills training, deployment prep</a:t>
            </a:r>
          </a:p>
          <a:p>
            <a:pPr marL="342900" indent="-342900">
              <a:lnSpc>
                <a:spcPts val="1500"/>
              </a:lnSpc>
              <a:spcBef>
                <a:spcPct val="20000"/>
              </a:spcBef>
              <a:spcAft>
                <a:spcPts val="600"/>
              </a:spcAft>
              <a:buFont typeface="Wingdings" pitchFamily="2" charset="2"/>
              <a:buChar char="§"/>
              <a:defRPr/>
            </a:pPr>
            <a:r>
              <a:rPr lang="en-US" sz="1600" b="1" dirty="0" smtClean="0">
                <a:latin typeface="Arial" pitchFamily="34" charset="0"/>
                <a:cs typeface="Arial" pitchFamily="34" charset="0"/>
              </a:rPr>
              <a:t>AFPAK Hands &amp; MAVNI personnel</a:t>
            </a:r>
            <a:endParaRPr lang="en-US" sz="1600" dirty="0" smtClean="0">
              <a:latin typeface="Arial" pitchFamily="34" charset="0"/>
              <a:cs typeface="Arial" pitchFamily="34" charset="0"/>
            </a:endParaRPr>
          </a:p>
          <a:p>
            <a:pPr marL="800100" lvl="1" indent="-342900">
              <a:lnSpc>
                <a:spcPts val="1500"/>
              </a:lnSpc>
              <a:spcBef>
                <a:spcPct val="20000"/>
              </a:spcBef>
              <a:defRPr/>
            </a:pPr>
            <a:endParaRPr lang="en-US" sz="2000" b="1" dirty="0" smtClean="0"/>
          </a:p>
          <a:p>
            <a:pPr>
              <a:lnSpc>
                <a:spcPts val="1800"/>
              </a:lnSpc>
            </a:pPr>
            <a:endParaRPr lang="en-US" sz="1600" dirty="0"/>
          </a:p>
        </p:txBody>
      </p:sp>
      <p:grpSp>
        <p:nvGrpSpPr>
          <p:cNvPr id="10" name="Group 9"/>
          <p:cNvGrpSpPr/>
          <p:nvPr/>
        </p:nvGrpSpPr>
        <p:grpSpPr>
          <a:xfrm>
            <a:off x="356826" y="650214"/>
            <a:ext cx="2732699" cy="2602328"/>
            <a:chOff x="181416" y="898540"/>
            <a:chExt cx="2732699" cy="2602328"/>
          </a:xfrm>
        </p:grpSpPr>
        <p:pic>
          <p:nvPicPr>
            <p:cNvPr id="11" name="Picture 2" descr="\\FSASOSSCFS02\Common\SOED-M\11. MAVNI 2.0\11. Pictures\FADHIL Jordan\AJ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77" t="20006" r="10977" b="11057"/>
            <a:stretch/>
          </p:blipFill>
          <p:spPr bwMode="auto">
            <a:xfrm>
              <a:off x="181416" y="2038828"/>
              <a:ext cx="1560146" cy="1140163"/>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descr="Baker.jpg"/>
            <p:cNvPicPr>
              <a:picLocks noChangeAspect="1"/>
            </p:cNvPicPr>
            <p:nvPr/>
          </p:nvPicPr>
          <p:blipFill>
            <a:blip r:embed="rId4" cstate="print"/>
            <a:srcRect l="18208" t="8737" r="11204"/>
            <a:stretch>
              <a:fillRect/>
            </a:stretch>
          </p:blipFill>
          <p:spPr>
            <a:xfrm>
              <a:off x="602525" y="898540"/>
              <a:ext cx="1396212" cy="1200230"/>
            </a:xfrm>
            <a:prstGeom prst="rect">
              <a:avLst/>
            </a:prstGeom>
            <a:ln w="19050">
              <a:solidFill>
                <a:schemeClr val="tx1"/>
              </a:solidFill>
            </a:ln>
            <a:effectLst>
              <a:outerShdw blurRad="292100" dist="139700" dir="2700000" algn="tl" rotWithShape="0">
                <a:srgbClr val="333333">
                  <a:alpha val="65000"/>
                </a:srgbClr>
              </a:outerShdw>
            </a:effectLst>
          </p:spPr>
        </p:pic>
        <p:pic>
          <p:nvPicPr>
            <p:cNvPr id="13" name="Picture 2" descr="\\FSASOSSCFS02\Common\SOED-M\1 - Admin\Graphics-Photos\FLINTLOCK_Group_Photo_Slayt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115" t="10154" r="6094"/>
            <a:stretch/>
          </p:blipFill>
          <p:spPr bwMode="auto">
            <a:xfrm>
              <a:off x="1447264" y="1951378"/>
              <a:ext cx="1466851" cy="154949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968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FE3B42F8-B07B-4C8D-B70B-2AE24D98B988}" type="slidenum">
              <a:rPr lang="en-US" smtClean="0"/>
              <a:pPr/>
              <a:t>6</a:t>
            </a:fld>
            <a:endParaRPr lang="en-US" smtClean="0"/>
          </a:p>
        </p:txBody>
      </p:sp>
      <p:sp>
        <p:nvSpPr>
          <p:cNvPr id="26627" name="Rectangle 2"/>
          <p:cNvSpPr>
            <a:spLocks noGrp="1" noChangeArrowheads="1"/>
          </p:cNvSpPr>
          <p:nvPr>
            <p:ph type="title"/>
          </p:nvPr>
        </p:nvSpPr>
        <p:spPr>
          <a:xfrm>
            <a:off x="1974850" y="374650"/>
            <a:ext cx="5200650" cy="630238"/>
          </a:xfrm>
        </p:spPr>
        <p:txBody>
          <a:bodyPr rtlCol="0">
            <a:normAutofit fontScale="90000"/>
          </a:bodyPr>
          <a:lstStyle/>
          <a:p>
            <a:pPr fontAlgn="auto">
              <a:spcAft>
                <a:spcPts val="0"/>
              </a:spcAft>
              <a:defRPr/>
            </a:pPr>
            <a:r>
              <a:rPr lang="en-US" sz="4000" dirty="0" smtClean="0"/>
              <a:t>AFSOC Core Missions</a:t>
            </a:r>
            <a:r>
              <a:rPr lang="en-US" dirty="0" smtClean="0"/>
              <a:t/>
            </a:r>
            <a:br>
              <a:rPr lang="en-US" dirty="0" smtClean="0"/>
            </a:br>
            <a:endParaRPr lang="en-US" sz="2800" dirty="0" smtClean="0"/>
          </a:p>
        </p:txBody>
      </p:sp>
      <p:pic>
        <p:nvPicPr>
          <p:cNvPr id="26628" name="Picture 3" descr="ac130_07"/>
          <p:cNvPicPr>
            <a:picLocks noChangeAspect="1" noChangeArrowheads="1"/>
          </p:cNvPicPr>
          <p:nvPr/>
        </p:nvPicPr>
        <p:blipFill>
          <a:blip r:embed="rId3" cstate="print"/>
          <a:srcRect l="9027" r="10764" b="7129"/>
          <a:stretch>
            <a:fillRect/>
          </a:stretch>
        </p:blipFill>
        <p:spPr bwMode="auto">
          <a:xfrm>
            <a:off x="7250113" y="1395413"/>
            <a:ext cx="1693862" cy="1376362"/>
          </a:xfrm>
          <a:prstGeom prst="rect">
            <a:avLst/>
          </a:prstGeom>
          <a:noFill/>
          <a:ln w="28575">
            <a:solidFill>
              <a:schemeClr val="tx2"/>
            </a:solidFill>
            <a:miter lim="800000"/>
            <a:headEnd/>
            <a:tailEnd/>
          </a:ln>
        </p:spPr>
      </p:pic>
      <p:pic>
        <p:nvPicPr>
          <p:cNvPr id="26629" name="Picture 4" descr="CCTNavy"/>
          <p:cNvPicPr>
            <a:picLocks noChangeAspect="1" noChangeArrowheads="1"/>
          </p:cNvPicPr>
          <p:nvPr/>
        </p:nvPicPr>
        <p:blipFill>
          <a:blip r:embed="rId4" cstate="print"/>
          <a:srcRect l="22334" t="8730" r="19154" b="4883"/>
          <a:stretch>
            <a:fillRect/>
          </a:stretch>
        </p:blipFill>
        <p:spPr bwMode="auto">
          <a:xfrm>
            <a:off x="7229475" y="4594225"/>
            <a:ext cx="1681163" cy="1733550"/>
          </a:xfrm>
          <a:prstGeom prst="rect">
            <a:avLst/>
          </a:prstGeom>
          <a:noFill/>
          <a:ln w="28575">
            <a:solidFill>
              <a:schemeClr val="tx2"/>
            </a:solidFill>
            <a:miter lim="800000"/>
            <a:headEnd/>
            <a:tailEnd/>
          </a:ln>
        </p:spPr>
      </p:pic>
      <p:pic>
        <p:nvPicPr>
          <p:cNvPr id="26630" name="Picture 6" descr="060818-F-2133H-002"/>
          <p:cNvPicPr>
            <a:picLocks noChangeAspect="1" noChangeArrowheads="1"/>
          </p:cNvPicPr>
          <p:nvPr/>
        </p:nvPicPr>
        <p:blipFill>
          <a:blip r:embed="rId5" cstate="print"/>
          <a:srcRect/>
          <a:stretch>
            <a:fillRect/>
          </a:stretch>
        </p:blipFill>
        <p:spPr bwMode="auto">
          <a:xfrm>
            <a:off x="7237413" y="2898775"/>
            <a:ext cx="1695450" cy="1549400"/>
          </a:xfrm>
          <a:prstGeom prst="rect">
            <a:avLst/>
          </a:prstGeom>
          <a:noFill/>
          <a:ln w="28575">
            <a:solidFill>
              <a:schemeClr val="tx2"/>
            </a:solidFill>
            <a:miter lim="800000"/>
            <a:headEnd/>
            <a:tailEnd/>
          </a:ln>
        </p:spPr>
      </p:pic>
      <p:pic>
        <p:nvPicPr>
          <p:cNvPr id="26631" name="Picture 7" descr="051024-F-8732E-011"/>
          <p:cNvPicPr>
            <a:picLocks noChangeAspect="1" noChangeArrowheads="1"/>
          </p:cNvPicPr>
          <p:nvPr/>
        </p:nvPicPr>
        <p:blipFill>
          <a:blip r:embed="rId6" cstate="print"/>
          <a:srcRect/>
          <a:stretch>
            <a:fillRect/>
          </a:stretch>
        </p:blipFill>
        <p:spPr bwMode="auto">
          <a:xfrm>
            <a:off x="168275" y="3954463"/>
            <a:ext cx="2022475" cy="2301875"/>
          </a:xfrm>
          <a:prstGeom prst="rect">
            <a:avLst/>
          </a:prstGeom>
          <a:noFill/>
          <a:ln w="28575">
            <a:solidFill>
              <a:schemeClr val="tx2"/>
            </a:solidFill>
            <a:miter lim="800000"/>
            <a:headEnd/>
            <a:tailEnd/>
          </a:ln>
        </p:spPr>
      </p:pic>
      <p:graphicFrame>
        <p:nvGraphicFramePr>
          <p:cNvPr id="2069536" name="Group 32"/>
          <p:cNvGraphicFramePr>
            <a:graphicFrameLocks noGrp="1"/>
          </p:cNvGraphicFramePr>
          <p:nvPr>
            <p:ph type="tbl" idx="1"/>
          </p:nvPr>
        </p:nvGraphicFramePr>
        <p:xfrm>
          <a:off x="2365375" y="1774590"/>
          <a:ext cx="4605441" cy="4281815"/>
        </p:xfrm>
        <a:graphic>
          <a:graphicData uri="http://schemas.openxmlformats.org/drawingml/2006/table">
            <a:tbl>
              <a:tblPr/>
              <a:tblGrid>
                <a:gridCol w="4605441"/>
              </a:tblGrid>
              <a:tr h="38206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Precision Aerospace Fires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54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Specialized Air Mobility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54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Specialized Refueling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54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Aviation Foreign Internal Defense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430">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Intelligence, Surveillance, and Recon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54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Information Operations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54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Psychological Operations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548">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Agile Combat Support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096">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Command and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855">
                <a:tc>
                  <a:txBody>
                    <a:body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Battlefield Air Operations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56" name="Picture 10" descr="S:\CCX\Multimedia\AFSOC Pictures\photos2\070522-F-8732E-015.jpg"/>
          <p:cNvPicPr>
            <a:picLocks noChangeAspect="1" noChangeArrowheads="1"/>
          </p:cNvPicPr>
          <p:nvPr/>
        </p:nvPicPr>
        <p:blipFill>
          <a:blip r:embed="rId7" cstate="print"/>
          <a:srcRect/>
          <a:stretch>
            <a:fillRect/>
          </a:stretch>
        </p:blipFill>
        <p:spPr bwMode="auto">
          <a:xfrm>
            <a:off x="174625" y="1379538"/>
            <a:ext cx="2020888" cy="2466975"/>
          </a:xfrm>
          <a:prstGeom prst="rect">
            <a:avLst/>
          </a:prstGeom>
          <a:noFill/>
          <a:ln w="12700">
            <a:solidFill>
              <a:srgbClr val="000066"/>
            </a:solidFill>
            <a:miter lim="800000"/>
            <a:headEnd/>
            <a:tailEnd/>
          </a:ln>
        </p:spPr>
      </p:pic>
    </p:spTree>
    <p:extLst>
      <p:ext uri="{BB962C8B-B14F-4D97-AF65-F5344CB8AC3E}">
        <p14:creationId xmlns:p14="http://schemas.microsoft.com/office/powerpoint/2010/main" val="15986297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Divisions</a:t>
            </a:r>
            <a:endParaRPr lang="en-US" dirty="0"/>
          </a:p>
        </p:txBody>
      </p:sp>
      <p:sp>
        <p:nvSpPr>
          <p:cNvPr id="3" name="Content Placeholder 2"/>
          <p:cNvSpPr>
            <a:spLocks noGrp="1"/>
          </p:cNvSpPr>
          <p:nvPr>
            <p:ph idx="1"/>
          </p:nvPr>
        </p:nvSpPr>
        <p:spPr/>
        <p:txBody>
          <a:bodyPr>
            <a:normAutofit/>
          </a:bodyPr>
          <a:lstStyle/>
          <a:p>
            <a:r>
              <a:rPr lang="en-US" sz="4000" dirty="0" smtClean="0"/>
              <a:t>Operations</a:t>
            </a:r>
          </a:p>
          <a:p>
            <a:r>
              <a:rPr lang="en-US" sz="4000" dirty="0" smtClean="0"/>
              <a:t>Irregular Warfare</a:t>
            </a:r>
          </a:p>
          <a:p>
            <a:r>
              <a:rPr lang="en-US" sz="4000" dirty="0" smtClean="0"/>
              <a:t>Language </a:t>
            </a:r>
            <a:r>
              <a:rPr lang="en-US" sz="4000" dirty="0"/>
              <a:t>Center</a:t>
            </a:r>
          </a:p>
          <a:p>
            <a:r>
              <a:rPr lang="en-US" sz="4000" dirty="0" smtClean="0">
                <a:solidFill>
                  <a:srgbClr val="006600"/>
                </a:solidFill>
              </a:rPr>
              <a:t>Theater Engagement</a:t>
            </a:r>
          </a:p>
        </p:txBody>
      </p:sp>
      <p:sp>
        <p:nvSpPr>
          <p:cNvPr id="4" name="Slide Number Placeholder 3"/>
          <p:cNvSpPr>
            <a:spLocks noGrp="1"/>
          </p:cNvSpPr>
          <p:nvPr>
            <p:ph type="sldNum" sz="quarter" idx="12"/>
          </p:nvPr>
        </p:nvSpPr>
        <p:spPr/>
        <p:txBody>
          <a:bodyPr/>
          <a:lstStyle/>
          <a:p>
            <a:fld id="{4DB1E459-027A-4E90-A8B3-2A7B6E18E0D4}" type="slidenum">
              <a:rPr lang="en-US" smtClean="0"/>
              <a:pPr/>
              <a:t>7</a:t>
            </a:fld>
            <a:endParaRPr lang="en-US"/>
          </a:p>
        </p:txBody>
      </p:sp>
    </p:spTree>
    <p:extLst>
      <p:ext uri="{BB962C8B-B14F-4D97-AF65-F5344CB8AC3E}">
        <p14:creationId xmlns:p14="http://schemas.microsoft.com/office/powerpoint/2010/main" val="104956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609601" y="242570"/>
            <a:ext cx="8534399" cy="1107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smtClean="0">
                <a:solidFill>
                  <a:schemeClr val="tx2"/>
                </a:solidFill>
                <a:latin typeface="Arial" panose="020B0604020202020204" pitchFamily="34" charset="0"/>
                <a:cs typeface="Arial" panose="020B0604020202020204" pitchFamily="34" charset="0"/>
              </a:rPr>
              <a:t>Air Commando Education</a:t>
            </a:r>
            <a:endParaRPr lang="en-US" sz="3600" b="1" kern="0" dirty="0">
              <a:solidFill>
                <a:schemeClr val="tx2"/>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0" cap="none" spc="0" normalizeH="0" baseline="0" noProof="0" dirty="0" smtClean="0">
              <a:ln>
                <a:noFill/>
              </a:ln>
              <a:solidFill>
                <a:schemeClr val="tx2"/>
              </a:solidFill>
              <a:effectLst/>
              <a:uLnTx/>
              <a:uFillTx/>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3684897817"/>
              </p:ext>
            </p:extLst>
          </p:nvPr>
        </p:nvGraphicFramePr>
        <p:xfrm>
          <a:off x="300672" y="1464876"/>
          <a:ext cx="8526780" cy="3943350"/>
        </p:xfrm>
        <a:graphic>
          <a:graphicData uri="http://schemas.openxmlformats.org/drawingml/2006/table">
            <a:tbl>
              <a:tblPr firstRow="1" firstCol="1" bandRow="1"/>
              <a:tblGrid>
                <a:gridCol w="1705356"/>
                <a:gridCol w="1705356"/>
                <a:gridCol w="1705356"/>
                <a:gridCol w="1705356"/>
                <a:gridCol w="1705356"/>
              </a:tblGrid>
              <a:tr h="0">
                <a:tc>
                  <a:txBody>
                    <a:bodyPr/>
                    <a:lstStyle/>
                    <a:p>
                      <a:pPr marL="0" marR="0">
                        <a:lnSpc>
                          <a:spcPct val="115000"/>
                        </a:lnSpc>
                        <a:spcBef>
                          <a:spcPts val="0"/>
                        </a:spcBef>
                        <a:spcAft>
                          <a:spcPts val="0"/>
                        </a:spcAft>
                      </a:pPr>
                      <a:r>
                        <a:rPr lang="en-US" sz="1100" b="1" dirty="0">
                          <a:solidFill>
                            <a:srgbClr val="FFFFFF"/>
                          </a:solidFill>
                          <a:effectLst/>
                          <a:latin typeface="Calibri"/>
                          <a:ea typeface="Calibri"/>
                          <a:cs typeface="Times New Roman"/>
                        </a:rPr>
                        <a:t>Task/Course</a:t>
                      </a: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b="1">
                          <a:solidFill>
                            <a:srgbClr val="FFFFFF"/>
                          </a:solidFill>
                          <a:effectLst/>
                          <a:latin typeface="Calibri"/>
                          <a:ea typeface="Calibri"/>
                          <a:cs typeface="Times New Roman"/>
                        </a:rPr>
                        <a:t>Level 1 – All, CMR</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b="1">
                          <a:solidFill>
                            <a:srgbClr val="FFFFFF"/>
                          </a:solidFill>
                          <a:effectLst/>
                          <a:latin typeface="Calibri"/>
                          <a:ea typeface="Calibri"/>
                          <a:cs typeface="Times New Roman"/>
                        </a:rPr>
                        <a:t>Pre-Deployment Training</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b="1" dirty="0">
                          <a:solidFill>
                            <a:srgbClr val="FFFFFF"/>
                          </a:solidFill>
                          <a:effectLst/>
                          <a:latin typeface="Calibri"/>
                          <a:ea typeface="Calibri"/>
                          <a:cs typeface="Times New Roman"/>
                        </a:rPr>
                        <a:t>Level – 2 Aircraft </a:t>
                      </a:r>
                      <a:r>
                        <a:rPr lang="en-US" sz="1100" b="1" dirty="0" smtClean="0">
                          <a:solidFill>
                            <a:srgbClr val="FFFFFF"/>
                          </a:solidFill>
                          <a:effectLst/>
                          <a:latin typeface="Calibri"/>
                          <a:ea typeface="Calibri"/>
                          <a:cs typeface="Times New Roman"/>
                        </a:rPr>
                        <a:t>Commander/Instructors</a:t>
                      </a: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b="1" dirty="0">
                          <a:solidFill>
                            <a:srgbClr val="FFFFFF"/>
                          </a:solidFill>
                          <a:effectLst/>
                          <a:latin typeface="Calibri"/>
                          <a:ea typeface="Calibri"/>
                          <a:cs typeface="Times New Roman"/>
                        </a:rPr>
                        <a:t>Level 3 – Mission CC</a:t>
                      </a: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0">
                <a:tc>
                  <a:txBody>
                    <a:bodyPr/>
                    <a:lstStyle/>
                    <a:p>
                      <a:pPr marL="0" marR="0">
                        <a:lnSpc>
                          <a:spcPct val="115000"/>
                        </a:lnSpc>
                        <a:spcBef>
                          <a:spcPts val="0"/>
                        </a:spcBef>
                        <a:spcAft>
                          <a:spcPts val="0"/>
                        </a:spcAft>
                      </a:pPr>
                      <a:r>
                        <a:rPr lang="en-US" sz="1100" b="1">
                          <a:solidFill>
                            <a:srgbClr val="FFFFFF"/>
                          </a:solidFill>
                          <a:effectLst/>
                          <a:latin typeface="Calibri"/>
                          <a:ea typeface="Calibri"/>
                          <a:cs typeface="Times New Roman"/>
                        </a:rPr>
                        <a:t>Level</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a:effectLst/>
                          <a:latin typeface="Calibri"/>
                          <a:ea typeface="Calibri"/>
                          <a:cs typeface="Times New Roman"/>
                        </a:rPr>
                        <a:t>Air Commando 101</a:t>
                      </a:r>
                      <a:endParaRPr lang="en-US" sz="1100" dirty="0">
                        <a:effectLst/>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Air Commando 201</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Air Commando 301</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a:txBody>
                    <a:bodyPr/>
                    <a:lstStyle/>
                    <a:p>
                      <a:pPr marL="0" marR="0">
                        <a:lnSpc>
                          <a:spcPct val="115000"/>
                        </a:lnSpc>
                        <a:spcBef>
                          <a:spcPts val="0"/>
                        </a:spcBef>
                        <a:spcAft>
                          <a:spcPts val="0"/>
                        </a:spcAft>
                      </a:pPr>
                      <a:r>
                        <a:rPr lang="en-US" sz="1100" b="1">
                          <a:solidFill>
                            <a:srgbClr val="FFFFFF"/>
                          </a:solidFill>
                          <a:effectLst/>
                          <a:latin typeface="Calibri"/>
                          <a:ea typeface="Calibri"/>
                          <a:cs typeface="Times New Roman"/>
                        </a:rPr>
                        <a:t>Completion</a:t>
                      </a:r>
                      <a:endParaRPr lang="en-US" sz="1100">
                        <a:effectLst/>
                        <a:latin typeface="Calibri"/>
                        <a:ea typeface="Calibri"/>
                        <a:cs typeface="Times New Roman"/>
                      </a:endParaRPr>
                    </a:p>
                    <a:p>
                      <a:pPr marL="0" marR="0">
                        <a:lnSpc>
                          <a:spcPct val="115000"/>
                        </a:lnSpc>
                        <a:spcBef>
                          <a:spcPts val="0"/>
                        </a:spcBef>
                        <a:spcAft>
                          <a:spcPts val="0"/>
                        </a:spcAft>
                      </a:pPr>
                      <a:r>
                        <a:rPr lang="en-US" sz="1100" b="1">
                          <a:solidFill>
                            <a:srgbClr val="FFFFFF"/>
                          </a:solidFill>
                          <a:effectLst/>
                          <a:latin typeface="Calibri"/>
                          <a:ea typeface="Calibri"/>
                          <a:cs typeface="Times New Roman"/>
                        </a:rPr>
                        <a:t>Mechanism</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Required prior to AFSOAWC FTU graduation</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Required by AFSOC before deployment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Required prior to Group/CC certification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Required by Wing/CC before assuming MC duty</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0">
                <a:tc gridSpan="5">
                  <a:txBody>
                    <a:bodyPr/>
                    <a:lstStyle/>
                    <a:p>
                      <a:pPr marL="0" marR="0">
                        <a:lnSpc>
                          <a:spcPct val="115000"/>
                        </a:lnSpc>
                        <a:spcBef>
                          <a:spcPts val="0"/>
                        </a:spcBef>
                        <a:spcAft>
                          <a:spcPts val="0"/>
                        </a:spcAft>
                      </a:pPr>
                      <a:r>
                        <a:rPr lang="en-US" sz="1100" b="1">
                          <a:solidFill>
                            <a:srgbClr val="FFFFFF"/>
                          </a:solidFill>
                          <a:effectLst/>
                          <a:latin typeface="Calibri"/>
                          <a:ea typeface="Calibri"/>
                          <a:cs typeface="Times New Roman"/>
                        </a:rPr>
                        <a:t>Education</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r">
                        <a:lnSpc>
                          <a:spcPct val="115000"/>
                        </a:lnSpc>
                        <a:spcBef>
                          <a:spcPts val="0"/>
                        </a:spcBef>
                        <a:spcAft>
                          <a:spcPts val="0"/>
                        </a:spcAft>
                      </a:pPr>
                      <a:r>
                        <a:rPr lang="en-US" sz="1100" b="1">
                          <a:solidFill>
                            <a:srgbClr val="FFFFFF"/>
                          </a:solidFill>
                          <a:effectLst/>
                          <a:latin typeface="Calibri"/>
                          <a:ea typeface="Calibri"/>
                          <a:cs typeface="Times New Roman"/>
                        </a:rPr>
                        <a:t>Culture</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a:solidFill>
                            <a:srgbClr val="E36C0A"/>
                          </a:solidFill>
                          <a:effectLst/>
                          <a:latin typeface="Calibri"/>
                          <a:ea typeface="Calibri"/>
                          <a:cs typeface="Times New Roman"/>
                        </a:rPr>
                        <a:t>ICSOF – (1 day seminar)</a:t>
                      </a:r>
                      <a:r>
                        <a:rPr lang="en-US" sz="1100" b="1" baseline="30000">
                          <a:solidFill>
                            <a:srgbClr val="E36C0A"/>
                          </a:solidFill>
                          <a:effectLst/>
                          <a:latin typeface="Calibri"/>
                          <a:ea typeface="Calibri"/>
                          <a:cs typeface="Times New Roman"/>
                        </a:rPr>
                        <a:t>2</a:t>
                      </a:r>
                      <a:endParaRPr lang="en-US" sz="1100">
                        <a:effectLst/>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marL="0" marR="0" algn="ctr">
                        <a:lnSpc>
                          <a:spcPct val="115000"/>
                        </a:lnSpc>
                        <a:spcBef>
                          <a:spcPts val="0"/>
                        </a:spcBef>
                        <a:spcAft>
                          <a:spcPts val="0"/>
                        </a:spcAft>
                      </a:pPr>
                      <a:r>
                        <a:rPr lang="en-US" sz="1100" b="1">
                          <a:effectLst/>
                          <a:latin typeface="Calibri"/>
                          <a:ea typeface="Calibri"/>
                          <a:cs typeface="Times New Roman"/>
                        </a:rPr>
                        <a:t>Full ICSOF (4.5 days)</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endParaRPr lang="en-US"/>
                    </a:p>
                  </a:txBody>
                  <a:tcPr/>
                </a:tc>
              </a:tr>
              <a:tr h="0">
                <a:tc>
                  <a:txBody>
                    <a:bodyPr/>
                    <a:lstStyle/>
                    <a:p>
                      <a:pPr marL="0" marR="0" algn="r">
                        <a:lnSpc>
                          <a:spcPct val="115000"/>
                        </a:lnSpc>
                        <a:spcBef>
                          <a:spcPts val="0"/>
                        </a:spcBef>
                        <a:spcAft>
                          <a:spcPts val="0"/>
                        </a:spcAft>
                      </a:pPr>
                      <a:r>
                        <a:rPr lang="en-US" sz="1100" b="1">
                          <a:solidFill>
                            <a:srgbClr val="FFFFFF"/>
                          </a:solidFill>
                          <a:effectLst/>
                          <a:latin typeface="Calibri"/>
                          <a:ea typeface="Calibri"/>
                          <a:cs typeface="Times New Roman"/>
                        </a:rPr>
                        <a:t>Regional Education</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Regional Mobile Education Event (MEE) (1-3 days)</a:t>
                      </a:r>
                      <a:r>
                        <a:rPr lang="en-US" sz="1100" b="1" baseline="30000">
                          <a:effectLst/>
                          <a:latin typeface="Calibri"/>
                          <a:ea typeface="Calibri"/>
                          <a:cs typeface="Times New Roman"/>
                        </a:rPr>
                        <a:t>2</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marL="0" marR="0" algn="ctr">
                        <a:lnSpc>
                          <a:spcPct val="115000"/>
                        </a:lnSpc>
                        <a:spcBef>
                          <a:spcPts val="0"/>
                        </a:spcBef>
                        <a:spcAft>
                          <a:spcPts val="0"/>
                        </a:spcAft>
                      </a:pPr>
                      <a:r>
                        <a:rPr lang="en-US" sz="1100" b="1" dirty="0">
                          <a:effectLst/>
                          <a:latin typeface="Calibri"/>
                          <a:ea typeface="Calibri"/>
                          <a:cs typeface="Times New Roman"/>
                        </a:rPr>
                        <a:t>Full Regional Course (4.5 days)</a:t>
                      </a:r>
                      <a:r>
                        <a:rPr lang="en-US" sz="1100" b="1" baseline="30000" dirty="0">
                          <a:effectLst/>
                          <a:latin typeface="Calibri"/>
                          <a:ea typeface="Calibri"/>
                          <a:cs typeface="Times New Roman"/>
                        </a:rPr>
                        <a:t>2</a:t>
                      </a: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endParaRPr lang="en-US"/>
                    </a:p>
                  </a:txBody>
                  <a:tcPr/>
                </a:tc>
              </a:tr>
              <a:tr h="0">
                <a:tc>
                  <a:txBody>
                    <a:bodyPr/>
                    <a:lstStyle/>
                    <a:p>
                      <a:pPr marL="0" marR="0" algn="r">
                        <a:lnSpc>
                          <a:spcPct val="115000"/>
                        </a:lnSpc>
                        <a:spcBef>
                          <a:spcPts val="0"/>
                        </a:spcBef>
                        <a:spcAft>
                          <a:spcPts val="0"/>
                        </a:spcAft>
                      </a:pPr>
                      <a:r>
                        <a:rPr lang="en-US" sz="1100" b="1">
                          <a:solidFill>
                            <a:srgbClr val="FFFFFF"/>
                          </a:solidFill>
                          <a:effectLst/>
                          <a:latin typeface="Calibri"/>
                          <a:ea typeface="Calibri"/>
                          <a:cs typeface="Times New Roman"/>
                        </a:rPr>
                        <a:t>Ops Education</a:t>
                      </a:r>
                      <a:endParaRPr lang="en-US" sz="1100">
                        <a:effectLst/>
                        <a:latin typeface="Calibri"/>
                        <a:ea typeface="Calibri"/>
                        <a:cs typeface="Times New Roman"/>
                      </a:endParaRPr>
                    </a:p>
                    <a:p>
                      <a:pPr marL="0" marR="0" algn="r">
                        <a:lnSpc>
                          <a:spcPct val="115000"/>
                        </a:lnSpc>
                        <a:spcBef>
                          <a:spcPts val="0"/>
                        </a:spcBef>
                        <a:spcAft>
                          <a:spcPts val="0"/>
                        </a:spcAft>
                      </a:pPr>
                      <a:r>
                        <a:rPr lang="en-US" sz="1100" b="1">
                          <a:solidFill>
                            <a:srgbClr val="FFFFFF"/>
                          </a:solidFill>
                          <a:effectLst/>
                          <a:latin typeface="Calibri"/>
                          <a:ea typeface="Calibri"/>
                          <a:cs typeface="Times New Roman"/>
                        </a:rPr>
                        <a:t>(required)</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ISOC </a:t>
                      </a:r>
                      <a:r>
                        <a:rPr lang="en-US" sz="1100" b="1" baseline="30000">
                          <a:effectLst/>
                          <a:latin typeface="Calibri"/>
                          <a:ea typeface="Calibri"/>
                          <a:cs typeface="Times New Roman"/>
                        </a:rPr>
                        <a:t> </a:t>
                      </a:r>
                      <a:r>
                        <a:rPr lang="en-US" sz="1100" b="1">
                          <a:effectLst/>
                          <a:latin typeface="Calibri"/>
                          <a:ea typeface="Calibri"/>
                          <a:cs typeface="Times New Roman"/>
                        </a:rPr>
                        <a:t>(2.5 days) </a:t>
                      </a:r>
                      <a:r>
                        <a:rPr lang="en-US" sz="1100" b="1" baseline="30000">
                          <a:effectLst/>
                          <a:latin typeface="Calibri"/>
                          <a:ea typeface="Calibri"/>
                          <a:cs typeface="Times New Roman"/>
                        </a:rPr>
                        <a:t>1</a:t>
                      </a:r>
                      <a:endParaRPr lang="en-US" sz="1100">
                        <a:effectLst/>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Elective</a:t>
                      </a:r>
                      <a:r>
                        <a:rPr lang="en-US" sz="1100" b="1" baseline="30000">
                          <a:effectLst/>
                          <a:latin typeface="Calibri"/>
                          <a:ea typeface="Calibri"/>
                          <a:cs typeface="Times New Roman"/>
                        </a:rPr>
                        <a:t>7</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b="1">
                          <a:effectLst/>
                          <a:latin typeface="Calibri"/>
                          <a:ea typeface="Calibri"/>
                          <a:cs typeface="Times New Roman"/>
                        </a:rPr>
                        <a:t>Mission Commander’s Course</a:t>
                      </a:r>
                      <a:r>
                        <a:rPr lang="en-US" sz="1100" b="1" baseline="30000">
                          <a:effectLst/>
                          <a:latin typeface="Calibri"/>
                          <a:ea typeface="Calibri"/>
                          <a:cs typeface="Times New Roman"/>
                        </a:rPr>
                        <a:t> </a:t>
                      </a:r>
                      <a:r>
                        <a:rPr lang="en-US" sz="1100" b="1">
                          <a:effectLst/>
                          <a:latin typeface="Calibri"/>
                          <a:ea typeface="Calibri"/>
                          <a:cs typeface="Times New Roman"/>
                        </a:rPr>
                        <a:t>(3 days) </a:t>
                      </a:r>
                      <a:r>
                        <a:rPr lang="en-US" sz="1100" b="1" baseline="30000">
                          <a:effectLst/>
                          <a:latin typeface="Calibri"/>
                          <a:ea typeface="Calibri"/>
                          <a:cs typeface="Times New Roman"/>
                        </a:rPr>
                        <a:t>3</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0">
                <a:tc>
                  <a:txBody>
                    <a:bodyPr/>
                    <a:lstStyle/>
                    <a:p>
                      <a:pPr marL="0" marR="0" algn="r">
                        <a:lnSpc>
                          <a:spcPct val="115000"/>
                        </a:lnSpc>
                        <a:spcBef>
                          <a:spcPts val="0"/>
                        </a:spcBef>
                        <a:spcAft>
                          <a:spcPts val="0"/>
                        </a:spcAft>
                      </a:pPr>
                      <a:r>
                        <a:rPr lang="en-US" sz="1100" b="1">
                          <a:solidFill>
                            <a:srgbClr val="FFFFFF"/>
                          </a:solidFill>
                          <a:effectLst/>
                          <a:latin typeface="Calibri"/>
                          <a:ea typeface="Calibri"/>
                          <a:cs typeface="Times New Roman"/>
                        </a:rPr>
                        <a:t>Interagency</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100" b="1">
                          <a:solidFill>
                            <a:srgbClr val="E36C0A"/>
                          </a:solidFill>
                          <a:effectLst/>
                          <a:latin typeface="Calibri"/>
                          <a:ea typeface="Calibri"/>
                          <a:cs typeface="Times New Roman"/>
                        </a:rPr>
                        <a:t>COMREL (2 hours)</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IASOF (2.5 day)</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1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gridSpan="5">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Electives</a:t>
                      </a:r>
                      <a:endParaRPr lang="en-US" sz="1600" dirty="0">
                        <a:solidFill>
                          <a:schemeClr val="tx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100" b="1">
                          <a:solidFill>
                            <a:srgbClr val="FFFFFF"/>
                          </a:solidFill>
                          <a:effectLst/>
                          <a:latin typeface="Calibri"/>
                          <a:ea typeface="Calibri"/>
                          <a:cs typeface="Times New Roman"/>
                        </a:rPr>
                        <a:t>Language</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4">
                  <a:txBody>
                    <a:bodyPr/>
                    <a:lstStyle/>
                    <a:p>
                      <a:pPr marL="0" marR="0" algn="ctr">
                        <a:lnSpc>
                          <a:spcPct val="115000"/>
                        </a:lnSpc>
                        <a:spcBef>
                          <a:spcPts val="0"/>
                        </a:spcBef>
                        <a:spcAft>
                          <a:spcPts val="0"/>
                        </a:spcAft>
                      </a:pPr>
                      <a:r>
                        <a:rPr lang="en-US" sz="1100" dirty="0">
                          <a:effectLst/>
                          <a:latin typeface="Calibri"/>
                          <a:ea typeface="Calibri"/>
                          <a:cs typeface="Times New Roman"/>
                        </a:rPr>
                        <a:t>40 hours language training</a:t>
                      </a:r>
                      <a:r>
                        <a:rPr lang="en-US" sz="1100" baseline="30000" dirty="0">
                          <a:effectLst/>
                          <a:latin typeface="Calibri"/>
                          <a:ea typeface="Calibri"/>
                          <a:cs typeface="Times New Roman"/>
                        </a:rPr>
                        <a:t>6</a:t>
                      </a:r>
                      <a:endParaRPr lang="en-US" sz="1100" dirty="0">
                        <a:effectLst/>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3">
                  <a:txBody>
                    <a:bodyPr/>
                    <a:lstStyle/>
                    <a:p>
                      <a:pPr marL="0" marR="0" algn="r">
                        <a:lnSpc>
                          <a:spcPct val="115000"/>
                        </a:lnSpc>
                        <a:spcBef>
                          <a:spcPts val="0"/>
                        </a:spcBef>
                        <a:spcAft>
                          <a:spcPts val="0"/>
                        </a:spcAft>
                      </a:pPr>
                      <a:r>
                        <a:rPr lang="en-US" sz="1100" b="1">
                          <a:solidFill>
                            <a:srgbClr val="FFFFFF"/>
                          </a:solidFill>
                          <a:effectLst/>
                          <a:latin typeface="Calibri"/>
                          <a:ea typeface="Calibri"/>
                          <a:cs typeface="Times New Roman"/>
                        </a:rPr>
                        <a:t>Ops Education</a:t>
                      </a:r>
                      <a:endParaRPr lang="en-US" sz="1100">
                        <a:effectLst/>
                        <a:latin typeface="Calibri"/>
                        <a:ea typeface="Calibri"/>
                        <a:cs typeface="Times New Roman"/>
                      </a:endParaRPr>
                    </a:p>
                    <a:p>
                      <a:pPr marL="0" marR="0" algn="r">
                        <a:lnSpc>
                          <a:spcPct val="115000"/>
                        </a:lnSpc>
                        <a:spcBef>
                          <a:spcPts val="0"/>
                        </a:spcBef>
                        <a:spcAft>
                          <a:spcPts val="0"/>
                        </a:spcAft>
                      </a:pPr>
                      <a:r>
                        <a:rPr lang="en-US" sz="1100" b="1">
                          <a:solidFill>
                            <a:srgbClr val="FFFFFF"/>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SOFAC2 (4.5 days)</a:t>
                      </a:r>
                      <a:r>
                        <a:rPr lang="en-US" sz="1100" baseline="30000" dirty="0">
                          <a:effectLst/>
                          <a:latin typeface="Calibri"/>
                          <a:ea typeface="Calibri"/>
                          <a:cs typeface="Times New Roman"/>
                        </a:rPr>
                        <a:t>5</a:t>
                      </a: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endParaRPr lang="en-US"/>
                    </a:p>
                  </a:txBody>
                  <a:tcPr/>
                </a:tc>
              </a:tr>
              <a:tr h="0">
                <a:tc v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marL="0" marR="0" algn="ctr">
                        <a:lnSpc>
                          <a:spcPct val="115000"/>
                        </a:lnSpc>
                        <a:spcBef>
                          <a:spcPts val="0"/>
                        </a:spcBef>
                        <a:spcAft>
                          <a:spcPts val="0"/>
                        </a:spcAft>
                      </a:pPr>
                      <a:r>
                        <a:rPr lang="en-US" sz="1100">
                          <a:effectLst/>
                          <a:latin typeface="Calibri"/>
                          <a:ea typeface="Calibri"/>
                          <a:cs typeface="Times New Roman"/>
                        </a:rPr>
                        <a:t>INSOF</a:t>
                      </a:r>
                      <a:r>
                        <a:rPr lang="en-US" sz="1100" baseline="30000">
                          <a:effectLst/>
                          <a:latin typeface="Calibri"/>
                          <a:ea typeface="Calibri"/>
                          <a:cs typeface="Times New Roman"/>
                        </a:rPr>
                        <a:t>5 </a:t>
                      </a:r>
                      <a:r>
                        <a:rPr lang="en-US" sz="1100">
                          <a:effectLst/>
                          <a:latin typeface="Calibri"/>
                          <a:ea typeface="Calibri"/>
                          <a:cs typeface="Times New Roman"/>
                        </a:rPr>
                        <a:t>(4.5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endParaRPr lang="en-US"/>
                    </a:p>
                  </a:txBody>
                  <a:tcPr/>
                </a:tc>
              </a:tr>
              <a:tr h="0">
                <a:tc v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baseline="30000">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0">
                <a:tc rowSpan="2">
                  <a:txBody>
                    <a:bodyPr/>
                    <a:lstStyle/>
                    <a:p>
                      <a:pPr marL="0" marR="0" algn="r">
                        <a:lnSpc>
                          <a:spcPct val="115000"/>
                        </a:lnSpc>
                        <a:spcBef>
                          <a:spcPts val="0"/>
                        </a:spcBef>
                        <a:spcAft>
                          <a:spcPts val="0"/>
                        </a:spcAft>
                      </a:pPr>
                      <a:r>
                        <a:rPr lang="en-US" sz="1100" b="1">
                          <a:solidFill>
                            <a:srgbClr val="FFFFFF"/>
                          </a:solidFill>
                          <a:effectLst/>
                          <a:latin typeface="Calibri"/>
                          <a:ea typeface="Calibri"/>
                          <a:cs typeface="Times New Roman"/>
                        </a:rPr>
                        <a:t>Irregular Warfare</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DIT (4.5 days)</a:t>
                      </a:r>
                      <a:r>
                        <a:rPr lang="en-US" sz="1100" baseline="30000">
                          <a:effectLst/>
                          <a:latin typeface="Calibri"/>
                          <a:ea typeface="Calibri"/>
                          <a:cs typeface="Times New Roman"/>
                        </a:rPr>
                        <a:t>4</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ROC (4.5 days)</a:t>
                      </a:r>
                      <a:r>
                        <a:rPr lang="en-US" sz="1100" baseline="30000">
                          <a:effectLst/>
                          <a:latin typeface="Calibri"/>
                          <a:ea typeface="Calibri"/>
                          <a:cs typeface="Times New Roman"/>
                        </a:rPr>
                        <a:t>5</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marL="0" marR="0" algn="ctr">
                        <a:lnSpc>
                          <a:spcPct val="115000"/>
                        </a:lnSpc>
                        <a:spcBef>
                          <a:spcPts val="0"/>
                        </a:spcBef>
                        <a:spcAft>
                          <a:spcPts val="0"/>
                        </a:spcAft>
                      </a:pPr>
                      <a:r>
                        <a:rPr lang="en-US" sz="1100">
                          <a:effectLst/>
                          <a:latin typeface="Calibri"/>
                          <a:ea typeface="Calibri"/>
                          <a:cs typeface="Times New Roman"/>
                        </a:rPr>
                        <a:t>CIWC</a:t>
                      </a:r>
                      <a:r>
                        <a:rPr lang="en-US" sz="1100" baseline="30000">
                          <a:effectLst/>
                          <a:latin typeface="Calibri"/>
                          <a:ea typeface="Calibri"/>
                          <a:cs typeface="Times New Roman"/>
                        </a:rPr>
                        <a:t>5</a:t>
                      </a:r>
                      <a:endParaRPr lang="en-US"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endParaRPr lang="en-US"/>
                    </a:p>
                  </a:txBody>
                  <a:tcPr/>
                </a:tc>
              </a:tr>
              <a:tr h="0">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4">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320674" y="895789"/>
            <a:ext cx="8442326" cy="461665"/>
          </a:xfrm>
          <a:prstGeom prst="rect">
            <a:avLst/>
          </a:prstGeom>
        </p:spPr>
        <p:txBody>
          <a:bodyPr wrap="square">
            <a:spAutoFit/>
          </a:bodyPr>
          <a:lstStyle/>
          <a:p>
            <a:r>
              <a:rPr lang="en-US" sz="2400" dirty="0">
                <a:latin typeface="Calibri"/>
                <a:ea typeface="Calibri"/>
                <a:cs typeface="Times New Roman"/>
              </a:rPr>
              <a:t>Air Commando Education </a:t>
            </a:r>
            <a:r>
              <a:rPr lang="en-US" sz="2400" dirty="0" smtClean="0">
                <a:latin typeface="Calibri"/>
                <a:ea typeface="Calibri"/>
                <a:cs typeface="Times New Roman"/>
              </a:rPr>
              <a:t>Continuum</a:t>
            </a:r>
            <a:endParaRPr lang="en-US" sz="2400" dirty="0"/>
          </a:p>
        </p:txBody>
      </p:sp>
      <p:sp>
        <p:nvSpPr>
          <p:cNvPr id="8" name="Rectangle 7"/>
          <p:cNvSpPr/>
          <p:nvPr/>
        </p:nvSpPr>
        <p:spPr>
          <a:xfrm>
            <a:off x="139698" y="5560969"/>
            <a:ext cx="8839200" cy="729430"/>
          </a:xfrm>
          <a:prstGeom prst="rect">
            <a:avLst/>
          </a:prstGeom>
        </p:spPr>
        <p:txBody>
          <a:bodyPr wrap="square">
            <a:spAutoFit/>
          </a:bodyPr>
          <a:lstStyle/>
          <a:p>
            <a:pPr marL="0" marR="0" algn="ctr">
              <a:lnSpc>
                <a:spcPct val="115000"/>
              </a:lnSpc>
              <a:spcBef>
                <a:spcPts val="0"/>
              </a:spcBef>
              <a:spcAft>
                <a:spcPts val="0"/>
              </a:spcAft>
            </a:pPr>
            <a:r>
              <a:rPr lang="en-US" sz="1200" dirty="0">
                <a:solidFill>
                  <a:srgbClr val="E36C0A"/>
                </a:solidFill>
                <a:latin typeface="Calibri"/>
                <a:ea typeface="Calibri"/>
                <a:cs typeface="Times New Roman"/>
              </a:rPr>
              <a:t>Items in Orange are new initiatives or courses</a:t>
            </a:r>
            <a:r>
              <a:rPr lang="en-US" sz="1200" dirty="0">
                <a:latin typeface="Calibri"/>
                <a:ea typeface="Calibri"/>
                <a:cs typeface="Times New Roman"/>
              </a:rPr>
              <a:t>, all others currently exist but are either not required or the requirement is not enforced</a:t>
            </a:r>
            <a:r>
              <a:rPr lang="en-US" sz="1200" dirty="0" smtClean="0">
                <a:latin typeface="Calibri"/>
                <a:ea typeface="Calibri"/>
                <a:cs typeface="Times New Roman"/>
              </a:rPr>
              <a:t>.</a:t>
            </a:r>
          </a:p>
          <a:p>
            <a:pPr marL="0" marR="0" algn="ctr">
              <a:lnSpc>
                <a:spcPct val="115000"/>
              </a:lnSpc>
              <a:spcBef>
                <a:spcPts val="0"/>
              </a:spcBef>
              <a:spcAft>
                <a:spcPts val="0"/>
              </a:spcAft>
            </a:pP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smtClean="0">
                <a:latin typeface="Calibri"/>
                <a:ea typeface="Calibri"/>
                <a:cs typeface="Times New Roman"/>
              </a:rPr>
              <a:t>Currently mandatory for </a:t>
            </a:r>
            <a:r>
              <a:rPr lang="en-US" sz="1200" dirty="0" err="1" smtClean="0">
                <a:latin typeface="Calibri"/>
                <a:ea typeface="Calibri"/>
                <a:cs typeface="Times New Roman"/>
              </a:rPr>
              <a:t>LTFW</a:t>
            </a:r>
            <a:r>
              <a:rPr lang="en-US" sz="1200" dirty="0" smtClean="0">
                <a:latin typeface="Calibri"/>
                <a:ea typeface="Calibri"/>
                <a:cs typeface="Times New Roman"/>
              </a:rPr>
              <a:t> community with expansion plans across all AFSOC SOF for life career fields</a:t>
            </a:r>
            <a:endParaRPr lang="en-US" sz="1200" dirty="0">
              <a:effectLst/>
              <a:latin typeface="Calibri"/>
              <a:ea typeface="Calibri"/>
              <a:cs typeface="Times New Roman"/>
            </a:endParaRPr>
          </a:p>
        </p:txBody>
      </p:sp>
      <p:cxnSp>
        <p:nvCxnSpPr>
          <p:cNvPr id="12" name="Straight Connector 11"/>
          <p:cNvCxnSpPr/>
          <p:nvPr/>
        </p:nvCxnSpPr>
        <p:spPr bwMode="auto">
          <a:xfrm>
            <a:off x="3705225" y="1838325"/>
            <a:ext cx="0" cy="2314575"/>
          </a:xfrm>
          <a:prstGeom prst="line">
            <a:avLst/>
          </a:prstGeom>
          <a:solidFill>
            <a:schemeClr val="tx2"/>
          </a:solidFill>
          <a:ln w="285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5410200" y="1838324"/>
            <a:ext cx="0" cy="2314575"/>
          </a:xfrm>
          <a:prstGeom prst="line">
            <a:avLst/>
          </a:prstGeom>
          <a:solidFill>
            <a:schemeClr val="tx2"/>
          </a:solidFill>
          <a:ln w="285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5410200" y="4605337"/>
            <a:ext cx="0" cy="1138238"/>
          </a:xfrm>
          <a:prstGeom prst="line">
            <a:avLst/>
          </a:prstGeom>
          <a:solidFill>
            <a:schemeClr val="tx2"/>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7124700" y="1838323"/>
            <a:ext cx="0" cy="962027"/>
          </a:xfrm>
          <a:prstGeom prst="line">
            <a:avLst/>
          </a:prstGeom>
          <a:solidFill>
            <a:schemeClr val="tx2"/>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7124700" y="3562347"/>
            <a:ext cx="0" cy="590552"/>
          </a:xfrm>
          <a:prstGeom prst="line">
            <a:avLst/>
          </a:prstGeom>
          <a:solidFill>
            <a:schemeClr val="tx2"/>
          </a:solidFill>
          <a:ln w="2857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7904816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141934"/>
            <a:ext cx="6815666" cy="575733"/>
          </a:xfrm>
        </p:spPr>
        <p:txBody>
          <a:bodyPr/>
          <a:lstStyle/>
          <a:p>
            <a:r>
              <a:rPr lang="en-US" dirty="0" smtClean="0"/>
              <a:t>Theater Engagement Division</a:t>
            </a:r>
            <a:endParaRPr lang="en-US" dirty="0"/>
          </a:p>
        </p:txBody>
      </p:sp>
      <p:sp>
        <p:nvSpPr>
          <p:cNvPr id="4" name="Rectangle 3"/>
          <p:cNvSpPr txBox="1">
            <a:spLocks noChangeArrowheads="1"/>
          </p:cNvSpPr>
          <p:nvPr/>
        </p:nvSpPr>
        <p:spPr>
          <a:xfrm>
            <a:off x="296863" y="1245107"/>
            <a:ext cx="8458200" cy="3670354"/>
          </a:xfrm>
          <a:prstGeom prst="rect">
            <a:avLst/>
          </a:prstGeom>
        </p:spPr>
        <p:txBody>
          <a:bodyPr/>
          <a:lstStyle/>
          <a:p>
            <a:pPr>
              <a:buFont typeface="Arial" pitchFamily="34" charset="0"/>
              <a:buChar char="•"/>
            </a:pPr>
            <a:r>
              <a:rPr lang="en-US" sz="2000" b="1" dirty="0" smtClean="0">
                <a:solidFill>
                  <a:srgbClr val="00B050"/>
                </a:solidFill>
              </a:rPr>
              <a:t> Intercultural </a:t>
            </a:r>
            <a:r>
              <a:rPr lang="en-US" sz="2000" b="1" dirty="0">
                <a:solidFill>
                  <a:srgbClr val="00B050"/>
                </a:solidFill>
              </a:rPr>
              <a:t>Competence Basic Course (ICBC)</a:t>
            </a:r>
          </a:p>
          <a:p>
            <a:pPr>
              <a:buFont typeface="Arial" pitchFamily="34" charset="0"/>
              <a:buChar char="•"/>
            </a:pPr>
            <a:r>
              <a:rPr lang="en-US" sz="2000" b="1" dirty="0">
                <a:solidFill>
                  <a:srgbClr val="00B050"/>
                </a:solidFill>
              </a:rPr>
              <a:t> Intercultural Competence Course (ICSOF</a:t>
            </a:r>
            <a:r>
              <a:rPr lang="en-US" sz="2000" b="1" dirty="0" smtClean="0">
                <a:solidFill>
                  <a:srgbClr val="00B050"/>
                </a:solidFill>
              </a:rPr>
              <a:t>)</a:t>
            </a:r>
            <a:endParaRPr lang="en-US" sz="2000" b="1" dirty="0" smtClean="0">
              <a:solidFill>
                <a:srgbClr val="00B050"/>
              </a:solidFill>
              <a:latin typeface="+mj-lt"/>
            </a:endParaRPr>
          </a:p>
          <a:p>
            <a:pPr>
              <a:buFont typeface="Arial" pitchFamily="34" charset="0"/>
              <a:buChar char="•"/>
            </a:pPr>
            <a:r>
              <a:rPr lang="en-US" sz="2000" b="1" dirty="0" smtClean="0">
                <a:latin typeface="+mj-lt"/>
              </a:rPr>
              <a:t> AFRICOM Theater for SOF (ATSOF)</a:t>
            </a:r>
          </a:p>
          <a:p>
            <a:pPr>
              <a:buFont typeface="Arial" pitchFamily="34" charset="0"/>
              <a:buChar char="•"/>
            </a:pPr>
            <a:r>
              <a:rPr lang="en-US" sz="2000" b="1" dirty="0" smtClean="0">
                <a:latin typeface="+mj-lt"/>
              </a:rPr>
              <a:t> CENTCOM Theater for SOF (ETSOF)</a:t>
            </a:r>
          </a:p>
          <a:p>
            <a:pPr>
              <a:buFont typeface="Arial" pitchFamily="34" charset="0"/>
              <a:buChar char="•"/>
            </a:pPr>
            <a:r>
              <a:rPr lang="en-US" sz="2000" b="1" dirty="0" smtClean="0">
                <a:latin typeface="+mj-lt"/>
              </a:rPr>
              <a:t> EUCOM Theater for SOF (ETSOF)</a:t>
            </a:r>
          </a:p>
          <a:p>
            <a:pPr>
              <a:buFont typeface="Arial" pitchFamily="34" charset="0"/>
              <a:buChar char="•"/>
            </a:pPr>
            <a:r>
              <a:rPr lang="en-US" sz="2000" b="1" dirty="0" smtClean="0">
                <a:latin typeface="+mj-lt"/>
              </a:rPr>
              <a:t> PACOM Theater for SOF (PTSOF)</a:t>
            </a:r>
          </a:p>
          <a:p>
            <a:pPr>
              <a:buFont typeface="Arial" pitchFamily="34" charset="0"/>
              <a:buChar char="•"/>
            </a:pPr>
            <a:r>
              <a:rPr lang="en-US" sz="2000" b="1" dirty="0" smtClean="0">
                <a:latin typeface="+mj-lt"/>
              </a:rPr>
              <a:t>  SOUTHCOM Theater for SOF (STSOF)</a:t>
            </a:r>
            <a:r>
              <a:rPr lang="en-US" sz="2000" b="1" dirty="0" smtClean="0">
                <a:latin typeface="+mj-lt"/>
                <a:cs typeface="Arial" pitchFamily="34" charset="0"/>
              </a:rPr>
              <a:t> </a:t>
            </a:r>
          </a:p>
          <a:p>
            <a:pPr>
              <a:buFont typeface="Arial" pitchFamily="34" charset="0"/>
              <a:buChar char="•"/>
            </a:pPr>
            <a:r>
              <a:rPr lang="en-US" sz="2000" b="1" dirty="0">
                <a:latin typeface="+mj-lt"/>
                <a:cs typeface="Arial" pitchFamily="34" charset="0"/>
              </a:rPr>
              <a:t> </a:t>
            </a:r>
            <a:r>
              <a:rPr lang="en-US" sz="2000" b="1" dirty="0" smtClean="0">
                <a:latin typeface="+mj-lt"/>
                <a:cs typeface="Arial" pitchFamily="34" charset="0"/>
              </a:rPr>
              <a:t> </a:t>
            </a:r>
            <a:r>
              <a:rPr lang="en-US" sz="2000" b="1" dirty="0" smtClean="0">
                <a:solidFill>
                  <a:srgbClr val="7030A0"/>
                </a:solidFill>
              </a:rPr>
              <a:t>Building </a:t>
            </a:r>
            <a:r>
              <a:rPr lang="en-US" sz="2000" b="1" dirty="0">
                <a:solidFill>
                  <a:srgbClr val="7030A0"/>
                </a:solidFill>
              </a:rPr>
              <a:t>Partner Aviation Capacity Seminar (BPACS)</a:t>
            </a:r>
          </a:p>
          <a:p>
            <a:pPr>
              <a:buFont typeface="Arial" pitchFamily="34" charset="0"/>
              <a:buChar char="•"/>
            </a:pPr>
            <a:endParaRPr lang="en-US" sz="2000" b="1" dirty="0" smtClean="0">
              <a:latin typeface="+mj-lt"/>
              <a:cs typeface="Arial" pitchFamily="34" charset="0"/>
            </a:endParaRPr>
          </a:p>
          <a:p>
            <a:pPr>
              <a:buFont typeface="Arial" pitchFamily="34" charset="0"/>
              <a:buChar char="•"/>
            </a:pPr>
            <a:endParaRPr kumimoji="0" lang="en-US" sz="2000" b="1" i="0" u="none" strike="noStrike" kern="1200" cap="none" spc="0" normalizeH="0" baseline="0" noProof="0" dirty="0" smtClean="0">
              <a:ln>
                <a:noFill/>
              </a:ln>
              <a:solidFill>
                <a:schemeClr val="tx1"/>
              </a:solidFill>
              <a:effectLst/>
              <a:uLnTx/>
              <a:uFillTx/>
              <a:latin typeface="+mj-lt"/>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822" y="1520042"/>
            <a:ext cx="2265361" cy="2078181"/>
          </a:xfrm>
          <a:prstGeom prst="rect">
            <a:avLst/>
          </a:prstGeom>
          <a:ln w="15875">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202" y="4175674"/>
            <a:ext cx="3767427" cy="2317581"/>
          </a:xfrm>
          <a:prstGeom prst="rect">
            <a:avLst/>
          </a:prstGeom>
          <a:ln w="15875">
            <a:solidFill>
              <a:schemeClr val="tx1"/>
            </a:solidFill>
          </a:ln>
        </p:spPr>
      </p:pic>
      <p:pic>
        <p:nvPicPr>
          <p:cNvPr id="10" name="Picture 9" descr="file[6]"/>
          <p:cNvPicPr>
            <a:picLocks noChangeAspect="1" noChangeArrowheads="1"/>
          </p:cNvPicPr>
          <p:nvPr/>
        </p:nvPicPr>
        <p:blipFill>
          <a:blip r:embed="rId5" cstate="print">
            <a:lum bright="-18000"/>
          </a:blip>
          <a:srcRect/>
          <a:stretch>
            <a:fillRect/>
          </a:stretch>
        </p:blipFill>
        <p:spPr bwMode="auto">
          <a:xfrm>
            <a:off x="975241" y="3941739"/>
            <a:ext cx="3550722" cy="2340665"/>
          </a:xfrm>
          <a:prstGeom prst="rect">
            <a:avLst/>
          </a:prstGeom>
          <a:noFill/>
          <a:ln w="9525" algn="in">
            <a:noFill/>
            <a:miter lim="800000"/>
            <a:headEnd/>
            <a:tailEnd/>
          </a:ln>
        </p:spPr>
      </p:pic>
    </p:spTree>
    <p:extLst>
      <p:ext uri="{BB962C8B-B14F-4D97-AF65-F5344CB8AC3E}">
        <p14:creationId xmlns:p14="http://schemas.microsoft.com/office/powerpoint/2010/main" val="189881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0">
          <a:gsLst>
            <a:gs pos="0">
              <a:srgbClr val="03D4A8"/>
            </a:gs>
            <a:gs pos="25000">
              <a:srgbClr val="21D6E0"/>
            </a:gs>
            <a:gs pos="75000">
              <a:srgbClr val="0087E6"/>
            </a:gs>
            <a:gs pos="100000">
              <a:srgbClr val="005CBF"/>
            </a:gs>
          </a:gsLst>
          <a:lin ang="0" scaled="0"/>
          <a:tileRect/>
        </a:gradFill>
      </a:spPr>
      <a:bodyPr rtlCol="0" anchor="ctr"/>
      <a:lstStyle>
        <a:defPPr algn="ctr">
          <a:defRPr>
            <a:gradFill flip="none" rotWithShape="1">
              <a:gsLst>
                <a:gs pos="67000">
                  <a:srgbClr val="FFFFFF">
                    <a:alpha val="46000"/>
                  </a:srgbClr>
                </a:gs>
                <a:gs pos="7001">
                  <a:srgbClr val="E6E6E6"/>
                </a:gs>
                <a:gs pos="32001">
                  <a:srgbClr val="7D8496"/>
                </a:gs>
                <a:gs pos="47000">
                  <a:srgbClr val="E6E6E6"/>
                </a:gs>
                <a:gs pos="85001">
                  <a:srgbClr val="7D8496"/>
                </a:gs>
                <a:gs pos="100000">
                  <a:srgbClr val="E6E6E6"/>
                </a:gs>
              </a:gsLst>
              <a:lin ang="2700000" scaled="1"/>
              <a:tileRect/>
            </a:gradFill>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AFSOAWC_slide_template">
  <a:themeElements>
    <a:clrScheme name="">
      <a:dk1>
        <a:srgbClr val="000000"/>
      </a:dk1>
      <a:lt1>
        <a:srgbClr val="FFFFFF"/>
      </a:lt1>
      <a:dk2>
        <a:srgbClr val="151C77"/>
      </a:dk2>
      <a:lt2>
        <a:srgbClr val="B2B2B2"/>
      </a:lt2>
      <a:accent1>
        <a:srgbClr val="FFFF00"/>
      </a:accent1>
      <a:accent2>
        <a:srgbClr val="00CC00"/>
      </a:accent2>
      <a:accent3>
        <a:srgbClr val="FFFFFF"/>
      </a:accent3>
      <a:accent4>
        <a:srgbClr val="000000"/>
      </a:accent4>
      <a:accent5>
        <a:srgbClr val="FFFFAA"/>
      </a:accent5>
      <a:accent6>
        <a:srgbClr val="00B900"/>
      </a:accent6>
      <a:hlink>
        <a:srgbClr val="0000FF"/>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51C77"/>
        </a:dk2>
        <a:lt2>
          <a:srgbClr val="808080"/>
        </a:lt2>
        <a:accent1>
          <a:srgbClr val="FF9900"/>
        </a:accent1>
        <a:accent2>
          <a:srgbClr val="008000"/>
        </a:accent2>
        <a:accent3>
          <a:srgbClr val="FFFFFF"/>
        </a:accent3>
        <a:accent4>
          <a:srgbClr val="000000"/>
        </a:accent4>
        <a:accent5>
          <a:srgbClr val="FFCA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EEA15C44BDA84A9134F92E938C0F53" ma:contentTypeVersion="2" ma:contentTypeDescription="Create a new document." ma:contentTypeScope="" ma:versionID="3299560142c45597fd7555ca6b231af1">
  <xsd:schema xmlns:xsd="http://www.w3.org/2001/XMLSchema" xmlns:p="http://schemas.microsoft.com/office/2006/metadata/properties" targetNamespace="http://schemas.microsoft.com/office/2006/metadata/properties" ma:root="true" ma:fieldsID="9f36d5ea5d7090a37ec32f543614743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3A19E72-B33A-432A-AFC1-7161825CE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E4FB544-F74E-4745-AE97-C07BDBDE0992}">
  <ds:schemaRefs>
    <ds:schemaRef ds:uri="http://schemas.microsoft.com/sharepoint/v3/contenttype/forms"/>
  </ds:schemaRefs>
</ds:datastoreItem>
</file>

<file path=customXml/itemProps3.xml><?xml version="1.0" encoding="utf-8"?>
<ds:datastoreItem xmlns:ds="http://schemas.openxmlformats.org/officeDocument/2006/customXml" ds:itemID="{C4C29544-9D9A-413D-9802-16034BA425C1}">
  <ds:schemaRef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22568</TotalTime>
  <Words>1122</Words>
  <Application>Microsoft Office PowerPoint</Application>
  <PresentationFormat>On-screen Show (4:3)</PresentationFormat>
  <Paragraphs>248</Paragraphs>
  <Slides>13</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Office Theme</vt:lpstr>
      <vt:lpstr>AFSOAWC_slide_template</vt:lpstr>
      <vt:lpstr>Clip</vt:lpstr>
      <vt:lpstr> United States Air Force Special Operations School  (USAFSOS) Regional &amp; Cultural Education  </vt:lpstr>
      <vt:lpstr>Overview</vt:lpstr>
      <vt:lpstr>PowerPoint Presentation</vt:lpstr>
      <vt:lpstr>USAFSOS Mission &amp; Vision </vt:lpstr>
      <vt:lpstr>Faculty Credentials</vt:lpstr>
      <vt:lpstr>AFSOC Core Missions </vt:lpstr>
      <vt:lpstr>Academic Divisions</vt:lpstr>
      <vt:lpstr>PowerPoint Presentation</vt:lpstr>
      <vt:lpstr>Theater Engagement Division</vt:lpstr>
      <vt:lpstr>Theater Engagement Learning Objectives</vt:lpstr>
      <vt:lpstr>PowerPoint Presentation</vt:lpstr>
      <vt:lpstr>Discussion Topics</vt:lpstr>
      <vt:lpstr>Discussion Topics</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Air Force Special Operations School  (USAFSOS)</dc:title>
  <dc:creator>USAF User</dc:creator>
  <cp:lastModifiedBy>ALANIZ, SUSAN R GS-13 USAF AFSOC USAFSOS/SOED-TE</cp:lastModifiedBy>
  <cp:revision>918</cp:revision>
  <cp:lastPrinted>2015-08-02T20:37:43Z</cp:lastPrinted>
  <dcterms:created xsi:type="dcterms:W3CDTF">2010-09-21T14:36:55Z</dcterms:created>
  <dcterms:modified xsi:type="dcterms:W3CDTF">2015-08-04T11:47:32Z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0x0101003CEEA15C44BDA84A9134F92E938C0F53</vt:lpwstr>
  </property>
</Properties>
</file>