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230" r:id="rId2"/>
    <p:sldMasterId id="2147484321" r:id="rId3"/>
    <p:sldMasterId id="2147484333" r:id="rId4"/>
    <p:sldMasterId id="2147484345" r:id="rId5"/>
  </p:sldMasterIdLst>
  <p:notesMasterIdLst>
    <p:notesMasterId r:id="rId26"/>
  </p:notesMasterIdLst>
  <p:handoutMasterIdLst>
    <p:handoutMasterId r:id="rId27"/>
  </p:handoutMasterIdLst>
  <p:sldIdLst>
    <p:sldId id="1031" r:id="rId6"/>
    <p:sldId id="1160" r:id="rId7"/>
    <p:sldId id="1203" r:id="rId8"/>
    <p:sldId id="1199" r:id="rId9"/>
    <p:sldId id="1200" r:id="rId10"/>
    <p:sldId id="1197" r:id="rId11"/>
    <p:sldId id="1159" r:id="rId12"/>
    <p:sldId id="1198" r:id="rId13"/>
    <p:sldId id="1195" r:id="rId14"/>
    <p:sldId id="1204" r:id="rId15"/>
    <p:sldId id="1176" r:id="rId16"/>
    <p:sldId id="1177" r:id="rId17"/>
    <p:sldId id="1191" r:id="rId18"/>
    <p:sldId id="1192" r:id="rId19"/>
    <p:sldId id="1202" r:id="rId20"/>
    <p:sldId id="1185" r:id="rId21"/>
    <p:sldId id="1178" r:id="rId22"/>
    <p:sldId id="1179" r:id="rId23"/>
    <p:sldId id="1163" r:id="rId24"/>
    <p:sldId id="1173" r:id="rId25"/>
  </p:sldIdLst>
  <p:sldSz cx="9144000" cy="6858000" type="screen4x3"/>
  <p:notesSz cx="7010400" cy="9296400"/>
  <p:defaultTextStyle>
    <a:defPPr>
      <a:defRPr lang="en-US"/>
    </a:defPPr>
    <a:lvl1pPr algn="l" rtl="0" fontAlgn="base">
      <a:spcBef>
        <a:spcPct val="0"/>
      </a:spcBef>
      <a:spcAft>
        <a:spcPct val="0"/>
      </a:spcAft>
      <a:defRPr sz="1200" b="1" i="1" kern="1200">
        <a:solidFill>
          <a:schemeClr val="tx1"/>
        </a:solidFill>
        <a:latin typeface="Arial" charset="0"/>
        <a:ea typeface="+mn-ea"/>
        <a:cs typeface="Arial" charset="0"/>
      </a:defRPr>
    </a:lvl1pPr>
    <a:lvl2pPr marL="457200" algn="l" rtl="0" fontAlgn="base">
      <a:spcBef>
        <a:spcPct val="0"/>
      </a:spcBef>
      <a:spcAft>
        <a:spcPct val="0"/>
      </a:spcAft>
      <a:defRPr sz="1200" b="1" i="1" kern="1200">
        <a:solidFill>
          <a:schemeClr val="tx1"/>
        </a:solidFill>
        <a:latin typeface="Arial" charset="0"/>
        <a:ea typeface="+mn-ea"/>
        <a:cs typeface="Arial" charset="0"/>
      </a:defRPr>
    </a:lvl2pPr>
    <a:lvl3pPr marL="914400" algn="l" rtl="0" fontAlgn="base">
      <a:spcBef>
        <a:spcPct val="0"/>
      </a:spcBef>
      <a:spcAft>
        <a:spcPct val="0"/>
      </a:spcAft>
      <a:defRPr sz="1200" b="1" i="1" kern="1200">
        <a:solidFill>
          <a:schemeClr val="tx1"/>
        </a:solidFill>
        <a:latin typeface="Arial" charset="0"/>
        <a:ea typeface="+mn-ea"/>
        <a:cs typeface="Arial" charset="0"/>
      </a:defRPr>
    </a:lvl3pPr>
    <a:lvl4pPr marL="1371600" algn="l" rtl="0" fontAlgn="base">
      <a:spcBef>
        <a:spcPct val="0"/>
      </a:spcBef>
      <a:spcAft>
        <a:spcPct val="0"/>
      </a:spcAft>
      <a:defRPr sz="1200" b="1" i="1" kern="1200">
        <a:solidFill>
          <a:schemeClr val="tx1"/>
        </a:solidFill>
        <a:latin typeface="Arial" charset="0"/>
        <a:ea typeface="+mn-ea"/>
        <a:cs typeface="Arial" charset="0"/>
      </a:defRPr>
    </a:lvl4pPr>
    <a:lvl5pPr marL="1828800" algn="l" rtl="0" fontAlgn="base">
      <a:spcBef>
        <a:spcPct val="0"/>
      </a:spcBef>
      <a:spcAft>
        <a:spcPct val="0"/>
      </a:spcAft>
      <a:defRPr sz="1200" b="1" i="1" kern="1200">
        <a:solidFill>
          <a:schemeClr val="tx1"/>
        </a:solidFill>
        <a:latin typeface="Arial" charset="0"/>
        <a:ea typeface="+mn-ea"/>
        <a:cs typeface="Arial" charset="0"/>
      </a:defRPr>
    </a:lvl5pPr>
    <a:lvl6pPr marL="2286000" algn="l" defTabSz="914400" rtl="0" eaLnBrk="1" latinLnBrk="0" hangingPunct="1">
      <a:defRPr sz="1200" b="1" i="1" kern="1200">
        <a:solidFill>
          <a:schemeClr val="tx1"/>
        </a:solidFill>
        <a:latin typeface="Arial" charset="0"/>
        <a:ea typeface="+mn-ea"/>
        <a:cs typeface="Arial" charset="0"/>
      </a:defRPr>
    </a:lvl6pPr>
    <a:lvl7pPr marL="2743200" algn="l" defTabSz="914400" rtl="0" eaLnBrk="1" latinLnBrk="0" hangingPunct="1">
      <a:defRPr sz="1200" b="1" i="1" kern="1200">
        <a:solidFill>
          <a:schemeClr val="tx1"/>
        </a:solidFill>
        <a:latin typeface="Arial" charset="0"/>
        <a:ea typeface="+mn-ea"/>
        <a:cs typeface="Arial" charset="0"/>
      </a:defRPr>
    </a:lvl7pPr>
    <a:lvl8pPr marL="3200400" algn="l" defTabSz="914400" rtl="0" eaLnBrk="1" latinLnBrk="0" hangingPunct="1">
      <a:defRPr sz="1200" b="1" i="1" kern="1200">
        <a:solidFill>
          <a:schemeClr val="tx1"/>
        </a:solidFill>
        <a:latin typeface="Arial" charset="0"/>
        <a:ea typeface="+mn-ea"/>
        <a:cs typeface="Arial" charset="0"/>
      </a:defRPr>
    </a:lvl8pPr>
    <a:lvl9pPr marL="3657600" algn="l" defTabSz="914400" rtl="0" eaLnBrk="1" latinLnBrk="0" hangingPunct="1">
      <a:defRPr sz="1200" b="1"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8B34E"/>
    <a:srgbClr val="009900"/>
    <a:srgbClr val="CC0000"/>
    <a:srgbClr val="FFFF66"/>
    <a:srgbClr val="FFFF00"/>
    <a:srgbClr val="CCFF33"/>
    <a:srgbClr val="CCCC00"/>
    <a:srgbClr val="99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89033" autoAdjust="0"/>
  </p:normalViewPr>
  <p:slideViewPr>
    <p:cSldViewPr snapToGrid="0">
      <p:cViewPr>
        <p:scale>
          <a:sx n="110" d="100"/>
          <a:sy n="110" d="100"/>
        </p:scale>
        <p:origin x="-34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602" y="21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FY15</a:t>
            </a:r>
            <a:endParaRPr lang="en-US" dirty="0"/>
          </a:p>
        </c:rich>
      </c:tx>
      <c:layout/>
      <c:overlay val="0"/>
    </c:title>
    <c:autoTitleDeleted val="0"/>
    <c:plotArea>
      <c:layout/>
      <c:pieChart>
        <c:varyColors val="1"/>
        <c:ser>
          <c:idx val="0"/>
          <c:order val="0"/>
          <c:tx>
            <c:strRef>
              <c:f>Sheet1!$B$1</c:f>
              <c:strCache>
                <c:ptCount val="1"/>
                <c:pt idx="0">
                  <c:v>Sales</c:v>
                </c:pt>
              </c:strCache>
            </c:strRef>
          </c:tx>
          <c:dPt>
            <c:idx val="0"/>
            <c:bubble3D val="0"/>
            <c:spPr>
              <a:solidFill>
                <a:srgbClr val="009900"/>
              </a:solidFill>
            </c:spPr>
          </c:dPt>
          <c:dPt>
            <c:idx val="1"/>
            <c:bubble3D val="0"/>
            <c:spPr>
              <a:solidFill>
                <a:srgbClr val="00B0F0"/>
              </a:solidFill>
            </c:spPr>
          </c:dPt>
          <c:dPt>
            <c:idx val="2"/>
            <c:bubble3D val="0"/>
            <c:spPr>
              <a:solidFill>
                <a:srgbClr val="FF0000"/>
              </a:solidFill>
            </c:spPr>
          </c:dPt>
          <c:dPt>
            <c:idx val="3"/>
            <c:bubble3D val="0"/>
            <c:spPr>
              <a:solidFill>
                <a:schemeClr val="accent4">
                  <a:lumMod val="65000"/>
                  <a:lumOff val="35000"/>
                </a:schemeClr>
              </a:solidFill>
            </c:spPr>
          </c:dPt>
          <c:dPt>
            <c:idx val="4"/>
            <c:bubble3D val="0"/>
            <c:spPr>
              <a:solidFill>
                <a:srgbClr val="F8B34E"/>
              </a:solidFill>
            </c:spPr>
          </c:dPt>
          <c:cat>
            <c:strRef>
              <c:f>Sheet1!$A$2:$A$6</c:f>
              <c:strCache>
                <c:ptCount val="5"/>
                <c:pt idx="0">
                  <c:v>AFRICOM</c:v>
                </c:pt>
                <c:pt idx="1">
                  <c:v>CENTCOM</c:v>
                </c:pt>
                <c:pt idx="2">
                  <c:v>EUCOM</c:v>
                </c:pt>
                <c:pt idx="3">
                  <c:v>PACOM</c:v>
                </c:pt>
                <c:pt idx="4">
                  <c:v>SOUTHCOM</c:v>
                </c:pt>
              </c:strCache>
            </c:strRef>
          </c:cat>
          <c:val>
            <c:numRef>
              <c:f>Sheet1!$B$2:$B$6</c:f>
              <c:numCache>
                <c:formatCode>General</c:formatCode>
                <c:ptCount val="5"/>
                <c:pt idx="0">
                  <c:v>5917</c:v>
                </c:pt>
                <c:pt idx="1">
                  <c:v>17314</c:v>
                </c:pt>
                <c:pt idx="2">
                  <c:v>4326</c:v>
                </c:pt>
                <c:pt idx="3">
                  <c:v>14609</c:v>
                </c:pt>
                <c:pt idx="4">
                  <c:v>980</c:v>
                </c:pt>
              </c:numCache>
            </c:numRef>
          </c:val>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413" cy="464180"/>
          </a:xfrm>
          <a:prstGeom prst="rect">
            <a:avLst/>
          </a:prstGeom>
          <a:noFill/>
          <a:ln w="9525">
            <a:noFill/>
            <a:miter lim="800000"/>
            <a:headEnd/>
            <a:tailEnd/>
          </a:ln>
          <a:effectLst/>
        </p:spPr>
        <p:txBody>
          <a:bodyPr vert="horz" wrap="square" lIns="93149" tIns="46576" rIns="93149" bIns="46576" numCol="1" anchor="t" anchorCtr="0" compatLnSpc="1">
            <a:prstTxWarp prst="textNoShape">
              <a:avLst/>
            </a:prstTxWarp>
          </a:bodyPr>
          <a:lstStyle>
            <a:lvl1pPr algn="l" defTabSz="931871">
              <a:spcBef>
                <a:spcPct val="0"/>
              </a:spcBef>
              <a:defRPr b="0" i="0">
                <a:latin typeface="Times New Roman" pitchFamily="18" charset="0"/>
                <a:cs typeface="Times New Roman" pitchFamily="18" charset="0"/>
              </a:defRPr>
            </a:lvl1pPr>
          </a:lstStyle>
          <a:p>
            <a:pPr>
              <a:defRPr/>
            </a:pPr>
            <a:endParaRPr lang="en-US"/>
          </a:p>
        </p:txBody>
      </p:sp>
      <p:sp>
        <p:nvSpPr>
          <p:cNvPr id="21507" name="Rectangle 3"/>
          <p:cNvSpPr>
            <a:spLocks noGrp="1" noChangeArrowheads="1"/>
          </p:cNvSpPr>
          <p:nvPr>
            <p:ph type="dt" sz="quarter" idx="1"/>
          </p:nvPr>
        </p:nvSpPr>
        <p:spPr bwMode="auto">
          <a:xfrm>
            <a:off x="3972987" y="0"/>
            <a:ext cx="3037413" cy="464180"/>
          </a:xfrm>
          <a:prstGeom prst="rect">
            <a:avLst/>
          </a:prstGeom>
          <a:noFill/>
          <a:ln w="9525">
            <a:noFill/>
            <a:miter lim="800000"/>
            <a:headEnd/>
            <a:tailEnd/>
          </a:ln>
          <a:effectLst/>
        </p:spPr>
        <p:txBody>
          <a:bodyPr vert="horz" wrap="square" lIns="93149" tIns="46576" rIns="93149" bIns="46576" numCol="1" anchor="t" anchorCtr="0" compatLnSpc="1">
            <a:prstTxWarp prst="textNoShape">
              <a:avLst/>
            </a:prstTxWarp>
          </a:bodyPr>
          <a:lstStyle>
            <a:lvl1pPr algn="r" defTabSz="931871">
              <a:spcBef>
                <a:spcPct val="0"/>
              </a:spcBef>
              <a:defRPr b="0" i="0">
                <a:latin typeface="Times New Roman" pitchFamily="18" charset="0"/>
                <a:cs typeface="Times New Roman" pitchFamily="18" charset="0"/>
              </a:defRPr>
            </a:lvl1pPr>
          </a:lstStyle>
          <a:p>
            <a:pPr>
              <a:defRPr/>
            </a:pPr>
            <a:endParaRPr lang="en-US"/>
          </a:p>
        </p:txBody>
      </p:sp>
      <p:sp>
        <p:nvSpPr>
          <p:cNvPr id="21508" name="Rectangle 4"/>
          <p:cNvSpPr>
            <a:spLocks noGrp="1" noChangeArrowheads="1"/>
          </p:cNvSpPr>
          <p:nvPr>
            <p:ph type="ftr" sz="quarter" idx="2"/>
          </p:nvPr>
        </p:nvSpPr>
        <p:spPr bwMode="auto">
          <a:xfrm>
            <a:off x="0" y="8832222"/>
            <a:ext cx="3037413" cy="464180"/>
          </a:xfrm>
          <a:prstGeom prst="rect">
            <a:avLst/>
          </a:prstGeom>
          <a:noFill/>
          <a:ln w="9525">
            <a:noFill/>
            <a:miter lim="800000"/>
            <a:headEnd/>
            <a:tailEnd/>
          </a:ln>
          <a:effectLst/>
        </p:spPr>
        <p:txBody>
          <a:bodyPr vert="horz" wrap="square" lIns="93149" tIns="46576" rIns="93149" bIns="46576" numCol="1" anchor="b" anchorCtr="0" compatLnSpc="1">
            <a:prstTxWarp prst="textNoShape">
              <a:avLst/>
            </a:prstTxWarp>
          </a:bodyPr>
          <a:lstStyle>
            <a:lvl1pPr algn="l" defTabSz="931871">
              <a:spcBef>
                <a:spcPct val="0"/>
              </a:spcBef>
              <a:defRPr b="0" i="0">
                <a:latin typeface="Times New Roman" pitchFamily="18" charset="0"/>
                <a:cs typeface="Times New Roman" pitchFamily="18" charset="0"/>
              </a:defRPr>
            </a:lvl1pPr>
          </a:lstStyle>
          <a:p>
            <a:pPr>
              <a:defRPr/>
            </a:pPr>
            <a:endParaRPr lang="en-US"/>
          </a:p>
        </p:txBody>
      </p:sp>
      <p:sp>
        <p:nvSpPr>
          <p:cNvPr id="21509" name="Rectangle 5"/>
          <p:cNvSpPr>
            <a:spLocks noGrp="1" noChangeArrowheads="1"/>
          </p:cNvSpPr>
          <p:nvPr>
            <p:ph type="sldNum" sz="quarter" idx="3"/>
          </p:nvPr>
        </p:nvSpPr>
        <p:spPr bwMode="auto">
          <a:xfrm>
            <a:off x="3972987" y="8832222"/>
            <a:ext cx="3037413" cy="464180"/>
          </a:xfrm>
          <a:prstGeom prst="rect">
            <a:avLst/>
          </a:prstGeom>
          <a:noFill/>
          <a:ln w="9525">
            <a:noFill/>
            <a:miter lim="800000"/>
            <a:headEnd/>
            <a:tailEnd/>
          </a:ln>
          <a:effectLst/>
        </p:spPr>
        <p:txBody>
          <a:bodyPr vert="horz" wrap="square" lIns="93149" tIns="46576" rIns="93149" bIns="46576" numCol="1" anchor="b" anchorCtr="0" compatLnSpc="1">
            <a:prstTxWarp prst="textNoShape">
              <a:avLst/>
            </a:prstTxWarp>
          </a:bodyPr>
          <a:lstStyle>
            <a:lvl1pPr algn="r" defTabSz="931871">
              <a:spcBef>
                <a:spcPct val="0"/>
              </a:spcBef>
              <a:defRPr b="0" i="0">
                <a:latin typeface="Times New Roman" pitchFamily="18" charset="0"/>
                <a:cs typeface="Times New Roman" pitchFamily="18" charset="0"/>
              </a:defRPr>
            </a:lvl1pPr>
          </a:lstStyle>
          <a:p>
            <a:pPr>
              <a:defRPr/>
            </a:pPr>
            <a:fld id="{E8B4A865-89FD-462D-A1D9-DBB0E27B8FE3}" type="slidenum">
              <a:rPr lang="en-US"/>
              <a:pPr>
                <a:defRPr/>
              </a:pPr>
              <a:t>‹#›</a:t>
            </a:fld>
            <a:endParaRPr lang="en-US"/>
          </a:p>
        </p:txBody>
      </p:sp>
    </p:spTree>
    <p:extLst>
      <p:ext uri="{BB962C8B-B14F-4D97-AF65-F5344CB8AC3E}">
        <p14:creationId xmlns:p14="http://schemas.microsoft.com/office/powerpoint/2010/main" val="396785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413" cy="464180"/>
          </a:xfrm>
          <a:prstGeom prst="rect">
            <a:avLst/>
          </a:prstGeom>
          <a:noFill/>
          <a:ln w="9525">
            <a:noFill/>
            <a:miter lim="800000"/>
            <a:headEnd/>
            <a:tailEnd/>
          </a:ln>
          <a:effectLst/>
        </p:spPr>
        <p:txBody>
          <a:bodyPr vert="horz" wrap="square" lIns="93149" tIns="46576" rIns="93149" bIns="46576" numCol="1" anchor="t" anchorCtr="0" compatLnSpc="1">
            <a:prstTxWarp prst="textNoShape">
              <a:avLst/>
            </a:prstTxWarp>
          </a:bodyPr>
          <a:lstStyle>
            <a:lvl1pPr algn="l" defTabSz="931871">
              <a:spcBef>
                <a:spcPct val="0"/>
              </a:spcBef>
              <a:defRPr b="0" i="0" u="sng">
                <a:latin typeface="Times New Roman" pitchFamily="18" charset="0"/>
                <a:cs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972987" y="0"/>
            <a:ext cx="3037413" cy="464180"/>
          </a:xfrm>
          <a:prstGeom prst="rect">
            <a:avLst/>
          </a:prstGeom>
          <a:noFill/>
          <a:ln w="9525">
            <a:noFill/>
            <a:miter lim="800000"/>
            <a:headEnd/>
            <a:tailEnd/>
          </a:ln>
          <a:effectLst/>
        </p:spPr>
        <p:txBody>
          <a:bodyPr vert="horz" wrap="square" lIns="93149" tIns="46576" rIns="93149" bIns="46576" numCol="1" anchor="t" anchorCtr="0" compatLnSpc="1">
            <a:prstTxWarp prst="textNoShape">
              <a:avLst/>
            </a:prstTxWarp>
          </a:bodyPr>
          <a:lstStyle>
            <a:lvl1pPr algn="r" defTabSz="931871">
              <a:spcBef>
                <a:spcPct val="0"/>
              </a:spcBef>
              <a:defRPr b="0" i="0" u="sng">
                <a:latin typeface="Times New Roman" pitchFamily="18" charset="0"/>
                <a:cs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33975" y="4416112"/>
            <a:ext cx="5142455" cy="4182419"/>
          </a:xfrm>
          <a:prstGeom prst="rect">
            <a:avLst/>
          </a:prstGeom>
          <a:noFill/>
          <a:ln w="9525">
            <a:noFill/>
            <a:miter lim="800000"/>
            <a:headEnd/>
            <a:tailEnd/>
          </a:ln>
          <a:effectLst/>
        </p:spPr>
        <p:txBody>
          <a:bodyPr vert="horz" wrap="square" lIns="93149" tIns="46576" rIns="93149"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32222"/>
            <a:ext cx="3037413" cy="464180"/>
          </a:xfrm>
          <a:prstGeom prst="rect">
            <a:avLst/>
          </a:prstGeom>
          <a:noFill/>
          <a:ln w="9525">
            <a:noFill/>
            <a:miter lim="800000"/>
            <a:headEnd/>
            <a:tailEnd/>
          </a:ln>
          <a:effectLst/>
        </p:spPr>
        <p:txBody>
          <a:bodyPr vert="horz" wrap="square" lIns="93149" tIns="46576" rIns="93149" bIns="46576" numCol="1" anchor="b" anchorCtr="0" compatLnSpc="1">
            <a:prstTxWarp prst="textNoShape">
              <a:avLst/>
            </a:prstTxWarp>
          </a:bodyPr>
          <a:lstStyle>
            <a:lvl1pPr algn="l" defTabSz="931871">
              <a:spcBef>
                <a:spcPct val="0"/>
              </a:spcBef>
              <a:defRPr b="0" i="0" u="sng">
                <a:latin typeface="Times New Roman" pitchFamily="18" charset="0"/>
                <a:cs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972987" y="8832222"/>
            <a:ext cx="3037413" cy="464180"/>
          </a:xfrm>
          <a:prstGeom prst="rect">
            <a:avLst/>
          </a:prstGeom>
          <a:noFill/>
          <a:ln w="9525">
            <a:noFill/>
            <a:miter lim="800000"/>
            <a:headEnd/>
            <a:tailEnd/>
          </a:ln>
          <a:effectLst/>
        </p:spPr>
        <p:txBody>
          <a:bodyPr vert="horz" wrap="square" lIns="93149" tIns="46576" rIns="93149" bIns="46576" numCol="1" anchor="b" anchorCtr="0" compatLnSpc="1">
            <a:prstTxWarp prst="textNoShape">
              <a:avLst/>
            </a:prstTxWarp>
          </a:bodyPr>
          <a:lstStyle>
            <a:lvl1pPr algn="r" defTabSz="931871">
              <a:spcBef>
                <a:spcPct val="0"/>
              </a:spcBef>
              <a:defRPr b="0" i="0" u="sng">
                <a:latin typeface="Times New Roman" pitchFamily="18" charset="0"/>
                <a:cs typeface="Times New Roman" pitchFamily="18" charset="0"/>
              </a:defRPr>
            </a:lvl1pPr>
          </a:lstStyle>
          <a:p>
            <a:pPr>
              <a:defRPr/>
            </a:pPr>
            <a:fld id="{BF65D70F-3086-4E0E-970B-F8C148B9A8B8}" type="slidenum">
              <a:rPr lang="en-US"/>
              <a:pPr>
                <a:defRPr/>
              </a:pPr>
              <a:t>‹#›</a:t>
            </a:fld>
            <a:endParaRPr lang="en-US"/>
          </a:p>
        </p:txBody>
      </p:sp>
    </p:spTree>
    <p:extLst>
      <p:ext uri="{BB962C8B-B14F-4D97-AF65-F5344CB8AC3E}">
        <p14:creationId xmlns:p14="http://schemas.microsoft.com/office/powerpoint/2010/main" val="1599319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8887848-C2FE-4550-B1DD-F764DB39A41D}" type="slidenum">
              <a:rPr lang="en-US" smtClean="0"/>
              <a:pPr/>
              <a:t>0</a:t>
            </a:fld>
            <a:endParaRPr lang="en-US" dirty="0" smtClean="0"/>
          </a:p>
        </p:txBody>
      </p:sp>
      <p:sp>
        <p:nvSpPr>
          <p:cNvPr id="32771" name="Placeholder 2"/>
          <p:cNvSpPr>
            <a:spLocks noGrp="1" noRot="1" noChangeAspect="1" noChangeArrowheads="1" noTextEdit="1"/>
          </p:cNvSpPr>
          <p:nvPr>
            <p:ph type="sldImg"/>
          </p:nvPr>
        </p:nvSpPr>
        <p:spPr>
          <a:ln/>
        </p:spPr>
      </p:sp>
      <p:sp>
        <p:nvSpPr>
          <p:cNvPr id="32772" name="Placeholder 3"/>
          <p:cNvSpPr>
            <a:spLocks noGrp="1" noChangeArrowheads="1"/>
          </p:cNvSpPr>
          <p:nvPr>
            <p:ph type="body" idx="1"/>
          </p:nvPr>
        </p:nvSpPr>
        <p:spPr>
          <a:noFill/>
          <a:ln/>
        </p:spPr>
        <p:txBody>
          <a:bodyPr lIns="93166" tIns="46583" rIns="93166" bIns="46583"/>
          <a:lstStyle/>
          <a:p>
            <a:pPr eaLnBrk="1" hangingPunct="1">
              <a:spcBef>
                <a:spcPct val="0"/>
              </a:spcBef>
            </a:pPr>
            <a:endParaRPr lang="en-US" sz="1400"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Use language slide (4 bubbles) as a backup</a:t>
            </a:r>
          </a:p>
        </p:txBody>
      </p:sp>
      <p:sp>
        <p:nvSpPr>
          <p:cNvPr id="39940" name="Slide Number Placeholder 3"/>
          <p:cNvSpPr>
            <a:spLocks noGrp="1"/>
          </p:cNvSpPr>
          <p:nvPr>
            <p:ph type="sldNum" sz="quarter" idx="5"/>
          </p:nvPr>
        </p:nvSpPr>
        <p:spPr>
          <a:noFill/>
        </p:spPr>
        <p:txBody>
          <a:bodyPr/>
          <a:lstStyle/>
          <a:p>
            <a:fld id="{BA0702A4-7CE9-46BD-8495-2F48BFDA9DB7}"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8E7A679B-8BAB-4C77-9DEA-4CC4E275AF8D}" type="slidenum">
              <a:rPr lang="en-US" smtClean="0"/>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35844" name="Slide Number Placeholder 3"/>
          <p:cNvSpPr>
            <a:spLocks noGrp="1"/>
          </p:cNvSpPr>
          <p:nvPr>
            <p:ph type="sldNum" sz="quarter" idx="5"/>
          </p:nvPr>
        </p:nvSpPr>
        <p:spPr>
          <a:noFill/>
        </p:spPr>
        <p:txBody>
          <a:bodyPr/>
          <a:lstStyle/>
          <a:p>
            <a:fld id="{C3AF4927-208F-4220-8A42-7338D8B31058}" type="slidenum">
              <a:rPr lang="en-US" smtClean="0"/>
              <a:pPr/>
              <a:t>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Self-explanatory</a:t>
            </a:r>
            <a:endParaRPr lang="en-US" dirty="0"/>
          </a:p>
        </p:txBody>
      </p:sp>
      <p:sp>
        <p:nvSpPr>
          <p:cNvPr id="4" name="Slide Number Placeholder 3"/>
          <p:cNvSpPr>
            <a:spLocks noGrp="1"/>
          </p:cNvSpPr>
          <p:nvPr>
            <p:ph type="sldNum" sz="quarter" idx="10"/>
          </p:nvPr>
        </p:nvSpPr>
        <p:spPr/>
        <p:txBody>
          <a:bodyPr/>
          <a:lstStyle/>
          <a:p>
            <a:fld id="{A562B94E-D754-4EE4-A619-D79AA0E12F3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3677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65D70F-3086-4E0E-970B-F8C148B9A8B8}" type="slidenum">
              <a:rPr lang="en-US" smtClean="0"/>
              <a:pPr>
                <a:defRPr/>
              </a:pPr>
              <a:t>11</a:t>
            </a:fld>
            <a:endParaRPr lang="en-US"/>
          </a:p>
        </p:txBody>
      </p:sp>
    </p:spTree>
    <p:extLst>
      <p:ext uri="{BB962C8B-B14F-4D97-AF65-F5344CB8AC3E}">
        <p14:creationId xmlns:p14="http://schemas.microsoft.com/office/powerpoint/2010/main" val="390935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eaLnBrk="1" fontAlgn="auto" hangingPunct="1">
              <a:spcBef>
                <a:spcPts val="0"/>
              </a:spcBef>
              <a:spcAft>
                <a:spcPts val="0"/>
              </a:spcAft>
              <a:defRPr/>
            </a:pPr>
            <a:r>
              <a:rPr lang="en-US" dirty="0" smtClean="0"/>
              <a:t>a) Ebola</a:t>
            </a:r>
            <a:r>
              <a:rPr lang="en-US" baseline="0" dirty="0" smtClean="0"/>
              <a:t> 100- </a:t>
            </a:r>
            <a:r>
              <a:rPr lang="en-US" dirty="0" smtClean="0"/>
              <a:t> a collaborative project among non-profits, civilian universities and CAOCL to interview a minimum of 100 individuals (including Marines and other military) who were or are presently involved in the humanitarian response to the Ebola epidemic in West Africa</a:t>
            </a:r>
            <a:r>
              <a:rPr lang="en-US" baseline="0" dirty="0" smtClean="0"/>
              <a:t> in order to produce a “living database” of experience and lessons learned</a:t>
            </a:r>
            <a:r>
              <a:rPr lang="en-US" dirty="0" smtClean="0"/>
              <a:t>  </a:t>
            </a:r>
          </a:p>
          <a:p>
            <a:pPr defTabSz="922264" eaLnBrk="1" fontAlgn="auto" hangingPunct="1">
              <a:spcBef>
                <a:spcPts val="0"/>
              </a:spcBef>
              <a:spcAft>
                <a:spcPts val="0"/>
              </a:spcAft>
              <a:defRPr/>
            </a:pPr>
            <a:endParaRPr lang="en-US" baseline="0" dirty="0" smtClean="0"/>
          </a:p>
          <a:p>
            <a:pPr defTabSz="922264" eaLnBrk="1" fontAlgn="auto" hangingPunct="1">
              <a:spcBef>
                <a:spcPts val="0"/>
              </a:spcBef>
              <a:spcAft>
                <a:spcPts val="0"/>
              </a:spcAft>
              <a:defRPr/>
            </a:pPr>
            <a:r>
              <a:rPr lang="en-US" baseline="0" dirty="0" smtClean="0"/>
              <a:t>b) Creative problem solving- this research will be conducted in support of MCU’s Quality Enhancement Plan. CAOCL will interview current and former MCU students, commanders and key stakeholders in order to provide feedback about the strengths and deficiencies in Marine problem solving capabilities</a:t>
            </a:r>
          </a:p>
          <a:p>
            <a:pPr defTabSz="922264" eaLnBrk="1" fontAlgn="auto" hangingPunct="1">
              <a:spcBef>
                <a:spcPts val="0"/>
              </a:spcBef>
              <a:spcAft>
                <a:spcPts val="0"/>
              </a:spcAft>
              <a:defRPr/>
            </a:pPr>
            <a:r>
              <a:rPr lang="en-US" baseline="0" dirty="0" smtClean="0"/>
              <a:t/>
            </a:r>
            <a:br>
              <a:rPr lang="en-US" baseline="0" dirty="0" smtClean="0"/>
            </a:br>
            <a:r>
              <a:rPr lang="en-US" baseline="0" dirty="0" smtClean="0"/>
              <a:t>c) Power breath workshop- an in-depth exploration of one program that aims to help veterans suffering from symptoms thought to be associated with PTS</a:t>
            </a:r>
          </a:p>
          <a:p>
            <a:pPr defTabSz="922264" eaLnBrk="1" fontAlgn="auto" hangingPunct="1">
              <a:spcBef>
                <a:spcPts val="0"/>
              </a:spcBef>
              <a:spcAft>
                <a:spcPts val="0"/>
              </a:spcAft>
              <a:defRPr/>
            </a:pPr>
            <a:endParaRPr lang="en-US" dirty="0" smtClean="0"/>
          </a:p>
          <a:p>
            <a:pPr defTabSz="922264" eaLnBrk="1" fontAlgn="auto" hangingPunct="1">
              <a:spcBef>
                <a:spcPts val="0"/>
              </a:spcBef>
              <a:spcAft>
                <a:spcPts val="0"/>
              </a:spcAft>
              <a:defRPr/>
            </a:pPr>
            <a:r>
              <a:rPr lang="en-US" dirty="0" smtClean="0"/>
              <a:t>d) Longitudinal assessment-</a:t>
            </a:r>
            <a:r>
              <a:rPr lang="en-US" baseline="0" dirty="0" smtClean="0"/>
              <a:t> since 2013, CAOCL has produced six reports on findings from observations and interviews conducted with Marines receiving CAOCL-produced culture and language training at the Marine Corps Security Group</a:t>
            </a:r>
          </a:p>
          <a:p>
            <a:pPr defTabSz="922264" eaLnBrk="1" fontAlgn="auto" hangingPunct="1">
              <a:spcBef>
                <a:spcPts val="0"/>
              </a:spcBef>
              <a:spcAft>
                <a:spcPts val="0"/>
              </a:spcAft>
              <a:defRPr/>
            </a:pPr>
            <a:endParaRPr lang="en-US" baseline="0" dirty="0" smtClean="0"/>
          </a:p>
          <a:p>
            <a:pPr defTabSz="922264" eaLnBrk="1" fontAlgn="auto" hangingPunct="1">
              <a:spcBef>
                <a:spcPts val="0"/>
              </a:spcBef>
              <a:spcAft>
                <a:spcPts val="0"/>
              </a:spcAft>
              <a:defRPr/>
            </a:pPr>
            <a:r>
              <a:rPr lang="en-US" baseline="0" dirty="0" smtClean="0"/>
              <a:t>e) Resilience- an anthropological study based on the hypothesis that resilience and rigidity are already effects of Marine Corps training</a:t>
            </a:r>
          </a:p>
          <a:p>
            <a:endParaRPr lang="en-US" dirty="0"/>
          </a:p>
        </p:txBody>
      </p:sp>
      <p:sp>
        <p:nvSpPr>
          <p:cNvPr id="4" name="Slide Number Placeholder 3"/>
          <p:cNvSpPr>
            <a:spLocks noGrp="1"/>
          </p:cNvSpPr>
          <p:nvPr>
            <p:ph type="sldNum" sz="quarter" idx="10"/>
          </p:nvPr>
        </p:nvSpPr>
        <p:spPr/>
        <p:txBody>
          <a:bodyPr/>
          <a:lstStyle/>
          <a:p>
            <a:pPr>
              <a:defRPr/>
            </a:pPr>
            <a:fld id="{BF65D70F-3086-4E0E-970B-F8C148B9A8B8}" type="slidenum">
              <a:rPr lang="en-US" smtClean="0"/>
              <a:pPr>
                <a:defRPr/>
              </a:pPr>
              <a:t>15</a:t>
            </a:fld>
            <a:endParaRPr lang="en-US"/>
          </a:p>
        </p:txBody>
      </p:sp>
    </p:spTree>
    <p:extLst>
      <p:ext uri="{BB962C8B-B14F-4D97-AF65-F5344CB8AC3E}">
        <p14:creationId xmlns:p14="http://schemas.microsoft.com/office/powerpoint/2010/main" val="337723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962D0-9A0F-46C4-B630-7ABD3D8110BD}" type="slidenum">
              <a:rPr lang="en-US" smtClean="0"/>
              <a:t>18</a:t>
            </a:fld>
            <a:endParaRPr lang="en-US"/>
          </a:p>
        </p:txBody>
      </p:sp>
    </p:spTree>
    <p:extLst>
      <p:ext uri="{BB962C8B-B14F-4D97-AF65-F5344CB8AC3E}">
        <p14:creationId xmlns:p14="http://schemas.microsoft.com/office/powerpoint/2010/main" val="59955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2832100" y="4981575"/>
            <a:ext cx="1446213" cy="363538"/>
          </a:xfrm>
          <a:prstGeom prst="rect">
            <a:avLst/>
          </a:prstGeom>
          <a:noFill/>
          <a:ln w="9525">
            <a:noFill/>
            <a:miter lim="800000"/>
            <a:headEnd/>
            <a:tailEnd/>
          </a:ln>
          <a:effectLst/>
        </p:spPr>
        <p:txBody>
          <a:bodyPr/>
          <a:lstStyle/>
          <a:p>
            <a:pPr eaLnBrk="0" hangingPunct="0">
              <a:defRPr/>
            </a:pPr>
            <a:endParaRPr lang="en-US" sz="800" b="0" i="0">
              <a:solidFill>
                <a:srgbClr val="996633"/>
              </a:solidFill>
              <a:cs typeface="Times New Roman" pitchFamily="18" charset="0"/>
            </a:endParaRPr>
          </a:p>
        </p:txBody>
      </p:sp>
      <p:sp>
        <p:nvSpPr>
          <p:cNvPr id="4" name="Rectangle 7"/>
          <p:cNvSpPr>
            <a:spLocks noChangeArrowheads="1"/>
          </p:cNvSpPr>
          <p:nvPr userDrawn="1"/>
        </p:nvSpPr>
        <p:spPr bwMode="auto">
          <a:xfrm>
            <a:off x="3471863" y="6342063"/>
            <a:ext cx="2200275" cy="363537"/>
          </a:xfrm>
          <a:prstGeom prst="rect">
            <a:avLst/>
          </a:prstGeom>
          <a:noFill/>
          <a:ln w="9525">
            <a:noFill/>
            <a:miter lim="800000"/>
            <a:headEnd/>
            <a:tailEnd/>
          </a:ln>
          <a:effectLst/>
        </p:spPr>
        <p:txBody>
          <a:bodyPr/>
          <a:lstStyle/>
          <a:p>
            <a:pPr algn="ctr" eaLnBrk="0" hangingPunct="0">
              <a:defRPr/>
            </a:pPr>
            <a:endParaRPr lang="en-US" sz="1600" b="0" i="0">
              <a:solidFill>
                <a:srgbClr val="996633"/>
              </a:solidFill>
              <a:cs typeface="Times New Roman" pitchFamily="18" charset="0"/>
            </a:endParaRPr>
          </a:p>
        </p:txBody>
      </p:sp>
      <p:sp>
        <p:nvSpPr>
          <p:cNvPr id="5" name="Text Box 8"/>
          <p:cNvSpPr txBox="1">
            <a:spLocks noChangeArrowheads="1"/>
          </p:cNvSpPr>
          <p:nvPr userDrawn="1"/>
        </p:nvSpPr>
        <p:spPr bwMode="auto">
          <a:xfrm>
            <a:off x="6980238" y="4414838"/>
            <a:ext cx="184150" cy="304800"/>
          </a:xfrm>
          <a:prstGeom prst="rect">
            <a:avLst/>
          </a:prstGeom>
          <a:noFill/>
          <a:ln w="9525">
            <a:noFill/>
            <a:miter lim="800000"/>
            <a:headEnd/>
            <a:tailEnd/>
          </a:ln>
          <a:effectLst/>
        </p:spPr>
        <p:txBody>
          <a:bodyPr wrap="none">
            <a:spAutoFit/>
          </a:bodyPr>
          <a:lstStyle/>
          <a:p>
            <a:pPr>
              <a:defRPr/>
            </a:pPr>
            <a:endParaRPr lang="en-US" sz="1400" i="0">
              <a:latin typeface="Times New Roman" pitchFamily="18" charset="0"/>
              <a:cs typeface="Times New Roman" pitchFamily="18" charset="0"/>
            </a:endParaRPr>
          </a:p>
        </p:txBody>
      </p:sp>
      <p:sp>
        <p:nvSpPr>
          <p:cNvPr id="6" name="Rectangle 9"/>
          <p:cNvSpPr>
            <a:spLocks noChangeArrowheads="1"/>
          </p:cNvSpPr>
          <p:nvPr userDrawn="1"/>
        </p:nvSpPr>
        <p:spPr bwMode="auto">
          <a:xfrm>
            <a:off x="2578100" y="1389063"/>
            <a:ext cx="6946900" cy="0"/>
          </a:xfrm>
          <a:prstGeom prst="rect">
            <a:avLst/>
          </a:prstGeom>
          <a:noFill/>
          <a:ln w="9525">
            <a:noFill/>
            <a:miter lim="800000"/>
            <a:headEnd/>
            <a:tailEnd/>
          </a:ln>
          <a:effectLst/>
        </p:spPr>
        <p:txBody>
          <a:bodyPr>
            <a:spAutoFit/>
          </a:bodyPr>
          <a:lstStyle/>
          <a:p>
            <a:pPr algn="ctr">
              <a:spcBef>
                <a:spcPct val="50000"/>
              </a:spcBef>
              <a:defRPr/>
            </a:pPr>
            <a:endParaRPr lang="en-US"/>
          </a:p>
        </p:txBody>
      </p:sp>
      <p:sp>
        <p:nvSpPr>
          <p:cNvPr id="7" name="Rectangle 10"/>
          <p:cNvSpPr>
            <a:spLocks noChangeArrowheads="1"/>
          </p:cNvSpPr>
          <p:nvPr userDrawn="1"/>
        </p:nvSpPr>
        <p:spPr bwMode="auto">
          <a:xfrm>
            <a:off x="3352800" y="3468688"/>
            <a:ext cx="4862513" cy="908050"/>
          </a:xfrm>
          <a:prstGeom prst="rect">
            <a:avLst/>
          </a:prstGeom>
          <a:noFill/>
          <a:ln w="9525">
            <a:noFill/>
            <a:miter lim="800000"/>
            <a:headEnd/>
            <a:tailEnd/>
          </a:ln>
          <a:effectLst/>
        </p:spPr>
        <p:txBody>
          <a:bodyPr/>
          <a:lstStyle/>
          <a:p>
            <a:pPr marL="342900" indent="-342900" algn="ctr">
              <a:spcBef>
                <a:spcPct val="20000"/>
              </a:spcBef>
              <a:defRPr/>
            </a:pPr>
            <a:endParaRPr lang="en-US" sz="3200" b="0" i="0">
              <a:latin typeface="Times New Roman" pitchFamily="18" charset="0"/>
              <a:cs typeface="Times New Roman" pitchFamily="18" charset="0"/>
            </a:endParaRPr>
          </a:p>
        </p:txBody>
      </p:sp>
      <p:sp>
        <p:nvSpPr>
          <p:cNvPr id="1164290" name="Rectangle 2"/>
          <p:cNvSpPr>
            <a:spLocks noGrp="1" noChangeArrowheads="1"/>
          </p:cNvSpPr>
          <p:nvPr>
            <p:ph type="ctrTitle"/>
          </p:nvPr>
        </p:nvSpPr>
        <p:spPr>
          <a:xfrm>
            <a:off x="895350" y="4959350"/>
            <a:ext cx="7381875" cy="993775"/>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A86D2F-6A9F-4FC8-8DFC-14BFA38DD8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7150"/>
            <a:ext cx="194310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7150"/>
            <a:ext cx="567690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DBA587-2F73-4452-A880-12E24A7D879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0EC634-FF3C-4ECC-B1CA-499F73E34DB1}" type="datetimeFigureOut">
              <a:rPr lang="en-US">
                <a:solidFill>
                  <a:prstClr val="black"/>
                </a:solidFill>
              </a:rPr>
              <a:pPr/>
              <a:t>7/31/2015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D13921-C494-43AE-938B-CD2A83CC5F3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310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0EC634-FF3C-4ECC-B1CA-499F73E34DB1}" type="datetimeFigureOut">
              <a:rPr lang="en-US" smtClean="0"/>
              <a:t>7/31/2015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D13921-C494-43AE-938B-CD2A83CC5F33}" type="slidenum">
              <a:rPr lang="en-US" smtClean="0"/>
              <a:t>‹#›</a:t>
            </a:fld>
            <a:endParaRPr lang="en-US"/>
          </a:p>
        </p:txBody>
      </p:sp>
    </p:spTree>
    <p:extLst>
      <p:ext uri="{BB962C8B-B14F-4D97-AF65-F5344CB8AC3E}">
        <p14:creationId xmlns:p14="http://schemas.microsoft.com/office/powerpoint/2010/main" val="374306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8597A5-9802-4D7E-A8C7-524272B396BD}" type="datetimeFigureOut">
              <a:rPr lang="en-US"/>
              <a:pPr>
                <a:defRPr/>
              </a:pPr>
              <a:t>7/31/2015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BB36AB-AA5C-45B5-820C-4E95AD356B9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F1E04-27A9-4075-8EB5-B20984EDA4A3}" type="datetimeFigureOut">
              <a:rPr lang="en-US"/>
              <a:pPr>
                <a:defRPr/>
              </a:pPr>
              <a:t>7/31/2015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C824D-F4D2-4BF1-885B-3F4A33174C5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830DAC-CEB3-476B-82F2-C2EE1F79C042}" type="datetimeFigureOut">
              <a:rPr lang="en-US"/>
              <a:pPr>
                <a:defRPr/>
              </a:pPr>
              <a:t>7/31/2015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B065F8-FEFF-4BEA-A676-C425EA26AF4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08B720-3449-4684-9B0B-13F71F6C6FE9}" type="datetimeFigureOut">
              <a:rPr lang="en-US"/>
              <a:pPr>
                <a:defRPr/>
              </a:pPr>
              <a:t>7/31/2015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D37B69-9FD7-42C3-ADAA-5083CD183BE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3821F7-043C-4E30-A735-64F8846DF4C9}" type="datetimeFigureOut">
              <a:rPr lang="en-US"/>
              <a:pPr>
                <a:defRPr/>
              </a:pPr>
              <a:t>7/31/2015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245FEF-9E6B-4CC5-9CDC-19602485DB4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A6670B-C45D-43AC-A9BF-0A068E2162F3}" type="datetimeFigureOut">
              <a:rPr lang="en-US"/>
              <a:pPr>
                <a:defRPr/>
              </a:pPr>
              <a:t>7/31/2015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79CDBC-421D-4BCA-98AD-96A68DFC33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AA8659-9673-49A5-A56A-5ABBBF3A908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1798B7-94B4-4F0F-A98E-35773579754F}" type="datetimeFigureOut">
              <a:rPr lang="en-US"/>
              <a:pPr>
                <a:defRPr/>
              </a:pPr>
              <a:t>7/31/2015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B0EE0A-A959-4A85-AA27-FADBDDF6E2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87E27C-57B2-48BE-98B4-ECB997549206}" type="datetimeFigureOut">
              <a:rPr lang="en-US"/>
              <a:pPr>
                <a:defRPr/>
              </a:pPr>
              <a:t>7/31/2015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050AF3-19B5-437E-BAE9-09DD0B8F5DF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0AA392-E391-433D-81F2-3339325F1AAA}" type="datetimeFigureOut">
              <a:rPr lang="en-US"/>
              <a:pPr>
                <a:defRPr/>
              </a:pPr>
              <a:t>7/31/2015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A1F804-0826-483F-99F9-E90257FDFCA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C4A829-85F3-4B43-8A8C-5DFBD66064C3}" type="datetimeFigureOut">
              <a:rPr lang="en-US"/>
              <a:pPr>
                <a:defRPr/>
              </a:pPr>
              <a:t>7/31/2015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849E59-2CAD-4A68-B990-13E291E0E0E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5DA60-8694-4481-8EAF-2C8052EE97FC}" type="datetimeFigureOut">
              <a:rPr lang="en-US"/>
              <a:pPr>
                <a:defRPr/>
              </a:pPr>
              <a:t>7/31/2015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FF3F8A-66EF-4214-A64C-B8D3FD733CC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3EFACDC-B346-461C-A43C-2D378BFB9AF5}"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49BA6-4DDF-41E9-A1E3-D69A7C6324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9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955BD4-B346-4208-81F2-0BDDD82CB479}"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b="1">
                <a:solidFill>
                  <a:srgbClr val="00B050"/>
                </a:solidFill>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CC3C5A-326A-4F56-8C5C-E2AEBD65C7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5604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8FAC2F-4A0E-47A5-BBAB-5E310248CFFE}"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BE1C9D-D4CE-4E58-A2F2-1C3F9E7079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5413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311CC5-1C76-4212-9A84-48FF014910C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124EA9C-6A33-42CA-8769-6199094AA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074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E21405-B0BB-4DAB-9AED-C474E20CFC5A}" type="datetime1">
              <a:rPr lang="en-US" smtClean="0">
                <a:solidFill>
                  <a:prstClr val="black">
                    <a:tint val="75000"/>
                  </a:prstClr>
                </a:solidFill>
              </a:rPr>
              <a:pPr>
                <a:defRPr/>
              </a:pPr>
              <a:t>7/31/2015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9" name="Slide Number Placeholder 5"/>
          <p:cNvSpPr>
            <a:spLocks noGrp="1"/>
          </p:cNvSpPr>
          <p:nvPr>
            <p:ph type="sldNum" sz="quarter" idx="12"/>
          </p:nvPr>
        </p:nvSpPr>
        <p:spPr/>
        <p:txBody>
          <a:bodyPr/>
          <a:lstStyle>
            <a:lvl1pPr>
              <a:defRPr/>
            </a:lvl1pPr>
          </a:lstStyle>
          <a:p>
            <a:pPr>
              <a:defRPr/>
            </a:pPr>
            <a:fld id="{D1D7C94D-8CE5-414F-BA63-EFB575BC01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42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8610637-770C-451A-93F6-8B111875C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F1FA93-B10D-468D-BE3A-00A3C1CD00AB}" type="datetime1">
              <a:rPr lang="en-US" smtClean="0">
                <a:solidFill>
                  <a:prstClr val="black">
                    <a:tint val="75000"/>
                  </a:prstClr>
                </a:solidFill>
              </a:rPr>
              <a:pPr>
                <a:defRPr/>
              </a:pPr>
              <a:t>7/31/2015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5" name="Slide Number Placeholder 5"/>
          <p:cNvSpPr>
            <a:spLocks noGrp="1"/>
          </p:cNvSpPr>
          <p:nvPr>
            <p:ph type="sldNum" sz="quarter" idx="12"/>
          </p:nvPr>
        </p:nvSpPr>
        <p:spPr/>
        <p:txBody>
          <a:bodyPr/>
          <a:lstStyle>
            <a:lvl1pPr>
              <a:defRPr/>
            </a:lvl1pPr>
          </a:lstStyle>
          <a:p>
            <a:pPr>
              <a:defRPr/>
            </a:pPr>
            <a:fld id="{DE1F17F5-F8A5-4A80-B571-67BA6A03A4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097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3589B-1BC4-41C1-936B-94CB250B78B6}" type="datetime1">
              <a:rPr lang="en-US" smtClean="0">
                <a:solidFill>
                  <a:prstClr val="black">
                    <a:tint val="75000"/>
                  </a:prstClr>
                </a:solidFill>
              </a:rPr>
              <a:pPr>
                <a:defRPr/>
              </a:pPr>
              <a:t>7/31/2015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4" name="Slide Number Placeholder 5"/>
          <p:cNvSpPr>
            <a:spLocks noGrp="1"/>
          </p:cNvSpPr>
          <p:nvPr>
            <p:ph type="sldNum" sz="quarter" idx="12"/>
          </p:nvPr>
        </p:nvSpPr>
        <p:spPr/>
        <p:txBody>
          <a:bodyPr/>
          <a:lstStyle>
            <a:lvl1pPr>
              <a:defRPr/>
            </a:lvl1pPr>
          </a:lstStyle>
          <a:p>
            <a:pPr>
              <a:defRPr/>
            </a:pPr>
            <a:fld id="{5A97136F-C36D-49CA-A778-90C2022858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442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58328B-D679-4E34-B3FD-C08A141F19EA}"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1F2BF512-CD02-476B-A83F-D844DE95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8227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C263B2-A135-4024-87F6-4C19916102F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58C099D-3FAA-4FB4-904D-02DA7DFABD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95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717CEC-EC19-43A7-9F22-3A4FD4FE871A}"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C137D3A5-4711-4268-8437-0E39F3370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9958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C6975-E636-4CD9-9A74-378D5562D573}"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AD111B21-084F-4C81-B14C-0F94A689C4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1715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3EFACDC-B346-461C-A43C-2D378BFB9AF5}"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49BA6-4DDF-41E9-A1E3-D69A7C6324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79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955BD4-B346-4208-81F2-0BDDD82CB479}"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b="1">
                <a:solidFill>
                  <a:srgbClr val="00B050"/>
                </a:solidFill>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CC3C5A-326A-4F56-8C5C-E2AEBD65C7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4224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8FAC2F-4A0E-47A5-BBAB-5E310248CFFE}"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BE1C9D-D4CE-4E58-A2F2-1C3F9E7079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30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311CC5-1C76-4212-9A84-48FF014910C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124EA9C-6A33-42CA-8769-6199094AA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5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E88989C-62F5-4467-AD28-F20E4CB7AB2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E21405-B0BB-4DAB-9AED-C474E20CFC5A}" type="datetime1">
              <a:rPr lang="en-US" smtClean="0">
                <a:solidFill>
                  <a:prstClr val="black">
                    <a:tint val="75000"/>
                  </a:prstClr>
                </a:solidFill>
              </a:rPr>
              <a:pPr>
                <a:defRPr/>
              </a:pPr>
              <a:t>7/31/2015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9" name="Slide Number Placeholder 5"/>
          <p:cNvSpPr>
            <a:spLocks noGrp="1"/>
          </p:cNvSpPr>
          <p:nvPr>
            <p:ph type="sldNum" sz="quarter" idx="12"/>
          </p:nvPr>
        </p:nvSpPr>
        <p:spPr/>
        <p:txBody>
          <a:bodyPr/>
          <a:lstStyle>
            <a:lvl1pPr>
              <a:defRPr/>
            </a:lvl1pPr>
          </a:lstStyle>
          <a:p>
            <a:pPr>
              <a:defRPr/>
            </a:pPr>
            <a:fld id="{D1D7C94D-8CE5-414F-BA63-EFB575BC01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502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F1FA93-B10D-468D-BE3A-00A3C1CD00AB}" type="datetime1">
              <a:rPr lang="en-US" smtClean="0">
                <a:solidFill>
                  <a:prstClr val="black">
                    <a:tint val="75000"/>
                  </a:prstClr>
                </a:solidFill>
              </a:rPr>
              <a:pPr>
                <a:defRPr/>
              </a:pPr>
              <a:t>7/31/2015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5" name="Slide Number Placeholder 5"/>
          <p:cNvSpPr>
            <a:spLocks noGrp="1"/>
          </p:cNvSpPr>
          <p:nvPr>
            <p:ph type="sldNum" sz="quarter" idx="12"/>
          </p:nvPr>
        </p:nvSpPr>
        <p:spPr/>
        <p:txBody>
          <a:bodyPr/>
          <a:lstStyle>
            <a:lvl1pPr>
              <a:defRPr/>
            </a:lvl1pPr>
          </a:lstStyle>
          <a:p>
            <a:pPr>
              <a:defRPr/>
            </a:pPr>
            <a:fld id="{DE1F17F5-F8A5-4A80-B571-67BA6A03A4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3005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3589B-1BC4-41C1-936B-94CB250B78B6}" type="datetime1">
              <a:rPr lang="en-US" smtClean="0">
                <a:solidFill>
                  <a:prstClr val="black">
                    <a:tint val="75000"/>
                  </a:prstClr>
                </a:solidFill>
              </a:rPr>
              <a:pPr>
                <a:defRPr/>
              </a:pPr>
              <a:t>7/31/2015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4" name="Slide Number Placeholder 5"/>
          <p:cNvSpPr>
            <a:spLocks noGrp="1"/>
          </p:cNvSpPr>
          <p:nvPr>
            <p:ph type="sldNum" sz="quarter" idx="12"/>
          </p:nvPr>
        </p:nvSpPr>
        <p:spPr/>
        <p:txBody>
          <a:bodyPr/>
          <a:lstStyle>
            <a:lvl1pPr>
              <a:defRPr/>
            </a:lvl1pPr>
          </a:lstStyle>
          <a:p>
            <a:pPr>
              <a:defRPr/>
            </a:pPr>
            <a:fld id="{5A97136F-C36D-49CA-A778-90C2022858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5997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58328B-D679-4E34-B3FD-C08A141F19EA}"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1F2BF512-CD02-476B-A83F-D844DE95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777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C263B2-A135-4024-87F6-4C19916102F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58C099D-3FAA-4FB4-904D-02DA7DFABD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0262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717CEC-EC19-43A7-9F22-3A4FD4FE871A}"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C137D3A5-4711-4268-8437-0E39F3370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4404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C6975-E636-4CD9-9A74-378D5562D573}"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AD111B21-084F-4C81-B14C-0F94A689C4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3835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3EFACDC-B346-461C-A43C-2D378BFB9AF5}"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49BA6-4DDF-41E9-A1E3-D69A7C6324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7102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C955BD4-B346-4208-81F2-0BDDD82CB479}"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b="1">
                <a:solidFill>
                  <a:srgbClr val="00B050"/>
                </a:solidFill>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CC3C5A-326A-4F56-8C5C-E2AEBD65C7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2314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8FAC2F-4A0E-47A5-BBAB-5E310248CFFE}"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BE1C9D-D4CE-4E58-A2F2-1C3F9E7079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55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2283E62-17AC-44BE-A9A5-9ED901CAC41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311CC5-1C76-4212-9A84-48FF014910C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124EA9C-6A33-42CA-8769-6199094AA6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9110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E21405-B0BB-4DAB-9AED-C474E20CFC5A}" type="datetime1">
              <a:rPr lang="en-US" smtClean="0">
                <a:solidFill>
                  <a:prstClr val="black">
                    <a:tint val="75000"/>
                  </a:prstClr>
                </a:solidFill>
              </a:rPr>
              <a:pPr>
                <a:defRPr/>
              </a:pPr>
              <a:t>7/31/2015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9" name="Slide Number Placeholder 5"/>
          <p:cNvSpPr>
            <a:spLocks noGrp="1"/>
          </p:cNvSpPr>
          <p:nvPr>
            <p:ph type="sldNum" sz="quarter" idx="12"/>
          </p:nvPr>
        </p:nvSpPr>
        <p:spPr/>
        <p:txBody>
          <a:bodyPr/>
          <a:lstStyle>
            <a:lvl1pPr>
              <a:defRPr/>
            </a:lvl1pPr>
          </a:lstStyle>
          <a:p>
            <a:pPr>
              <a:defRPr/>
            </a:pPr>
            <a:fld id="{D1D7C94D-8CE5-414F-BA63-EFB575BC01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704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F1FA93-B10D-468D-BE3A-00A3C1CD00AB}" type="datetime1">
              <a:rPr lang="en-US" smtClean="0">
                <a:solidFill>
                  <a:prstClr val="black">
                    <a:tint val="75000"/>
                  </a:prstClr>
                </a:solidFill>
              </a:rPr>
              <a:pPr>
                <a:defRPr/>
              </a:pPr>
              <a:t>7/31/2015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5" name="Slide Number Placeholder 5"/>
          <p:cNvSpPr>
            <a:spLocks noGrp="1"/>
          </p:cNvSpPr>
          <p:nvPr>
            <p:ph type="sldNum" sz="quarter" idx="12"/>
          </p:nvPr>
        </p:nvSpPr>
        <p:spPr/>
        <p:txBody>
          <a:bodyPr/>
          <a:lstStyle>
            <a:lvl1pPr>
              <a:defRPr/>
            </a:lvl1pPr>
          </a:lstStyle>
          <a:p>
            <a:pPr>
              <a:defRPr/>
            </a:pPr>
            <a:fld id="{DE1F17F5-F8A5-4A80-B571-67BA6A03A4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6818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3589B-1BC4-41C1-936B-94CB250B78B6}" type="datetime1">
              <a:rPr lang="en-US" smtClean="0">
                <a:solidFill>
                  <a:prstClr val="black">
                    <a:tint val="75000"/>
                  </a:prstClr>
                </a:solidFill>
              </a:rPr>
              <a:pPr>
                <a:defRPr/>
              </a:pPr>
              <a:t>7/31/2015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4" name="Slide Number Placeholder 5"/>
          <p:cNvSpPr>
            <a:spLocks noGrp="1"/>
          </p:cNvSpPr>
          <p:nvPr>
            <p:ph type="sldNum" sz="quarter" idx="12"/>
          </p:nvPr>
        </p:nvSpPr>
        <p:spPr/>
        <p:txBody>
          <a:bodyPr/>
          <a:lstStyle>
            <a:lvl1pPr>
              <a:defRPr/>
            </a:lvl1pPr>
          </a:lstStyle>
          <a:p>
            <a:pPr>
              <a:defRPr/>
            </a:pPr>
            <a:fld id="{5A97136F-C36D-49CA-A778-90C2022858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8890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58328B-D679-4E34-B3FD-C08A141F19EA}"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1F2BF512-CD02-476B-A83F-D844DE95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9219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C263B2-A135-4024-87F6-4C19916102F0}" type="datetime1">
              <a:rPr lang="en-US" smtClean="0">
                <a:solidFill>
                  <a:prstClr val="black">
                    <a:tint val="75000"/>
                  </a:prstClr>
                </a:solidFill>
              </a:rPr>
              <a:pPr>
                <a:defRPr/>
              </a:pPr>
              <a:t>7/31/2015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7" name="Slide Number Placeholder 5"/>
          <p:cNvSpPr>
            <a:spLocks noGrp="1"/>
          </p:cNvSpPr>
          <p:nvPr>
            <p:ph type="sldNum" sz="quarter" idx="12"/>
          </p:nvPr>
        </p:nvSpPr>
        <p:spPr/>
        <p:txBody>
          <a:bodyPr/>
          <a:lstStyle>
            <a:lvl1pPr>
              <a:defRPr/>
            </a:lvl1pPr>
          </a:lstStyle>
          <a:p>
            <a:pPr>
              <a:defRPr/>
            </a:pPr>
            <a:fld id="{958C099D-3FAA-4FB4-904D-02DA7DFABD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8547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717CEC-EC19-43A7-9F22-3A4FD4FE871A}"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C137D3A5-4711-4268-8437-0E39F3370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5627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C6975-E636-4CD9-9A74-378D5562D573}" type="datetime1">
              <a:rPr lang="en-US" smtClean="0">
                <a:solidFill>
                  <a:prstClr val="black">
                    <a:tint val="75000"/>
                  </a:prstClr>
                </a:solidFill>
              </a:rPr>
              <a:pPr>
                <a:defRPr/>
              </a:pPr>
              <a:t>7/31/2015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t>UNCLASSIFIED//FOUO</a:t>
            </a:r>
          </a:p>
        </p:txBody>
      </p:sp>
      <p:sp>
        <p:nvSpPr>
          <p:cNvPr id="6" name="Slide Number Placeholder 5"/>
          <p:cNvSpPr>
            <a:spLocks noGrp="1"/>
          </p:cNvSpPr>
          <p:nvPr>
            <p:ph type="sldNum" sz="quarter" idx="12"/>
          </p:nvPr>
        </p:nvSpPr>
        <p:spPr/>
        <p:txBody>
          <a:bodyPr/>
          <a:lstStyle>
            <a:lvl1pPr>
              <a:defRPr/>
            </a:lvl1pPr>
          </a:lstStyle>
          <a:p>
            <a:pPr>
              <a:defRPr/>
            </a:pPr>
            <a:fld id="{AD111B21-084F-4C81-B14C-0F94A689C4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37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CB3D983-32E4-4D50-8B9C-BC8922928B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lvl1pPr>
              <a:defRPr/>
            </a:lvl1pPr>
          </a:lstStyle>
          <a:p>
            <a:pPr>
              <a:defRPr/>
            </a:pPr>
            <a:fld id="{82D6B97D-6DB1-4978-99C8-D863184D21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6B1B0AE-A7BC-4CC2-8E26-B10CE16191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7D649F-76C2-4B4F-B5B7-EB39B0CE79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usmc.mil/images.nsf/b7a610ddc1be59598525650500718300/83BBAC1AC80276438525654700499A5D/$FILE/MARINE.JPG" TargetMode="External"/><Relationship Id="rId20"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52575" y="57150"/>
            <a:ext cx="6134100" cy="733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752600"/>
            <a:ext cx="7772400" cy="454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134225" y="65151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0" i="0">
                <a:latin typeface="Arial" charset="0"/>
                <a:cs typeface="+mn-cs"/>
              </a:defRPr>
            </a:lvl1pPr>
          </a:lstStyle>
          <a:p>
            <a:pPr>
              <a:defRPr/>
            </a:pPr>
            <a:fld id="{68318895-F52B-403A-8580-85F28F0E7631}" type="slidenum">
              <a:rPr lang="en-US"/>
              <a:pPr>
                <a:defRPr/>
              </a:pPr>
              <a:t>‹#›</a:t>
            </a:fld>
            <a:endParaRPr lang="en-US"/>
          </a:p>
        </p:txBody>
      </p:sp>
      <p:sp>
        <p:nvSpPr>
          <p:cNvPr id="1036" name="Rectangle 12"/>
          <p:cNvSpPr>
            <a:spLocks noChangeArrowheads="1"/>
          </p:cNvSpPr>
          <p:nvPr/>
        </p:nvSpPr>
        <p:spPr bwMode="auto">
          <a:xfrm>
            <a:off x="2832100" y="4981575"/>
            <a:ext cx="1446213" cy="363538"/>
          </a:xfrm>
          <a:prstGeom prst="rect">
            <a:avLst/>
          </a:prstGeom>
          <a:noFill/>
          <a:ln w="9525">
            <a:noFill/>
            <a:miter lim="800000"/>
            <a:headEnd/>
            <a:tailEnd/>
          </a:ln>
          <a:effectLst/>
        </p:spPr>
        <p:txBody>
          <a:bodyPr/>
          <a:lstStyle/>
          <a:p>
            <a:pPr eaLnBrk="0" hangingPunct="0">
              <a:defRPr/>
            </a:pPr>
            <a:endParaRPr lang="en-US" sz="800" b="0" i="0">
              <a:solidFill>
                <a:srgbClr val="996633"/>
              </a:solidFill>
              <a:cs typeface="Times New Roman" pitchFamily="18" charset="0"/>
            </a:endParaRPr>
          </a:p>
        </p:txBody>
      </p:sp>
      <p:sp>
        <p:nvSpPr>
          <p:cNvPr id="1037" name="Rectangle 13"/>
          <p:cNvSpPr>
            <a:spLocks noChangeArrowheads="1"/>
          </p:cNvSpPr>
          <p:nvPr/>
        </p:nvSpPr>
        <p:spPr bwMode="auto">
          <a:xfrm>
            <a:off x="3471863" y="6342063"/>
            <a:ext cx="2200275" cy="363537"/>
          </a:xfrm>
          <a:prstGeom prst="rect">
            <a:avLst/>
          </a:prstGeom>
          <a:noFill/>
          <a:ln w="9525">
            <a:noFill/>
            <a:miter lim="800000"/>
            <a:headEnd/>
            <a:tailEnd/>
          </a:ln>
          <a:effectLst/>
        </p:spPr>
        <p:txBody>
          <a:bodyPr/>
          <a:lstStyle/>
          <a:p>
            <a:pPr algn="ctr" eaLnBrk="0" hangingPunct="0">
              <a:defRPr/>
            </a:pPr>
            <a:endParaRPr lang="en-US" sz="1600" b="0" i="0">
              <a:solidFill>
                <a:srgbClr val="996633"/>
              </a:solidFill>
              <a:cs typeface="Times New Roman" pitchFamily="18" charset="0"/>
            </a:endParaRPr>
          </a:p>
        </p:txBody>
      </p:sp>
      <p:sp>
        <p:nvSpPr>
          <p:cNvPr id="1039" name="Text Box 15"/>
          <p:cNvSpPr txBox="1">
            <a:spLocks noChangeArrowheads="1"/>
          </p:cNvSpPr>
          <p:nvPr/>
        </p:nvSpPr>
        <p:spPr bwMode="auto">
          <a:xfrm>
            <a:off x="6980238" y="4414838"/>
            <a:ext cx="184150" cy="304800"/>
          </a:xfrm>
          <a:prstGeom prst="rect">
            <a:avLst/>
          </a:prstGeom>
          <a:noFill/>
          <a:ln w="9525">
            <a:noFill/>
            <a:miter lim="800000"/>
            <a:headEnd/>
            <a:tailEnd/>
          </a:ln>
          <a:effectLst/>
        </p:spPr>
        <p:txBody>
          <a:bodyPr wrap="none">
            <a:spAutoFit/>
          </a:bodyPr>
          <a:lstStyle/>
          <a:p>
            <a:pPr>
              <a:defRPr/>
            </a:pPr>
            <a:endParaRPr lang="en-US" sz="1400" i="0">
              <a:latin typeface="Times New Roman" pitchFamily="18" charset="0"/>
              <a:cs typeface="Times New Roman" pitchFamily="18" charset="0"/>
            </a:endParaRPr>
          </a:p>
        </p:txBody>
      </p:sp>
      <p:sp>
        <p:nvSpPr>
          <p:cNvPr id="1040" name="Rectangle 16"/>
          <p:cNvSpPr>
            <a:spLocks noChangeArrowheads="1"/>
          </p:cNvSpPr>
          <p:nvPr/>
        </p:nvSpPr>
        <p:spPr bwMode="auto">
          <a:xfrm>
            <a:off x="2578100" y="1389063"/>
            <a:ext cx="6946900" cy="0"/>
          </a:xfrm>
          <a:prstGeom prst="rect">
            <a:avLst/>
          </a:prstGeom>
          <a:noFill/>
          <a:ln w="9525">
            <a:noFill/>
            <a:miter lim="800000"/>
            <a:headEnd/>
            <a:tailEnd/>
          </a:ln>
          <a:effectLst/>
        </p:spPr>
        <p:txBody>
          <a:bodyPr>
            <a:spAutoFit/>
          </a:bodyPr>
          <a:lstStyle/>
          <a:p>
            <a:pPr algn="ctr">
              <a:spcBef>
                <a:spcPct val="50000"/>
              </a:spcBef>
              <a:defRPr/>
            </a:pPr>
            <a:endParaRPr lang="en-US"/>
          </a:p>
        </p:txBody>
      </p:sp>
      <p:sp>
        <p:nvSpPr>
          <p:cNvPr id="1042" name="Rectangle 18"/>
          <p:cNvSpPr>
            <a:spLocks noChangeArrowheads="1"/>
          </p:cNvSpPr>
          <p:nvPr/>
        </p:nvSpPr>
        <p:spPr bwMode="auto">
          <a:xfrm>
            <a:off x="3352800" y="3468688"/>
            <a:ext cx="4862513" cy="908050"/>
          </a:xfrm>
          <a:prstGeom prst="rect">
            <a:avLst/>
          </a:prstGeom>
          <a:noFill/>
          <a:ln w="9525">
            <a:noFill/>
            <a:miter lim="800000"/>
            <a:headEnd/>
            <a:tailEnd/>
          </a:ln>
          <a:effectLst/>
        </p:spPr>
        <p:txBody>
          <a:bodyPr/>
          <a:lstStyle/>
          <a:p>
            <a:pPr marL="342900" indent="-342900" algn="ctr">
              <a:spcBef>
                <a:spcPct val="20000"/>
              </a:spcBef>
              <a:defRPr/>
            </a:pPr>
            <a:endParaRPr lang="en-US" sz="3200" b="0" i="0">
              <a:latin typeface="Times New Roman" pitchFamily="18" charset="0"/>
              <a:cs typeface="Times New Roman" pitchFamily="18" charset="0"/>
            </a:endParaRPr>
          </a:p>
        </p:txBody>
      </p:sp>
      <p:pic>
        <p:nvPicPr>
          <p:cNvPr id="2059" name="Picture 26"/>
          <p:cNvPicPr>
            <a:picLocks noChangeAspect="1" noChangeArrowheads="1"/>
          </p:cNvPicPr>
          <p:nvPr/>
        </p:nvPicPr>
        <p:blipFill>
          <a:blip r:embed="rId15" cstate="print"/>
          <a:srcRect/>
          <a:stretch>
            <a:fillRect/>
          </a:stretch>
        </p:blipFill>
        <p:spPr bwMode="auto">
          <a:xfrm>
            <a:off x="7856538" y="514350"/>
            <a:ext cx="1111250" cy="1114425"/>
          </a:xfrm>
          <a:prstGeom prst="rect">
            <a:avLst/>
          </a:prstGeom>
          <a:noFill/>
          <a:ln w="9525">
            <a:noFill/>
            <a:miter lim="800000"/>
            <a:headEnd/>
            <a:tailEnd/>
          </a:ln>
        </p:spPr>
      </p:pic>
      <p:pic>
        <p:nvPicPr>
          <p:cNvPr id="2060" name="Picture 27" descr="MARINE">
            <a:hlinkClick r:id="rId16"/>
          </p:cNvPr>
          <p:cNvPicPr>
            <a:picLocks noChangeAspect="1" noChangeArrowheads="1"/>
          </p:cNvPicPr>
          <p:nvPr/>
        </p:nvPicPr>
        <p:blipFill>
          <a:blip r:embed="rId17" cstate="print"/>
          <a:srcRect/>
          <a:stretch>
            <a:fillRect/>
          </a:stretch>
        </p:blipFill>
        <p:spPr bwMode="auto">
          <a:xfrm rot="10800000" flipH="1" flipV="1">
            <a:off x="190500" y="514350"/>
            <a:ext cx="1109663" cy="1109663"/>
          </a:xfrm>
          <a:prstGeom prst="rect">
            <a:avLst/>
          </a:prstGeom>
          <a:solidFill>
            <a:srgbClr val="FFFFFF"/>
          </a:solidFill>
          <a:ln w="9525">
            <a:noFill/>
            <a:miter lim="800000"/>
            <a:headEnd/>
            <a:tailEnd/>
          </a:ln>
        </p:spPr>
      </p:pic>
      <p:pic>
        <p:nvPicPr>
          <p:cNvPr id="2061" name="Picture 12" descr="MCU_Logo_Lg.jpg"/>
          <p:cNvPicPr>
            <a:picLocks noChangeAspect="1" noChangeArrowheads="1"/>
          </p:cNvPicPr>
          <p:nvPr userDrawn="1"/>
        </p:nvPicPr>
        <p:blipFill>
          <a:blip r:embed="rId18" cstate="print"/>
          <a:srcRect/>
          <a:stretch>
            <a:fillRect/>
          </a:stretch>
        </p:blipFill>
        <p:spPr bwMode="auto">
          <a:xfrm>
            <a:off x="182563" y="484188"/>
            <a:ext cx="1143000" cy="1141412"/>
          </a:xfrm>
          <a:prstGeom prst="rect">
            <a:avLst/>
          </a:prstGeom>
          <a:noFill/>
          <a:ln w="9525">
            <a:noFill/>
            <a:miter lim="800000"/>
            <a:headEnd/>
            <a:tailEnd/>
          </a:ln>
        </p:spPr>
      </p:pic>
      <p:pic>
        <p:nvPicPr>
          <p:cNvPr id="2062" name="Picture 13" descr="CAOCL logo"/>
          <p:cNvPicPr>
            <a:picLocks noChangeAspect="1" noChangeArrowheads="1"/>
          </p:cNvPicPr>
          <p:nvPr userDrawn="1"/>
        </p:nvPicPr>
        <p:blipFill>
          <a:blip r:embed="rId19" cstate="print"/>
          <a:srcRect/>
          <a:stretch>
            <a:fillRect/>
          </a:stretch>
        </p:blipFill>
        <p:spPr bwMode="auto">
          <a:xfrm>
            <a:off x="7845425" y="512763"/>
            <a:ext cx="1143000" cy="1114425"/>
          </a:xfrm>
          <a:prstGeom prst="rect">
            <a:avLst/>
          </a:prstGeom>
          <a:noFill/>
          <a:ln w="9525">
            <a:noFill/>
            <a:miter lim="800000"/>
            <a:headEnd/>
            <a:tailEnd/>
          </a:ln>
        </p:spPr>
      </p:pic>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6627" y="0"/>
            <a:ext cx="8870746" cy="6858000"/>
          </a:xfrm>
          <a:prstGeom prst="rect">
            <a:avLst/>
          </a:prstGeom>
        </p:spPr>
      </p:pic>
    </p:spTree>
  </p:cSld>
  <p:clrMap bg1="lt1" tx1="dk1" bg2="lt2" tx2="dk2" accent1="accent1" accent2="accent2" accent3="accent3" accent4="accent4" accent5="accent5" accent6="accent6" hlink="hlink" folHlink="folHlink"/>
  <p:sldLayoutIdLst>
    <p:sldLayoutId id="2147484316" r:id="rId1"/>
    <p:sldLayoutId id="2147484296" r:id="rId2"/>
    <p:sldLayoutId id="2147484297" r:id="rId3"/>
    <p:sldLayoutId id="2147484298" r:id="rId4"/>
    <p:sldLayoutId id="2147484299" r:id="rId5"/>
    <p:sldLayoutId id="2147484300" r:id="rId6"/>
    <p:sldLayoutId id="2147484317" r:id="rId7"/>
    <p:sldLayoutId id="2147484301" r:id="rId8"/>
    <p:sldLayoutId id="2147484302" r:id="rId9"/>
    <p:sldLayoutId id="2147484303" r:id="rId10"/>
    <p:sldLayoutId id="2147484304" r:id="rId11"/>
    <p:sldLayoutId id="2147484318" r:id="rId12"/>
    <p:sldLayoutId id="2147484320"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cs typeface="Times New Roman" pitchFamily="18" charset="0"/>
        </a:defRPr>
      </a:lvl2pPr>
      <a:lvl3pPr algn="ctr" rtl="0" eaLnBrk="0" fontAlgn="base" hangingPunct="0">
        <a:spcBef>
          <a:spcPct val="0"/>
        </a:spcBef>
        <a:spcAft>
          <a:spcPct val="0"/>
        </a:spcAft>
        <a:defRPr sz="3600">
          <a:solidFill>
            <a:schemeClr val="tx2"/>
          </a:solidFill>
          <a:latin typeface="Arial" charset="0"/>
          <a:cs typeface="Times New Roman" pitchFamily="18" charset="0"/>
        </a:defRPr>
      </a:lvl3pPr>
      <a:lvl4pPr algn="ctr" rtl="0" eaLnBrk="0" fontAlgn="base" hangingPunct="0">
        <a:spcBef>
          <a:spcPct val="0"/>
        </a:spcBef>
        <a:spcAft>
          <a:spcPct val="0"/>
        </a:spcAft>
        <a:defRPr sz="3600">
          <a:solidFill>
            <a:schemeClr val="tx2"/>
          </a:solidFill>
          <a:latin typeface="Arial" charset="0"/>
          <a:cs typeface="Times New Roman" pitchFamily="18" charset="0"/>
        </a:defRPr>
      </a:lvl4pPr>
      <a:lvl5pPr algn="ctr" rtl="0" eaLnBrk="0" fontAlgn="base" hangingPunct="0">
        <a:spcBef>
          <a:spcPct val="0"/>
        </a:spcBef>
        <a:spcAft>
          <a:spcPct val="0"/>
        </a:spcAft>
        <a:defRPr sz="3600">
          <a:solidFill>
            <a:schemeClr val="tx2"/>
          </a:solidFill>
          <a:latin typeface="Arial" charset="0"/>
          <a:cs typeface="Times New Roman" pitchFamily="18" charset="0"/>
        </a:defRPr>
      </a:lvl5pPr>
      <a:lvl6pPr marL="457200" algn="ctr" rtl="0" fontAlgn="base">
        <a:spcBef>
          <a:spcPct val="0"/>
        </a:spcBef>
        <a:spcAft>
          <a:spcPct val="0"/>
        </a:spcAft>
        <a:defRPr sz="3600">
          <a:solidFill>
            <a:schemeClr val="tx2"/>
          </a:solidFill>
          <a:latin typeface="Arial" charset="0"/>
          <a:cs typeface="Times New Roman" pitchFamily="18" charset="0"/>
        </a:defRPr>
      </a:lvl6pPr>
      <a:lvl7pPr marL="914400" algn="ctr" rtl="0" fontAlgn="base">
        <a:spcBef>
          <a:spcPct val="0"/>
        </a:spcBef>
        <a:spcAft>
          <a:spcPct val="0"/>
        </a:spcAft>
        <a:defRPr sz="3600">
          <a:solidFill>
            <a:schemeClr val="tx2"/>
          </a:solidFill>
          <a:latin typeface="Arial" charset="0"/>
          <a:cs typeface="Times New Roman" pitchFamily="18" charset="0"/>
        </a:defRPr>
      </a:lvl7pPr>
      <a:lvl8pPr marL="1371600" algn="ctr" rtl="0" fontAlgn="base">
        <a:spcBef>
          <a:spcPct val="0"/>
        </a:spcBef>
        <a:spcAft>
          <a:spcPct val="0"/>
        </a:spcAft>
        <a:defRPr sz="3600">
          <a:solidFill>
            <a:schemeClr val="tx2"/>
          </a:solidFill>
          <a:latin typeface="Arial" charset="0"/>
          <a:cs typeface="Times New Roman" pitchFamily="18" charset="0"/>
        </a:defRPr>
      </a:lvl8pPr>
      <a:lvl9pPr marL="1828800" algn="ctr" rtl="0" fontAlgn="base">
        <a:spcBef>
          <a:spcPct val="0"/>
        </a:spcBef>
        <a:spcAft>
          <a:spcPct val="0"/>
        </a:spcAft>
        <a:defRPr sz="3600">
          <a:solidFill>
            <a:schemeClr val="tx2"/>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88A2B9-20FF-46C1-BB84-47E11F2321A6}" type="datetimeFigureOut">
              <a:rPr lang="en-US"/>
              <a:pPr>
                <a:defRPr/>
              </a:pPr>
              <a:t>7/31/2015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F4BA080-7217-47A0-8860-CC09432D03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EA1EC4D-C351-4E40-B8DB-29FC230458E1}" type="datetime1">
              <a:rPr lang="en-US" b="0" i="0">
                <a:solidFill>
                  <a:prstClr val="black">
                    <a:tint val="75000"/>
                  </a:prstClr>
                </a:solidFill>
              </a:rPr>
              <a:pPr>
                <a:defRPr/>
              </a:pPr>
              <a:t>7/31/2015</a:t>
            </a:fld>
            <a:endParaRPr lang="en-US"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srgbClr val="00B050"/>
                </a:solidFill>
                <a:latin typeface="+mn-lt"/>
                <a:cs typeface="+mn-cs"/>
              </a:defRPr>
            </a:lvl1pPr>
          </a:lstStyle>
          <a:p>
            <a:pPr>
              <a:defRPr/>
            </a:pPr>
            <a:r>
              <a:rPr lang="en-US" i="0" dirty="0" smtClean="0"/>
              <a:t>UNCLASSIFIED//FOUO</a:t>
            </a:r>
            <a:endParaRPr lang="en-US" i="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EFFEA63-CAF4-4B75-9689-9D027593F263}" type="slidenum">
              <a:rPr lang="en-US" b="0" i="0">
                <a:solidFill>
                  <a:prstClr val="black">
                    <a:tint val="75000"/>
                  </a:prstClr>
                </a:solidFill>
              </a:rPr>
              <a:pPr>
                <a:defRPr/>
              </a:pPr>
              <a:t>‹#›</a:t>
            </a:fld>
            <a:endParaRPr lang="en-US" b="0" i="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307019333"/>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EA1EC4D-C351-4E40-B8DB-29FC230458E1}" type="datetime1">
              <a:rPr lang="en-US" b="0" i="0">
                <a:solidFill>
                  <a:prstClr val="black">
                    <a:tint val="75000"/>
                  </a:prstClr>
                </a:solidFill>
              </a:rPr>
              <a:pPr>
                <a:defRPr/>
              </a:pPr>
              <a:t>7/31/2015</a:t>
            </a:fld>
            <a:endParaRPr lang="en-US"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srgbClr val="00B050"/>
                </a:solidFill>
                <a:latin typeface="+mn-lt"/>
                <a:cs typeface="+mn-cs"/>
              </a:defRPr>
            </a:lvl1pPr>
          </a:lstStyle>
          <a:p>
            <a:pPr>
              <a:defRPr/>
            </a:pPr>
            <a:r>
              <a:rPr lang="en-US" i="0" dirty="0" smtClean="0"/>
              <a:t>UNCLASSIFIED//FOUO</a:t>
            </a:r>
            <a:endParaRPr lang="en-US" i="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EFFEA63-CAF4-4B75-9689-9D027593F263}" type="slidenum">
              <a:rPr lang="en-US" b="0" i="0">
                <a:solidFill>
                  <a:prstClr val="black">
                    <a:tint val="75000"/>
                  </a:prstClr>
                </a:solidFill>
              </a:rPr>
              <a:pPr>
                <a:defRPr/>
              </a:pPr>
              <a:t>‹#›</a:t>
            </a:fld>
            <a:endParaRPr lang="en-US" b="0" i="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23407053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EA1EC4D-C351-4E40-B8DB-29FC230458E1}" type="datetime1">
              <a:rPr lang="en-US" b="0" i="0">
                <a:solidFill>
                  <a:prstClr val="black">
                    <a:tint val="75000"/>
                  </a:prstClr>
                </a:solidFill>
              </a:rPr>
              <a:pPr>
                <a:defRPr/>
              </a:pPr>
              <a:t>7/31/2015</a:t>
            </a:fld>
            <a:endParaRPr lang="en-US" b="0" i="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a:solidFill>
                  <a:srgbClr val="00B050"/>
                </a:solidFill>
                <a:latin typeface="+mn-lt"/>
                <a:cs typeface="+mn-cs"/>
              </a:defRPr>
            </a:lvl1pPr>
          </a:lstStyle>
          <a:p>
            <a:pPr>
              <a:defRPr/>
            </a:pPr>
            <a:r>
              <a:rPr lang="en-US" i="0" dirty="0" smtClean="0"/>
              <a:t>UNCLASSIFIED//FOUO</a:t>
            </a:r>
            <a:endParaRPr lang="en-US" i="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EFFEA63-CAF4-4B75-9689-9D027593F263}" type="slidenum">
              <a:rPr lang="en-US" b="0" i="0">
                <a:solidFill>
                  <a:prstClr val="black">
                    <a:tint val="75000"/>
                  </a:prstClr>
                </a:solidFill>
              </a:rPr>
              <a:pPr>
                <a:defRPr/>
              </a:pPr>
              <a:t>‹#›</a:t>
            </a:fld>
            <a:endParaRPr lang="en-US" b="0" i="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70503292"/>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idx="4294967295"/>
          </p:nvPr>
        </p:nvSpPr>
        <p:spPr>
          <a:xfrm>
            <a:off x="457200" y="6019800"/>
            <a:ext cx="8229600" cy="838200"/>
          </a:xfrm>
        </p:spPr>
        <p:txBody>
          <a:bodyPr/>
          <a:lstStyle/>
          <a:p>
            <a:pPr eaLnBrk="1" hangingPunct="1"/>
            <a:r>
              <a:rPr lang="en-US" dirty="0" smtClean="0"/>
              <a:t>Regionally Focused, Globally Prepared</a:t>
            </a:r>
          </a:p>
        </p:txBody>
      </p:sp>
      <p:pic>
        <p:nvPicPr>
          <p:cNvPr id="4"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484"/>
            <a:ext cx="9144000" cy="601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ocks-Progressi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1249"/>
            <a:ext cx="8852755" cy="6840765"/>
          </a:xfrm>
          <a:prstGeom prst="rect">
            <a:avLst/>
          </a:prstGeom>
        </p:spPr>
      </p:pic>
      <p:sp>
        <p:nvSpPr>
          <p:cNvPr id="3" name="Title 2"/>
          <p:cNvSpPr>
            <a:spLocks noGrp="1"/>
          </p:cNvSpPr>
          <p:nvPr>
            <p:ph type="title"/>
          </p:nvPr>
        </p:nvSpPr>
        <p:spPr>
          <a:xfrm>
            <a:off x="1207698" y="57150"/>
            <a:ext cx="6745857" cy="1116042"/>
          </a:xfrm>
        </p:spPr>
        <p:txBody>
          <a:bodyPr/>
          <a:lstStyle/>
          <a:p>
            <a:r>
              <a:rPr lang="en-US" sz="3200" dirty="0">
                <a:latin typeface="Arial" panose="020B0604020202020204" pitchFamily="34" charset="0"/>
                <a:cs typeface="Arial" panose="020B0604020202020204" pitchFamily="34" charset="0"/>
              </a:rPr>
              <a:t>Regional, Culture, and Language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Familiarization (RCLF) Program</a:t>
            </a:r>
            <a:endParaRPr lang="en-US" sz="3200" dirty="0"/>
          </a:p>
        </p:txBody>
      </p:sp>
      <p:sp>
        <p:nvSpPr>
          <p:cNvPr id="4" name="Content Placeholder 3"/>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96242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52575" y="319177"/>
            <a:ext cx="6134100" cy="471398"/>
          </a:xfrm>
        </p:spPr>
        <p:txBody>
          <a:bodyPr/>
          <a:lstStyle/>
          <a:p>
            <a:r>
              <a:rPr lang="en-US" sz="3200" dirty="0" smtClean="0">
                <a:latin typeface="Arial" panose="020B0604020202020204" pitchFamily="34" charset="0"/>
                <a:cs typeface="Arial" panose="020B0604020202020204" pitchFamily="34" charset="0"/>
              </a:rPr>
              <a:t>Cultural</a:t>
            </a:r>
            <a:r>
              <a:rPr lang="en-US" sz="3200" dirty="0" smtClean="0"/>
              <a:t> Advisors</a:t>
            </a:r>
          </a:p>
        </p:txBody>
      </p:sp>
      <p:sp>
        <p:nvSpPr>
          <p:cNvPr id="33795" name="Content Placeholder 2"/>
          <p:cNvSpPr>
            <a:spLocks noGrp="1"/>
          </p:cNvSpPr>
          <p:nvPr>
            <p:ph sz="half" idx="1"/>
          </p:nvPr>
        </p:nvSpPr>
        <p:spPr>
          <a:xfrm>
            <a:off x="241540" y="1621766"/>
            <a:ext cx="4254260" cy="4674259"/>
          </a:xfrm>
        </p:spPr>
        <p:txBody>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altLang="en-US" sz="2000" dirty="0" smtClean="0"/>
              <a:t>Cultural </a:t>
            </a:r>
            <a:r>
              <a:rPr lang="en-US" altLang="en-US" sz="2000" dirty="0"/>
              <a:t>Advisor</a:t>
            </a:r>
          </a:p>
          <a:p>
            <a:pPr lvl="1"/>
            <a:r>
              <a:rPr lang="en-US" altLang="en-US" sz="1800" dirty="0"/>
              <a:t>Cross-cultural Expertise</a:t>
            </a:r>
          </a:p>
          <a:p>
            <a:pPr lvl="1"/>
            <a:r>
              <a:rPr lang="en-US" altLang="en-US" sz="1800" dirty="0"/>
              <a:t>Exceptional Multi-language Skill</a:t>
            </a:r>
          </a:p>
          <a:p>
            <a:pPr lvl="1"/>
            <a:r>
              <a:rPr lang="en-US" altLang="en-US" sz="2000" dirty="0"/>
              <a:t>Executive-level Cultural SME</a:t>
            </a:r>
          </a:p>
          <a:p>
            <a:pPr algn="r"/>
            <a:endParaRPr lang="en-US" sz="2000" dirty="0" smtClean="0"/>
          </a:p>
        </p:txBody>
      </p:sp>
      <p:sp>
        <p:nvSpPr>
          <p:cNvPr id="5" name="Content Placeholder 4"/>
          <p:cNvSpPr>
            <a:spLocks noGrp="1"/>
          </p:cNvSpPr>
          <p:nvPr>
            <p:ph sz="half" idx="2"/>
          </p:nvPr>
        </p:nvSpPr>
        <p:spPr>
          <a:xfrm>
            <a:off x="4648199" y="1708030"/>
            <a:ext cx="4133491" cy="467551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altLang="en-US" sz="2000" dirty="0"/>
              <a:t>Reach back</a:t>
            </a:r>
          </a:p>
          <a:p>
            <a:r>
              <a:rPr lang="en-US" altLang="en-US" sz="2000" dirty="0"/>
              <a:t>Integrated into the Planning process</a:t>
            </a:r>
          </a:p>
          <a:p>
            <a:endParaRPr lang="en-US" dirty="0"/>
          </a:p>
        </p:txBody>
      </p:sp>
      <p:sp>
        <p:nvSpPr>
          <p:cNvPr id="4" name="Slide Number Placeholder 3"/>
          <p:cNvSpPr>
            <a:spLocks noGrp="1"/>
          </p:cNvSpPr>
          <p:nvPr>
            <p:ph type="sldNum" sz="quarter" idx="10"/>
          </p:nvPr>
        </p:nvSpPr>
        <p:spPr/>
        <p:txBody>
          <a:bodyPr/>
          <a:lstStyle/>
          <a:p>
            <a:pPr>
              <a:defRPr/>
            </a:pPr>
            <a:fld id="{55ED16EB-6B6A-4058-9D8A-5C2A39C93E81}" type="slidenum">
              <a:rPr lang="en-US" smtClean="0"/>
              <a:pPr>
                <a:defRPr/>
              </a:pPr>
              <a:t>10</a:t>
            </a:fld>
            <a:endParaRPr lang="en-US"/>
          </a:p>
        </p:txBody>
      </p:sp>
      <p:pic>
        <p:nvPicPr>
          <p:cNvPr id="1028" name="Picture 4" descr="C:\Users\jonathan.heskett\Desktop\Powerpointmastermarch2014mrDallasrevisioncul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4872"/>
            <a:ext cx="9144001" cy="387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10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56032" y="1233361"/>
            <a:ext cx="4186492" cy="639762"/>
          </a:xfrm>
        </p:spPr>
        <p:txBody>
          <a:bodyPr/>
          <a:lstStyle/>
          <a:p>
            <a:pPr algn="ctr"/>
            <a:r>
              <a:rPr lang="en-US" sz="2000" b="0" u="sng" dirty="0" smtClean="0"/>
              <a:t>Legacy Documents</a:t>
            </a:r>
            <a:endParaRPr lang="en-US" sz="2000" b="0" u="sng" dirty="0"/>
          </a:p>
        </p:txBody>
      </p:sp>
      <p:sp>
        <p:nvSpPr>
          <p:cNvPr id="7" name="Content Placeholder 6"/>
          <p:cNvSpPr>
            <a:spLocks noGrp="1"/>
          </p:cNvSpPr>
          <p:nvPr>
            <p:ph sz="half" idx="2"/>
          </p:nvPr>
        </p:nvSpPr>
        <p:spPr>
          <a:xfrm>
            <a:off x="274320" y="1946275"/>
            <a:ext cx="4224528" cy="3951288"/>
          </a:xfrm>
        </p:spPr>
        <p:txBody>
          <a:bodyPr/>
          <a:lstStyle/>
          <a:p>
            <a:r>
              <a:rPr lang="en-US" sz="1800" dirty="0"/>
              <a:t>CAOCL Charter </a:t>
            </a:r>
            <a:r>
              <a:rPr lang="en-US" sz="1800" dirty="0" err="1" smtClean="0"/>
              <a:t>dtd</a:t>
            </a:r>
            <a:r>
              <a:rPr lang="en-US" sz="1800" dirty="0" smtClean="0"/>
              <a:t> Jan 2006</a:t>
            </a:r>
          </a:p>
          <a:p>
            <a:r>
              <a:rPr lang="en-US" sz="1800" dirty="0"/>
              <a:t>DoD LREC Strategy 2011-16</a:t>
            </a:r>
          </a:p>
          <a:p>
            <a:r>
              <a:rPr lang="en-US" sz="1800" dirty="0" smtClean="0"/>
              <a:t>USMC LREC Strategy 2011-15</a:t>
            </a:r>
          </a:p>
          <a:p>
            <a:r>
              <a:rPr lang="en-US" sz="1800" dirty="0" smtClean="0"/>
              <a:t>MROC Decision Memo RCLF 2012</a:t>
            </a:r>
          </a:p>
          <a:p>
            <a:r>
              <a:rPr lang="en-US" sz="1800" dirty="0" smtClean="0"/>
              <a:t>MARADMIN 619/12 – RCLF (AD)</a:t>
            </a:r>
          </a:p>
          <a:p>
            <a:r>
              <a:rPr lang="en-US" sz="1800" dirty="0"/>
              <a:t>CJCSI 3126.01A </a:t>
            </a:r>
            <a:r>
              <a:rPr lang="en-US" sz="1800" dirty="0" smtClean="0"/>
              <a:t>– GCC LREC </a:t>
            </a:r>
            <a:r>
              <a:rPr lang="en-US" sz="1800" dirty="0" err="1" smtClean="0"/>
              <a:t>Req</a:t>
            </a:r>
            <a:endParaRPr lang="en-US" sz="1800" dirty="0" smtClean="0"/>
          </a:p>
          <a:p>
            <a:r>
              <a:rPr lang="en-US" sz="1800" dirty="0" smtClean="0"/>
              <a:t>MARADMIN 196/13 </a:t>
            </a:r>
            <a:r>
              <a:rPr lang="en-US" sz="1800" dirty="0"/>
              <a:t>– </a:t>
            </a:r>
            <a:r>
              <a:rPr lang="en-US" sz="1800" dirty="0" smtClean="0"/>
              <a:t>RCLF (Res)</a:t>
            </a:r>
          </a:p>
          <a:p>
            <a:r>
              <a:rPr lang="en-US" sz="1800" dirty="0" smtClean="0"/>
              <a:t>CBRIP LREC 2013</a:t>
            </a:r>
          </a:p>
          <a:p>
            <a:r>
              <a:rPr lang="en-US" sz="1800" dirty="0"/>
              <a:t>MARADMIN </a:t>
            </a:r>
            <a:r>
              <a:rPr lang="en-US" sz="1800" dirty="0" smtClean="0"/>
              <a:t>231/14 </a:t>
            </a:r>
            <a:r>
              <a:rPr lang="en-US" sz="1800" dirty="0"/>
              <a:t>– </a:t>
            </a:r>
            <a:r>
              <a:rPr lang="en-US" sz="1800" dirty="0" smtClean="0"/>
              <a:t>RCLF Lang</a:t>
            </a:r>
          </a:p>
          <a:p>
            <a:r>
              <a:rPr lang="en-US" sz="1800" dirty="0" smtClean="0"/>
              <a:t>MOU TBS 2014</a:t>
            </a:r>
          </a:p>
          <a:p>
            <a:r>
              <a:rPr lang="en-US" sz="1800" dirty="0" smtClean="0"/>
              <a:t>MOU EPME 2014</a:t>
            </a:r>
          </a:p>
          <a:p>
            <a:pPr marL="342900" lvl="1" indent="-342900">
              <a:buFontTx/>
              <a:buChar char="•"/>
            </a:pPr>
            <a:r>
              <a:rPr lang="en-US" sz="1800" dirty="0"/>
              <a:t>MCWP 3-33.5 </a:t>
            </a:r>
            <a:r>
              <a:rPr lang="en-US" sz="1800" i="1" dirty="0"/>
              <a:t>Insurgencies and Countering </a:t>
            </a:r>
            <a:r>
              <a:rPr lang="en-US" sz="1800" i="1" dirty="0" smtClean="0"/>
              <a:t>Insurgencies</a:t>
            </a:r>
            <a:endParaRPr lang="en-US" sz="1800" i="1" dirty="0"/>
          </a:p>
          <a:p>
            <a:endParaRPr lang="en-US" sz="1800" dirty="0">
              <a:solidFill>
                <a:srgbClr val="002060"/>
              </a:solidFill>
            </a:endParaRPr>
          </a:p>
          <a:p>
            <a:endParaRPr lang="en-US" sz="1800" dirty="0">
              <a:solidFill>
                <a:srgbClr val="002060"/>
              </a:solidFill>
            </a:endParaRPr>
          </a:p>
          <a:p>
            <a:pPr marL="0" indent="0">
              <a:buNone/>
            </a:pPr>
            <a:endParaRPr lang="en-US" sz="2000" dirty="0" smtClean="0">
              <a:solidFill>
                <a:srgbClr val="002060"/>
              </a:solidFill>
            </a:endParaRPr>
          </a:p>
          <a:p>
            <a:endParaRPr lang="en-US" sz="2000" dirty="0">
              <a:solidFill>
                <a:srgbClr val="002060"/>
              </a:solidFill>
            </a:endParaRPr>
          </a:p>
        </p:txBody>
      </p:sp>
      <p:sp>
        <p:nvSpPr>
          <p:cNvPr id="8" name="Text Placeholder 7"/>
          <p:cNvSpPr>
            <a:spLocks noGrp="1"/>
          </p:cNvSpPr>
          <p:nvPr>
            <p:ph type="body" sz="quarter" idx="3"/>
          </p:nvPr>
        </p:nvSpPr>
        <p:spPr>
          <a:xfrm>
            <a:off x="4645025" y="1233361"/>
            <a:ext cx="4188079" cy="639762"/>
          </a:xfrm>
        </p:spPr>
        <p:txBody>
          <a:bodyPr/>
          <a:lstStyle/>
          <a:p>
            <a:pPr algn="ctr"/>
            <a:r>
              <a:rPr lang="en-US" sz="2000" b="0" u="sng" dirty="0" smtClean="0"/>
              <a:t>Current Initiatives:</a:t>
            </a:r>
            <a:endParaRPr lang="en-US" sz="2000" b="0" u="sng" dirty="0"/>
          </a:p>
        </p:txBody>
      </p:sp>
      <p:sp>
        <p:nvSpPr>
          <p:cNvPr id="9" name="Content Placeholder 8"/>
          <p:cNvSpPr>
            <a:spLocks noGrp="1"/>
          </p:cNvSpPr>
          <p:nvPr>
            <p:ph sz="quarter" idx="4"/>
          </p:nvPr>
        </p:nvSpPr>
        <p:spPr>
          <a:xfrm>
            <a:off x="4645025" y="1946274"/>
            <a:ext cx="4133215" cy="4308221"/>
          </a:xfrm>
        </p:spPr>
        <p:txBody>
          <a:bodyPr/>
          <a:lstStyle/>
          <a:p>
            <a:r>
              <a:rPr lang="en-US" sz="1800" dirty="0" smtClean="0"/>
              <a:t>Foreign Area SNCO (FAS) MOS Manager </a:t>
            </a:r>
          </a:p>
          <a:p>
            <a:r>
              <a:rPr lang="en-US" sz="1800" dirty="0" smtClean="0"/>
              <a:t>MCIP 3.44-01 </a:t>
            </a:r>
            <a:r>
              <a:rPr lang="en-US" sz="1800" i="1" dirty="0" smtClean="0"/>
              <a:t>Applied LREC for Expeditionary Operations</a:t>
            </a:r>
          </a:p>
          <a:p>
            <a:r>
              <a:rPr lang="en-US" sz="1800" dirty="0"/>
              <a:t>NAVMC 3500.65A </a:t>
            </a:r>
            <a:r>
              <a:rPr lang="en-US" sz="1800" dirty="0" smtClean="0"/>
              <a:t>– </a:t>
            </a:r>
            <a:r>
              <a:rPr lang="en-US" sz="1800" i="1" dirty="0" smtClean="0"/>
              <a:t>Language, Regional Expertise &amp; Culture </a:t>
            </a:r>
            <a:r>
              <a:rPr lang="en-US" sz="1800" i="1" dirty="0"/>
              <a:t>T&amp;R </a:t>
            </a:r>
            <a:r>
              <a:rPr lang="en-US" sz="1800" i="1" dirty="0" smtClean="0"/>
              <a:t>Manual</a:t>
            </a:r>
          </a:p>
          <a:p>
            <a:r>
              <a:rPr lang="en-US" sz="1800" i="1" dirty="0" smtClean="0"/>
              <a:t>USMC LREC Strategy 2016-2020</a:t>
            </a:r>
          </a:p>
          <a:p>
            <a:r>
              <a:rPr lang="en-US" sz="1800" dirty="0" smtClean="0"/>
              <a:t>JCA 8 Building Partnerships Concept and CBA</a:t>
            </a:r>
          </a:p>
          <a:p>
            <a:r>
              <a:rPr lang="en-US" sz="1800" dirty="0" smtClean="0"/>
              <a:t>CMC CAILS 2015</a:t>
            </a:r>
          </a:p>
          <a:p>
            <a:r>
              <a:rPr lang="en-US" sz="1800" i="1" dirty="0" smtClean="0"/>
              <a:t>Small Wars Manual 21</a:t>
            </a:r>
          </a:p>
          <a:p>
            <a:r>
              <a:rPr lang="en-US" sz="1800" i="1" dirty="0" smtClean="0"/>
              <a:t>Expeditionary Force 21</a:t>
            </a:r>
            <a:endParaRPr lang="en-US" sz="1800" i="1" dirty="0"/>
          </a:p>
          <a:p>
            <a:endParaRPr lang="en-US" sz="1800" i="1" dirty="0"/>
          </a:p>
        </p:txBody>
      </p:sp>
      <p:sp>
        <p:nvSpPr>
          <p:cNvPr id="4" name="Slide Number Placeholder 3"/>
          <p:cNvSpPr>
            <a:spLocks noGrp="1"/>
          </p:cNvSpPr>
          <p:nvPr>
            <p:ph type="sldNum" sz="quarter" idx="10"/>
          </p:nvPr>
        </p:nvSpPr>
        <p:spPr/>
        <p:txBody>
          <a:bodyPr/>
          <a:lstStyle/>
          <a:p>
            <a:pPr>
              <a:defRPr/>
            </a:pPr>
            <a:fld id="{ABAA8659-9673-49A5-A56A-5ABBBF3A9080}" type="slidenum">
              <a:rPr lang="en-US" smtClean="0"/>
              <a:pPr>
                <a:defRPr/>
              </a:pPr>
              <a:t>11</a:t>
            </a:fld>
            <a:endParaRPr lang="en-US"/>
          </a:p>
        </p:txBody>
      </p:sp>
      <p:sp>
        <p:nvSpPr>
          <p:cNvPr id="10" name="Title 1"/>
          <p:cNvSpPr>
            <a:spLocks noGrp="1"/>
          </p:cNvSpPr>
          <p:nvPr>
            <p:ph type="title"/>
          </p:nvPr>
        </p:nvSpPr>
        <p:spPr/>
        <p:txBody>
          <a:bodyPr/>
          <a:lstStyle/>
          <a:p>
            <a:r>
              <a:rPr lang="en-US" sz="3200" dirty="0" smtClean="0"/>
              <a:t>Institutionalization</a:t>
            </a:r>
            <a:endParaRPr lang="en-US" sz="3200" dirty="0" smtClean="0">
              <a:solidFill>
                <a:schemeClr val="tx1"/>
              </a:solidFill>
            </a:endParaRPr>
          </a:p>
        </p:txBody>
      </p:sp>
    </p:spTree>
    <p:extLst>
      <p:ext uri="{BB962C8B-B14F-4D97-AF65-F5344CB8AC3E}">
        <p14:creationId xmlns:p14="http://schemas.microsoft.com/office/powerpoint/2010/main" val="28585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393564"/>
            <a:ext cx="6134100" cy="733425"/>
          </a:xfrm>
        </p:spPr>
        <p:txBody>
          <a:bodyPr>
            <a:noAutofit/>
          </a:bodyPr>
          <a:lstStyle/>
          <a:p>
            <a:r>
              <a:rPr lang="en-US" sz="3200" dirty="0" smtClean="0">
                <a:latin typeface="Arial" panose="020B0604020202020204" pitchFamily="34" charset="0"/>
                <a:cs typeface="Arial" panose="020B0604020202020204" pitchFamily="34" charset="0"/>
              </a:rPr>
              <a:t>USMC LREC Strategy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2016-2020</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44120"/>
            <a:ext cx="8382000" cy="5257800"/>
          </a:xfrm>
        </p:spPr>
        <p:txBody>
          <a:bodyPr>
            <a:normAutofit/>
          </a:bodyPr>
          <a:lstStyle/>
          <a:p>
            <a:r>
              <a:rPr lang="en-US" sz="2400" dirty="0" smtClean="0">
                <a:latin typeface="Arial" panose="020B0604020202020204" pitchFamily="34" charset="0"/>
                <a:cs typeface="Arial" panose="020B0604020202020204" pitchFamily="34" charset="0"/>
              </a:rPr>
              <a:t>Currently at 3-Star staffing</a:t>
            </a:r>
          </a:p>
          <a:p>
            <a:r>
              <a:rPr lang="en-US" sz="2400" dirty="0" smtClean="0">
                <a:latin typeface="Arial" panose="020B0604020202020204" pitchFamily="34" charset="0"/>
                <a:cs typeface="Arial" panose="020B0604020202020204" pitchFamily="34" charset="0"/>
              </a:rPr>
              <a:t>Builds upon </a:t>
            </a:r>
            <a:r>
              <a:rPr lang="en-US" sz="2400" i="1" dirty="0" smtClean="0">
                <a:latin typeface="Arial" panose="020B0604020202020204" pitchFamily="34" charset="0"/>
                <a:cs typeface="Arial" panose="020B0604020202020204" pitchFamily="34" charset="0"/>
              </a:rPr>
              <a:t>USMC LREC Strategy 2011-2016</a:t>
            </a:r>
            <a:r>
              <a:rPr lang="en-US" sz="2400" dirty="0" smtClean="0">
                <a:latin typeface="Arial" panose="020B0604020202020204" pitchFamily="34" charset="0"/>
                <a:cs typeface="Arial" panose="020B0604020202020204" pitchFamily="34" charset="0"/>
              </a:rPr>
              <a:t>:</a:t>
            </a:r>
          </a:p>
          <a:p>
            <a:pPr lvl="1"/>
            <a:r>
              <a:rPr lang="en-US" sz="2000" dirty="0" smtClean="0">
                <a:latin typeface="Arial" panose="020B0604020202020204" pitchFamily="34" charset="0"/>
                <a:cs typeface="Arial" panose="020B0604020202020204" pitchFamily="34" charset="0"/>
              </a:rPr>
              <a:t>Established LREC awareness, coordination, and creation of roles and responsibilities for Service stakeholders</a:t>
            </a:r>
          </a:p>
          <a:p>
            <a:r>
              <a:rPr lang="en-US" sz="2400" i="1" dirty="0" smtClean="0">
                <a:latin typeface="Arial" panose="020B0604020202020204" pitchFamily="34" charset="0"/>
                <a:cs typeface="Arial" panose="020B0604020202020204" pitchFamily="34" charset="0"/>
              </a:rPr>
              <a:t>USMC LREC Strategy 2016-2020:</a:t>
            </a:r>
          </a:p>
          <a:p>
            <a:pPr lvl="1"/>
            <a:r>
              <a:rPr lang="en-US" sz="2000" i="1" dirty="0" smtClean="0">
                <a:latin typeface="Arial" panose="020B0604020202020204" pitchFamily="34" charset="0"/>
                <a:cs typeface="Arial" panose="020B0604020202020204" pitchFamily="34" charset="0"/>
              </a:rPr>
              <a:t>Integrates Service stakeholders based</a:t>
            </a:r>
            <a:r>
              <a:rPr lang="en-US" sz="2000" dirty="0" smtClean="0">
                <a:latin typeface="Arial" panose="020B0604020202020204" pitchFamily="34" charset="0"/>
                <a:cs typeface="Arial" panose="020B0604020202020204" pitchFamily="34" charset="0"/>
              </a:rPr>
              <a:t> upon </a:t>
            </a:r>
            <a:r>
              <a:rPr lang="en-US" sz="2000" dirty="0">
                <a:latin typeface="Arial" panose="020B0604020202020204" pitchFamily="34" charset="0"/>
                <a:cs typeface="Arial" panose="020B0604020202020204" pitchFamily="34" charset="0"/>
              </a:rPr>
              <a:t>CJCSI </a:t>
            </a:r>
            <a:r>
              <a:rPr lang="en-US" sz="2000" dirty="0" smtClean="0">
                <a:latin typeface="Arial" panose="020B0604020202020204" pitchFamily="34" charset="0"/>
                <a:cs typeface="Arial" panose="020B0604020202020204" pitchFamily="34" charset="0"/>
              </a:rPr>
              <a:t>3126.01A: LREC Capability Identification, Planning and Sourcing of 31 </a:t>
            </a:r>
            <a:r>
              <a:rPr lang="en-US" sz="2000" dirty="0">
                <a:latin typeface="Arial" panose="020B0604020202020204" pitchFamily="34" charset="0"/>
                <a:cs typeface="Arial" panose="020B0604020202020204" pitchFamily="34" charset="0"/>
              </a:rPr>
              <a:t>J</a:t>
            </a:r>
            <a:r>
              <a:rPr lang="en-US" sz="2000" dirty="0" smtClean="0">
                <a:latin typeface="Arial" panose="020B0604020202020204" pitchFamily="34" charset="0"/>
                <a:cs typeface="Arial" panose="020B0604020202020204" pitchFamily="34" charset="0"/>
              </a:rPr>
              <a:t>an 2013</a:t>
            </a:r>
          </a:p>
          <a:p>
            <a:pPr lvl="1"/>
            <a:r>
              <a:rPr lang="en-US" sz="2000" i="1" dirty="0" smtClean="0">
                <a:latin typeface="Arial" panose="020B0604020202020204" pitchFamily="34" charset="0"/>
                <a:cs typeface="Arial" panose="020B0604020202020204" pitchFamily="34" charset="0"/>
              </a:rPr>
              <a:t>Further develops and matures LREC capability across Service and with Joint partners</a:t>
            </a:r>
          </a:p>
          <a:p>
            <a:pPr lvl="1"/>
            <a:endParaRPr lang="en-US" i="1" dirty="0" smtClean="0"/>
          </a:p>
          <a:p>
            <a:pPr lvl="1"/>
            <a:endParaRPr lang="en-US" dirty="0"/>
          </a:p>
        </p:txBody>
      </p:sp>
    </p:spTree>
    <p:extLst>
      <p:ext uri="{BB962C8B-B14F-4D97-AF65-F5344CB8AC3E}">
        <p14:creationId xmlns:p14="http://schemas.microsoft.com/office/powerpoint/2010/main" val="2175213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2575" y="255548"/>
            <a:ext cx="6134100" cy="733425"/>
          </a:xfrm>
        </p:spPr>
        <p:txBody>
          <a:bodyPr>
            <a:normAutofit/>
          </a:bodyPr>
          <a:lstStyle/>
          <a:p>
            <a:r>
              <a:rPr lang="en-US" sz="3200" dirty="0" smtClean="0">
                <a:latin typeface="Arial" panose="020B0604020202020204" pitchFamily="34" charset="0"/>
                <a:cs typeface="Arial" panose="020B0604020202020204" pitchFamily="34" charset="0"/>
              </a:rPr>
              <a:t>2015 CMC CAILS Initiative </a:t>
            </a:r>
            <a:endParaRPr lang="en-US" sz="3200" dirty="0">
              <a:latin typeface="Arial" panose="020B0604020202020204" pitchFamily="34" charset="0"/>
              <a:cs typeface="Arial" panose="020B0604020202020204" pitchFamily="34" charset="0"/>
            </a:endParaRPr>
          </a:p>
        </p:txBody>
      </p:sp>
      <p:sp>
        <p:nvSpPr>
          <p:cNvPr id="2" name="Content Placeholder 1"/>
          <p:cNvSpPr>
            <a:spLocks noGrp="1"/>
          </p:cNvSpPr>
          <p:nvPr>
            <p:ph sz="half" idx="2"/>
          </p:nvPr>
        </p:nvSpPr>
        <p:spPr>
          <a:xfrm>
            <a:off x="4648200" y="1600200"/>
            <a:ext cx="4267200" cy="5105400"/>
          </a:xfrm>
        </p:spPr>
        <p:txBody>
          <a:bodyPr/>
          <a:lstStyle/>
          <a:p>
            <a:pPr marL="0" indent="0">
              <a:buNone/>
            </a:pPr>
            <a:endParaRPr lang="en-US" sz="1800" i="1" u="sng" dirty="0" smtClean="0"/>
          </a:p>
          <a:p>
            <a:pPr marL="0" indent="0">
              <a:buNone/>
            </a:pPr>
            <a:endParaRPr lang="en-US" sz="1800" i="1" u="sng" dirty="0" smtClean="0"/>
          </a:p>
          <a:p>
            <a:pPr marL="0" indent="0">
              <a:buNone/>
            </a:pPr>
            <a:endParaRPr lang="en-US" sz="1800" i="1" u="sng" dirty="0"/>
          </a:p>
          <a:p>
            <a:pPr marL="0" indent="0">
              <a:buNone/>
            </a:pPr>
            <a:endParaRPr lang="en-US" sz="1800" i="1" u="sng" dirty="0" smtClean="0"/>
          </a:p>
          <a:p>
            <a:pPr marL="0" indent="0">
              <a:buNone/>
            </a:pPr>
            <a:endParaRPr lang="en-US" sz="1800" i="1" u="sng" dirty="0"/>
          </a:p>
          <a:p>
            <a:pPr marL="0" indent="0">
              <a:buNone/>
            </a:pPr>
            <a:r>
              <a:rPr lang="en-US" sz="1600" b="1" i="1" dirty="0" smtClean="0"/>
              <a:t>"Marines indicated they valued Language, Regional Expertise and Culture (LREC) capabilities; and that those capabilities were important to mission effectiveness and were fundamentally critical to achieving operational effectiveness in both Iraq and Afghanistan. Lessons from Iraq and Afghanistan indicated that Marines trained in these capabilities thought they were more operationally effective." </a:t>
            </a:r>
          </a:p>
          <a:p>
            <a:pPr marL="0" indent="0">
              <a:buNone/>
            </a:pPr>
            <a:r>
              <a:rPr lang="en-US" sz="1600" b="1" i="1" dirty="0"/>
              <a:t>	</a:t>
            </a:r>
            <a:r>
              <a:rPr lang="en-US" sz="1600" b="1" i="1" dirty="0" smtClean="0"/>
              <a:t>	- CMC CAILS 2015</a:t>
            </a:r>
          </a:p>
          <a:p>
            <a:endParaRPr lang="en-US" sz="1800" dirty="0"/>
          </a:p>
        </p:txBody>
      </p:sp>
      <p:sp>
        <p:nvSpPr>
          <p:cNvPr id="3" name="Content Placeholder 2"/>
          <p:cNvSpPr>
            <a:spLocks noGrp="1"/>
          </p:cNvSpPr>
          <p:nvPr>
            <p:ph sz="half" idx="1"/>
          </p:nvPr>
        </p:nvSpPr>
        <p:spPr>
          <a:xfrm>
            <a:off x="457200" y="1526874"/>
            <a:ext cx="4038600" cy="5254925"/>
          </a:xfrm>
        </p:spPr>
        <p:txBody>
          <a:bodyPr/>
          <a:lstStyle/>
          <a:p>
            <a:r>
              <a:rPr lang="en-US" sz="1800" dirty="0"/>
              <a:t>Combined Afghanistan Iraq Lessons Study</a:t>
            </a:r>
          </a:p>
          <a:p>
            <a:r>
              <a:rPr lang="en-US" sz="1800" dirty="0"/>
              <a:t>Research reviewed over 1700 pieces of service-related literature over past 10 years of conflict</a:t>
            </a:r>
          </a:p>
          <a:p>
            <a:r>
              <a:rPr lang="en-US" sz="1800" dirty="0"/>
              <a:t>Identified 345 observations, insights and lessons (OILs) within over 600 cited sources.</a:t>
            </a:r>
          </a:p>
          <a:p>
            <a:r>
              <a:rPr lang="en-US" sz="1800" dirty="0"/>
              <a:t>LREC OILs were pervasive throughout the research themes:</a:t>
            </a:r>
          </a:p>
          <a:p>
            <a:pPr lvl="1"/>
            <a:r>
              <a:rPr lang="en-US" sz="1600" dirty="0"/>
              <a:t>Understanding the Operational Environment</a:t>
            </a:r>
          </a:p>
          <a:p>
            <a:pPr lvl="1"/>
            <a:r>
              <a:rPr lang="en-US" sz="1600" dirty="0"/>
              <a:t>Leadership and Supervision</a:t>
            </a:r>
          </a:p>
          <a:p>
            <a:pPr lvl="1"/>
            <a:r>
              <a:rPr lang="en-US" sz="1600" dirty="0"/>
              <a:t>Training and Education</a:t>
            </a:r>
          </a:p>
          <a:p>
            <a:pPr lvl="1"/>
            <a:r>
              <a:rPr lang="en-US" sz="1600" dirty="0"/>
              <a:t>Readiness</a:t>
            </a:r>
          </a:p>
          <a:p>
            <a:endParaRPr lang="en-US" sz="4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55234"/>
            <a:ext cx="2667000" cy="1668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043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6533" y="241935"/>
            <a:ext cx="8840787" cy="733425"/>
          </a:xfrm>
        </p:spPr>
        <p:txBody>
          <a:bodyPr/>
          <a:lstStyle/>
          <a:p>
            <a:r>
              <a:rPr lang="en-US" sz="3200" dirty="0" smtClean="0"/>
              <a:t>Translational Research Group</a:t>
            </a:r>
          </a:p>
        </p:txBody>
      </p:sp>
      <p:sp>
        <p:nvSpPr>
          <p:cNvPr id="4" name="Slide Number Placeholder 3"/>
          <p:cNvSpPr>
            <a:spLocks noGrp="1"/>
          </p:cNvSpPr>
          <p:nvPr>
            <p:ph type="sldNum" sz="quarter" idx="10"/>
          </p:nvPr>
        </p:nvSpPr>
        <p:spPr/>
        <p:txBody>
          <a:bodyPr/>
          <a:lstStyle/>
          <a:p>
            <a:pPr>
              <a:defRPr/>
            </a:pPr>
            <a:fld id="{4D7FC2F9-2F04-4257-9240-788D10F31DE8}" type="slidenum">
              <a:rPr lang="en-US" smtClean="0"/>
              <a:pPr>
                <a:defRPr/>
              </a:pPr>
              <a:t>14</a:t>
            </a:fld>
            <a:endParaRPr lang="en-US"/>
          </a:p>
        </p:txBody>
      </p:sp>
      <p:sp>
        <p:nvSpPr>
          <p:cNvPr id="6" name="Content Placeholder 2"/>
          <p:cNvSpPr>
            <a:spLocks noGrp="1"/>
          </p:cNvSpPr>
          <p:nvPr>
            <p:ph idx="1"/>
          </p:nvPr>
        </p:nvSpPr>
        <p:spPr>
          <a:xfrm>
            <a:off x="282575" y="1537718"/>
            <a:ext cx="8550275" cy="5264150"/>
          </a:xfrm>
        </p:spPr>
        <p:txBody>
          <a:bodyPr/>
          <a:lstStyle/>
          <a:p>
            <a:pPr>
              <a:defRPr/>
            </a:pPr>
            <a:r>
              <a:rPr lang="en-US" sz="1800" u="sng" dirty="0" smtClean="0"/>
              <a:t>Experimental capacity</a:t>
            </a:r>
            <a:r>
              <a:rPr lang="en-US" sz="1800" dirty="0" smtClean="0"/>
              <a:t>:  </a:t>
            </a:r>
            <a:r>
              <a:rPr lang="en-US" sz="1400" dirty="0" smtClean="0"/>
              <a:t>original intent - provide in-house social &amp; behavioral science capacity ISO problem scoping, decision-making for CAOCL and other USMC organizations</a:t>
            </a:r>
          </a:p>
          <a:p>
            <a:pPr>
              <a:defRPr/>
            </a:pPr>
            <a:r>
              <a:rPr lang="en-US" sz="1800" u="sng" dirty="0" smtClean="0"/>
              <a:t>Problems in </a:t>
            </a:r>
            <a:r>
              <a:rPr lang="en-US" sz="1800" u="sng" dirty="0" err="1" smtClean="0"/>
              <a:t>DoD</a:t>
            </a:r>
            <a:r>
              <a:rPr lang="en-US" sz="1800" u="sng" dirty="0" smtClean="0"/>
              <a:t> Research</a:t>
            </a:r>
            <a:r>
              <a:rPr lang="en-US" sz="1800" dirty="0" smtClean="0"/>
              <a:t>: </a:t>
            </a:r>
          </a:p>
          <a:p>
            <a:pPr lvl="1">
              <a:defRPr/>
            </a:pPr>
            <a:r>
              <a:rPr lang="en-US" sz="1400" dirty="0" smtClean="0"/>
              <a:t>Academic projects often too abstract, disconnected</a:t>
            </a:r>
          </a:p>
          <a:p>
            <a:pPr lvl="1">
              <a:defRPr/>
            </a:pPr>
            <a:r>
              <a:rPr lang="en-US" sz="1400" dirty="0" smtClean="0"/>
              <a:t>Applied projects often lose scientific rigor/accuracy</a:t>
            </a:r>
          </a:p>
          <a:p>
            <a:pPr lvl="1">
              <a:defRPr/>
            </a:pPr>
            <a:r>
              <a:rPr lang="en-US" sz="1400" dirty="0" smtClean="0"/>
              <a:t>S&amp;T supported research focuses on tech transfer not knowledge transfer</a:t>
            </a:r>
          </a:p>
          <a:p>
            <a:pPr lvl="1">
              <a:defRPr/>
            </a:pPr>
            <a:r>
              <a:rPr lang="en-US" sz="1400" dirty="0" smtClean="0"/>
              <a:t>Across the board researchers lacked ongoing connection to Marines, the operational context, and the machinery of institutionalization</a:t>
            </a:r>
          </a:p>
          <a:p>
            <a:pPr>
              <a:defRPr/>
            </a:pPr>
            <a:r>
              <a:rPr lang="en-US" sz="1800" u="sng" dirty="0" smtClean="0"/>
              <a:t>Approach</a:t>
            </a:r>
            <a:r>
              <a:rPr lang="en-US" sz="1800" dirty="0" smtClean="0"/>
              <a:t>:  Translational research characterized by tight collaboration between scientists and practitioners</a:t>
            </a:r>
          </a:p>
          <a:p>
            <a:pPr lvl="1">
              <a:defRPr/>
            </a:pPr>
            <a:r>
              <a:rPr lang="en-US" sz="1400" dirty="0" smtClean="0"/>
              <a:t>Interdisciplinary team – focus on fields scarce in </a:t>
            </a:r>
            <a:r>
              <a:rPr lang="en-US" sz="1400" dirty="0" err="1" smtClean="0"/>
              <a:t>DoD</a:t>
            </a:r>
            <a:endParaRPr lang="en-US" sz="1400" dirty="0" smtClean="0"/>
          </a:p>
          <a:p>
            <a:pPr lvl="1">
              <a:defRPr/>
            </a:pPr>
            <a:r>
              <a:rPr lang="en-US" sz="1400" dirty="0" smtClean="0"/>
              <a:t>Research designed in coordination with Marines </a:t>
            </a:r>
          </a:p>
          <a:p>
            <a:pPr lvl="1">
              <a:defRPr/>
            </a:pPr>
            <a:r>
              <a:rPr lang="en-US" sz="1400" dirty="0" smtClean="0"/>
              <a:t>Researchers in daily contact with Marines gain understanding of operating context and institutionalization processes</a:t>
            </a:r>
          </a:p>
          <a:p>
            <a:pPr lvl="1">
              <a:defRPr/>
            </a:pPr>
            <a:r>
              <a:rPr lang="en-US" sz="1400" dirty="0" smtClean="0"/>
              <a:t>Free to focus results on transferring knowledge to Marines and the supporting establishment</a:t>
            </a:r>
          </a:p>
          <a:p>
            <a:pPr marL="457200" lvl="1" indent="0">
              <a:buNone/>
              <a:defRPr/>
            </a:pPr>
            <a:endParaRPr lang="en-US" sz="1400" dirty="0" smtClean="0"/>
          </a:p>
          <a:p>
            <a:pPr marL="0" lvl="1" indent="0" algn="ctr">
              <a:buFontTx/>
              <a:buNone/>
              <a:defRPr/>
            </a:pPr>
            <a:r>
              <a:rPr lang="en-US" sz="1800" i="1" dirty="0" smtClean="0"/>
              <a:t>Programs and curricula based on sound science are more sustainable and measurable – you can’t measure buzzwords</a:t>
            </a:r>
          </a:p>
          <a:p>
            <a:pPr lvl="1">
              <a:defRPr/>
            </a:pPr>
            <a:endParaRPr lang="en-US" sz="1400" dirty="0" smtClean="0"/>
          </a:p>
        </p:txBody>
      </p:sp>
    </p:spTree>
    <p:extLst>
      <p:ext uri="{BB962C8B-B14F-4D97-AF65-F5344CB8AC3E}">
        <p14:creationId xmlns:p14="http://schemas.microsoft.com/office/powerpoint/2010/main" val="3397628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94360" y="232791"/>
            <a:ext cx="7802182" cy="733425"/>
          </a:xfrm>
        </p:spPr>
        <p:txBody>
          <a:bodyPr/>
          <a:lstStyle/>
          <a:p>
            <a:r>
              <a:rPr lang="en-US" sz="3200" dirty="0" smtClean="0">
                <a:latin typeface="Arial" panose="020B0604020202020204" pitchFamily="34" charset="0"/>
                <a:cs typeface="Arial" panose="020B0604020202020204" pitchFamily="34" charset="0"/>
              </a:rPr>
              <a:t>Current</a:t>
            </a:r>
            <a:r>
              <a:rPr lang="en-US" sz="3200" dirty="0" smtClean="0"/>
              <a:t> Research Initiatives</a:t>
            </a:r>
          </a:p>
        </p:txBody>
      </p:sp>
      <p:sp>
        <p:nvSpPr>
          <p:cNvPr id="33795" name="Content Placeholder 2"/>
          <p:cNvSpPr>
            <a:spLocks noGrp="1"/>
          </p:cNvSpPr>
          <p:nvPr>
            <p:ph idx="1"/>
          </p:nvPr>
        </p:nvSpPr>
        <p:spPr>
          <a:xfrm>
            <a:off x="284208" y="1733704"/>
            <a:ext cx="8568055" cy="4543425"/>
          </a:xfrm>
        </p:spPr>
        <p:txBody>
          <a:bodyPr/>
          <a:lstStyle/>
          <a:p>
            <a:pPr>
              <a:lnSpc>
                <a:spcPct val="200000"/>
              </a:lnSpc>
              <a:buFont typeface="Wingdings" panose="05000000000000000000" pitchFamily="2" charset="2"/>
              <a:buChar char="§"/>
            </a:pPr>
            <a:r>
              <a:rPr lang="en-US" sz="1800" dirty="0">
                <a:latin typeface="+mj-lt"/>
              </a:rPr>
              <a:t>The Ebola 100 Project (2015</a:t>
            </a:r>
            <a:r>
              <a:rPr lang="en-US" sz="1800" dirty="0" smtClean="0">
                <a:latin typeface="+mj-lt"/>
              </a:rPr>
              <a:t>)</a:t>
            </a:r>
          </a:p>
          <a:p>
            <a:pPr>
              <a:lnSpc>
                <a:spcPct val="200000"/>
              </a:lnSpc>
              <a:buFont typeface="Wingdings" panose="05000000000000000000" pitchFamily="2" charset="2"/>
              <a:buChar char="§"/>
            </a:pPr>
            <a:r>
              <a:rPr lang="en-US" sz="1800" dirty="0" smtClean="0">
                <a:latin typeface="+mj-lt"/>
              </a:rPr>
              <a:t>Perspectives </a:t>
            </a:r>
            <a:r>
              <a:rPr lang="en-US" sz="1800" dirty="0">
                <a:latin typeface="+mj-lt"/>
              </a:rPr>
              <a:t>on creative problem solving (2015- 20xx)</a:t>
            </a:r>
          </a:p>
          <a:p>
            <a:pPr>
              <a:lnSpc>
                <a:spcPct val="200000"/>
              </a:lnSpc>
              <a:buFont typeface="Wingdings" panose="05000000000000000000" pitchFamily="2" charset="2"/>
              <a:buChar char="§"/>
            </a:pPr>
            <a:r>
              <a:rPr lang="en-US" sz="1800" dirty="0">
                <a:latin typeface="+mj-lt"/>
              </a:rPr>
              <a:t>Perspectives on Project Welcome Home Troops’ Power Breath Workshop (2014-present) </a:t>
            </a:r>
          </a:p>
          <a:p>
            <a:pPr>
              <a:lnSpc>
                <a:spcPct val="200000"/>
              </a:lnSpc>
              <a:buFont typeface="Wingdings" panose="05000000000000000000" pitchFamily="2" charset="2"/>
              <a:buChar char="§"/>
            </a:pPr>
            <a:r>
              <a:rPr lang="en-US" sz="1800" dirty="0">
                <a:latin typeface="+mj-lt"/>
              </a:rPr>
              <a:t>Longitudinal Assessment of culture  and language instruction in security cooperation training, and mission effectiveness  (2013-present) </a:t>
            </a:r>
          </a:p>
          <a:p>
            <a:pPr>
              <a:lnSpc>
                <a:spcPct val="200000"/>
              </a:lnSpc>
              <a:buFont typeface="Wingdings" panose="05000000000000000000" pitchFamily="2" charset="2"/>
              <a:buChar char="§"/>
            </a:pPr>
            <a:r>
              <a:rPr lang="en-US" sz="1800" dirty="0">
                <a:latin typeface="+mj-lt"/>
              </a:rPr>
              <a:t>Training and Education Command Resilience Research Project (2012-present)</a:t>
            </a:r>
          </a:p>
          <a:p>
            <a:pPr algn="r"/>
            <a:endParaRPr lang="en-US" sz="2000" dirty="0" smtClean="0"/>
          </a:p>
        </p:txBody>
      </p:sp>
      <p:sp>
        <p:nvSpPr>
          <p:cNvPr id="4" name="Slide Number Placeholder 3"/>
          <p:cNvSpPr>
            <a:spLocks noGrp="1"/>
          </p:cNvSpPr>
          <p:nvPr>
            <p:ph type="sldNum" sz="quarter" idx="10"/>
          </p:nvPr>
        </p:nvSpPr>
        <p:spPr/>
        <p:txBody>
          <a:bodyPr/>
          <a:lstStyle/>
          <a:p>
            <a:pPr>
              <a:defRPr/>
            </a:pPr>
            <a:fld id="{55ED16EB-6B6A-4058-9D8A-5C2A39C93E81}" type="slidenum">
              <a:rPr lang="en-US" smtClean="0"/>
              <a:pPr>
                <a:defRPr/>
              </a:pPr>
              <a:t>15</a:t>
            </a:fld>
            <a:endParaRPr lang="en-US"/>
          </a:p>
        </p:txBody>
      </p:sp>
    </p:spTree>
    <p:extLst>
      <p:ext uri="{BB962C8B-B14F-4D97-AF65-F5344CB8AC3E}">
        <p14:creationId xmlns:p14="http://schemas.microsoft.com/office/powerpoint/2010/main" val="2238821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94360" y="232791"/>
            <a:ext cx="7802182" cy="733425"/>
          </a:xfrm>
        </p:spPr>
        <p:txBody>
          <a:bodyPr/>
          <a:lstStyle/>
          <a:p>
            <a:r>
              <a:rPr lang="en-US" sz="3200" dirty="0" smtClean="0">
                <a:latin typeface="Arial" panose="020B0604020202020204" pitchFamily="34" charset="0"/>
                <a:cs typeface="Arial" panose="020B0604020202020204" pitchFamily="34" charset="0"/>
              </a:rPr>
              <a:t>Next Steps</a:t>
            </a:r>
          </a:p>
        </p:txBody>
      </p:sp>
      <p:sp>
        <p:nvSpPr>
          <p:cNvPr id="33795" name="Content Placeholder 2"/>
          <p:cNvSpPr>
            <a:spLocks noGrp="1"/>
          </p:cNvSpPr>
          <p:nvPr>
            <p:ph idx="1"/>
          </p:nvPr>
        </p:nvSpPr>
        <p:spPr>
          <a:xfrm>
            <a:off x="129396" y="1578429"/>
            <a:ext cx="8859329" cy="5150175"/>
          </a:xfrm>
        </p:spPr>
        <p:txBody>
          <a:bodyPr/>
          <a:lstStyle/>
          <a:p>
            <a:r>
              <a:rPr lang="en-US" sz="2000" dirty="0" smtClean="0">
                <a:latin typeface="Arial" panose="020B0604020202020204" pitchFamily="34" charset="0"/>
                <a:cs typeface="Arial" panose="020B0604020202020204" pitchFamily="34" charset="0"/>
              </a:rPr>
              <a:t>Modernize Training and Education programs using 21</a:t>
            </a:r>
            <a:r>
              <a:rPr lang="en-US" sz="2000" baseline="30000" dirty="0" smtClean="0">
                <a:latin typeface="Arial" panose="020B0604020202020204" pitchFamily="34" charset="0"/>
                <a:cs typeface="Arial" panose="020B0604020202020204" pitchFamily="34" charset="0"/>
              </a:rPr>
              <a:t>st</a:t>
            </a:r>
            <a:r>
              <a:rPr lang="en-US" sz="2000" dirty="0" smtClean="0">
                <a:latin typeface="Arial" panose="020B0604020202020204" pitchFamily="34" charset="0"/>
                <a:cs typeface="Arial" panose="020B0604020202020204" pitchFamily="34" charset="0"/>
              </a:rPr>
              <a:t> Century platforms </a:t>
            </a:r>
            <a:endParaRPr lang="en-US" sz="2000" dirty="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RCLF </a:t>
            </a:r>
            <a:r>
              <a:rPr lang="en-US" sz="1600" dirty="0">
                <a:latin typeface="Arial" panose="020B0604020202020204" pitchFamily="34" charset="0"/>
                <a:cs typeface="Arial" panose="020B0604020202020204" pitchFamily="34" charset="0"/>
              </a:rPr>
              <a:t>2.0: Portable </a:t>
            </a:r>
            <a:r>
              <a:rPr lang="en-US" sz="1600" dirty="0" smtClean="0">
                <a:latin typeface="Arial" panose="020B0604020202020204" pitchFamily="34" charset="0"/>
                <a:cs typeface="Arial" panose="020B0604020202020204" pitchFamily="34" charset="0"/>
              </a:rPr>
              <a:t>PME</a:t>
            </a:r>
          </a:p>
          <a:p>
            <a:pPr lvl="1"/>
            <a:r>
              <a:rPr lang="en-US" sz="1600" dirty="0" smtClean="0">
                <a:latin typeface="Arial" panose="020B0604020202020204" pitchFamily="34" charset="0"/>
                <a:cs typeface="Arial" panose="020B0604020202020204" pitchFamily="34" charset="0"/>
              </a:rPr>
              <a:t>Online training modules </a:t>
            </a:r>
          </a:p>
          <a:p>
            <a:pPr lvl="1"/>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Maturing RCLF</a:t>
            </a:r>
          </a:p>
          <a:p>
            <a:pPr lvl="1"/>
            <a:r>
              <a:rPr lang="en-US" sz="1600" dirty="0" smtClean="0">
                <a:latin typeface="Arial" panose="020B0604020202020204" pitchFamily="34" charset="0"/>
                <a:cs typeface="Arial" panose="020B0604020202020204" pitchFamily="34" charset="0"/>
              </a:rPr>
              <a:t>Marine Corps Order</a:t>
            </a:r>
          </a:p>
          <a:p>
            <a:pPr lvl="1"/>
            <a:r>
              <a:rPr lang="en-US" sz="1600" dirty="0" smtClean="0">
                <a:latin typeface="Arial" panose="020B0604020202020204" pitchFamily="34" charset="0"/>
                <a:cs typeface="Arial" panose="020B0604020202020204" pitchFamily="34" charset="0"/>
              </a:rPr>
              <a:t>Strategic </a:t>
            </a:r>
            <a:r>
              <a:rPr lang="en-US" sz="1600" dirty="0" err="1" smtClean="0">
                <a:latin typeface="Arial" panose="020B0604020202020204" pitchFamily="34" charset="0"/>
                <a:cs typeface="Arial" panose="020B0604020202020204" pitchFamily="34" charset="0"/>
              </a:rPr>
              <a:t>Comms</a:t>
            </a: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Refinement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T&amp;E programs Assessment process</a:t>
            </a:r>
          </a:p>
          <a:p>
            <a:pPr lvl="1"/>
            <a:r>
              <a:rPr lang="en-US" sz="1600" dirty="0" smtClean="0">
                <a:latin typeface="Arial" panose="020B0604020202020204" pitchFamily="34" charset="0"/>
                <a:cs typeface="Arial" panose="020B0604020202020204" pitchFamily="34" charset="0"/>
              </a:rPr>
              <a:t>Are we doing the right things in the right way-- to the right effect</a:t>
            </a:r>
          </a:p>
          <a:p>
            <a:pPr marL="457200" lvl="1" indent="0">
              <a:buNone/>
            </a:pPr>
            <a:endParaRPr lang="en-US" sz="1600" dirty="0">
              <a:latin typeface="Arial" panose="020B0604020202020204" pitchFamily="34" charset="0"/>
              <a:cs typeface="Arial" panose="020B0604020202020204" pitchFamily="34" charset="0"/>
            </a:endParaRPr>
          </a:p>
          <a:p>
            <a:r>
              <a:rPr lang="en-US" sz="2000" dirty="0"/>
              <a:t>MCIP 3-44.01 Applied Language, Regional Expertise and Culture for Expeditionary </a:t>
            </a:r>
            <a:r>
              <a:rPr lang="en-US" sz="2000" dirty="0" smtClean="0"/>
              <a:t>Operations</a:t>
            </a:r>
          </a:p>
          <a:p>
            <a:pPr lvl="1"/>
            <a:r>
              <a:rPr lang="en-US" sz="1600" dirty="0" smtClean="0"/>
              <a:t>Author's draft complete, undergoing </a:t>
            </a:r>
            <a:r>
              <a:rPr lang="en-US" sz="1600" dirty="0"/>
              <a:t>initial review by MCCDC Doctrine Division.  </a:t>
            </a:r>
            <a:endParaRPr lang="en-US" sz="2000" dirty="0" smtClean="0"/>
          </a:p>
          <a:p>
            <a:pPr algn="r"/>
            <a:endParaRPr lang="en-US" sz="2000" dirty="0" smtClean="0"/>
          </a:p>
        </p:txBody>
      </p:sp>
      <p:sp>
        <p:nvSpPr>
          <p:cNvPr id="4" name="Slide Number Placeholder 3"/>
          <p:cNvSpPr>
            <a:spLocks noGrp="1"/>
          </p:cNvSpPr>
          <p:nvPr>
            <p:ph type="sldNum" sz="quarter" idx="10"/>
          </p:nvPr>
        </p:nvSpPr>
        <p:spPr/>
        <p:txBody>
          <a:bodyPr/>
          <a:lstStyle/>
          <a:p>
            <a:pPr>
              <a:defRPr/>
            </a:pPr>
            <a:fld id="{55ED16EB-6B6A-4058-9D8A-5C2A39C93E81}" type="slidenum">
              <a:rPr lang="en-US" smtClean="0"/>
              <a:pPr>
                <a:defRPr/>
              </a:pPr>
              <a:t>16</a:t>
            </a:fld>
            <a:endParaRPr lang="en-US"/>
          </a:p>
        </p:txBody>
      </p:sp>
    </p:spTree>
    <p:extLst>
      <p:ext uri="{BB962C8B-B14F-4D97-AF65-F5344CB8AC3E}">
        <p14:creationId xmlns:p14="http://schemas.microsoft.com/office/powerpoint/2010/main" val="106047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94360" y="232791"/>
            <a:ext cx="7802182" cy="733425"/>
          </a:xfrm>
        </p:spPr>
        <p:txBody>
          <a:bodyPr/>
          <a:lstStyle/>
          <a:p>
            <a:r>
              <a:rPr lang="en-US" sz="3200" dirty="0" smtClean="0">
                <a:latin typeface="Arial" panose="020B0604020202020204" pitchFamily="34" charset="0"/>
                <a:cs typeface="Arial" panose="020B0604020202020204" pitchFamily="34" charset="0"/>
              </a:rPr>
              <a:t>Current Issues</a:t>
            </a:r>
          </a:p>
        </p:txBody>
      </p:sp>
      <p:sp>
        <p:nvSpPr>
          <p:cNvPr id="33795" name="Content Placeholder 2"/>
          <p:cNvSpPr>
            <a:spLocks noGrp="1"/>
          </p:cNvSpPr>
          <p:nvPr>
            <p:ph idx="1"/>
          </p:nvPr>
        </p:nvSpPr>
        <p:spPr>
          <a:xfrm>
            <a:off x="266955" y="2648104"/>
            <a:ext cx="8568055" cy="2743405"/>
          </a:xfrm>
        </p:spPr>
        <p:txBody>
          <a:bodyPr/>
          <a:lstStyle/>
          <a:p>
            <a:pPr marL="0" indent="0">
              <a:buNone/>
            </a:pPr>
            <a:r>
              <a:rPr lang="en-US" sz="3600" dirty="0" smtClean="0"/>
              <a:t>Will “Culture” programs survive the Post-OIF/OEF World?</a:t>
            </a:r>
          </a:p>
          <a:p>
            <a:pPr marL="0" indent="0">
              <a:buNone/>
            </a:pPr>
            <a:r>
              <a:rPr lang="en-US" sz="3600" dirty="0" smtClean="0"/>
              <a:t>	What will they look like?</a:t>
            </a:r>
          </a:p>
          <a:p>
            <a:pPr algn="r"/>
            <a:endParaRPr lang="en-US" sz="2000" dirty="0" smtClean="0"/>
          </a:p>
        </p:txBody>
      </p:sp>
      <p:sp>
        <p:nvSpPr>
          <p:cNvPr id="4" name="Slide Number Placeholder 3"/>
          <p:cNvSpPr>
            <a:spLocks noGrp="1"/>
          </p:cNvSpPr>
          <p:nvPr>
            <p:ph type="sldNum" sz="quarter" idx="10"/>
          </p:nvPr>
        </p:nvSpPr>
        <p:spPr/>
        <p:txBody>
          <a:bodyPr/>
          <a:lstStyle/>
          <a:p>
            <a:pPr>
              <a:defRPr/>
            </a:pPr>
            <a:fld id="{55ED16EB-6B6A-4058-9D8A-5C2A39C93E81}" type="slidenum">
              <a:rPr lang="en-US" smtClean="0"/>
              <a:pPr>
                <a:defRPr/>
              </a:pPr>
              <a:t>17</a:t>
            </a:fld>
            <a:endParaRPr lang="en-US"/>
          </a:p>
        </p:txBody>
      </p:sp>
    </p:spTree>
    <p:extLst>
      <p:ext uri="{BB962C8B-B14F-4D97-AF65-F5344CB8AC3E}">
        <p14:creationId xmlns:p14="http://schemas.microsoft.com/office/powerpoint/2010/main" val="230178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836" y="3034413"/>
            <a:ext cx="3993221" cy="707886"/>
          </a:xfrm>
          <a:prstGeom prst="rect">
            <a:avLst/>
          </a:prstGeom>
          <a:noFill/>
        </p:spPr>
        <p:txBody>
          <a:bodyPr wrap="square" rtlCol="0">
            <a:spAutoFit/>
          </a:bodyPr>
          <a:lstStyle/>
          <a:p>
            <a:pPr algn="ctr"/>
            <a:r>
              <a:rPr lang="en-US" sz="4000" i="0" dirty="0" smtClean="0">
                <a:latin typeface="+mn-lt"/>
              </a:rPr>
              <a:t>Questions?</a:t>
            </a:r>
            <a:endParaRPr lang="en-US" sz="4000" i="0" dirty="0">
              <a:latin typeface="+mn-lt"/>
            </a:endParaRPr>
          </a:p>
        </p:txBody>
      </p:sp>
      <p:sp>
        <p:nvSpPr>
          <p:cNvPr id="5" name="TextBox 4"/>
          <p:cNvSpPr txBox="1"/>
          <p:nvPr/>
        </p:nvSpPr>
        <p:spPr>
          <a:xfrm>
            <a:off x="446526" y="2003573"/>
            <a:ext cx="2307194" cy="523220"/>
          </a:xfrm>
          <a:prstGeom prst="rect">
            <a:avLst/>
          </a:prstGeom>
          <a:noFill/>
        </p:spPr>
        <p:txBody>
          <a:bodyPr wrap="square" rtlCol="0">
            <a:spAutoFit/>
          </a:bodyPr>
          <a:lstStyle/>
          <a:p>
            <a:r>
              <a:rPr lang="en-US" sz="2800" i="0" dirty="0" err="1" smtClean="0">
                <a:latin typeface="+mn-lt"/>
              </a:rPr>
              <a:t>Wenti</a:t>
            </a:r>
            <a:r>
              <a:rPr lang="en-US" sz="2800" i="0" dirty="0" smtClean="0">
                <a:latin typeface="+mn-lt"/>
              </a:rPr>
              <a:t>?</a:t>
            </a:r>
            <a:endParaRPr lang="en-US" sz="2800" i="0" dirty="0">
              <a:latin typeface="+mn-lt"/>
            </a:endParaRPr>
          </a:p>
        </p:txBody>
      </p:sp>
      <p:sp>
        <p:nvSpPr>
          <p:cNvPr id="6" name="TextBox 5"/>
          <p:cNvSpPr txBox="1"/>
          <p:nvPr/>
        </p:nvSpPr>
        <p:spPr>
          <a:xfrm>
            <a:off x="3886200" y="6096000"/>
            <a:ext cx="1624528" cy="523220"/>
          </a:xfrm>
          <a:prstGeom prst="rect">
            <a:avLst/>
          </a:prstGeom>
          <a:noFill/>
        </p:spPr>
        <p:txBody>
          <a:bodyPr wrap="square" rtlCol="0">
            <a:spAutoFit/>
          </a:bodyPr>
          <a:lstStyle/>
          <a:p>
            <a:r>
              <a:rPr lang="en-US" sz="2800" i="0" dirty="0" err="1" smtClean="0">
                <a:latin typeface="+mn-lt"/>
                <a:cs typeface="Arial" panose="020B0604020202020204" pitchFamily="34" charset="0"/>
              </a:rPr>
              <a:t>Asela</a:t>
            </a:r>
            <a:r>
              <a:rPr lang="en-US" sz="2800" i="0" dirty="0" smtClean="0">
                <a:latin typeface="+mn-lt"/>
                <a:cs typeface="Arial" panose="020B0604020202020204" pitchFamily="34" charset="0"/>
              </a:rPr>
              <a:t>?</a:t>
            </a:r>
            <a:endParaRPr lang="en-US" sz="2800" i="0" dirty="0">
              <a:latin typeface="+mn-lt"/>
              <a:cs typeface="Arial" panose="020B0604020202020204" pitchFamily="34" charset="0"/>
            </a:endParaRPr>
          </a:p>
        </p:txBody>
      </p:sp>
      <p:sp>
        <p:nvSpPr>
          <p:cNvPr id="7" name="TextBox 6"/>
          <p:cNvSpPr txBox="1"/>
          <p:nvPr/>
        </p:nvSpPr>
        <p:spPr>
          <a:xfrm>
            <a:off x="3593294" y="228600"/>
            <a:ext cx="2065309" cy="523220"/>
          </a:xfrm>
          <a:prstGeom prst="rect">
            <a:avLst/>
          </a:prstGeom>
          <a:noFill/>
        </p:spPr>
        <p:txBody>
          <a:bodyPr wrap="square" rtlCol="0">
            <a:spAutoFit/>
          </a:bodyPr>
          <a:lstStyle/>
          <a:p>
            <a:r>
              <a:rPr lang="en-US" sz="2800" i="0" dirty="0" smtClean="0">
                <a:latin typeface="+mn-lt"/>
                <a:cs typeface="Arial" panose="020B0604020202020204" pitchFamily="34" charset="0"/>
              </a:rPr>
              <a:t>Câu hỏi?</a:t>
            </a:r>
            <a:endParaRPr lang="en-US" sz="2800" i="0" dirty="0">
              <a:latin typeface="+mn-lt"/>
              <a:cs typeface="Arial" panose="020B0604020202020204" pitchFamily="34" charset="0"/>
            </a:endParaRPr>
          </a:p>
        </p:txBody>
      </p:sp>
      <p:sp>
        <p:nvSpPr>
          <p:cNvPr id="9" name="TextBox 8"/>
          <p:cNvSpPr txBox="1"/>
          <p:nvPr/>
        </p:nvSpPr>
        <p:spPr>
          <a:xfrm>
            <a:off x="247714" y="4261056"/>
            <a:ext cx="2746477" cy="523220"/>
          </a:xfrm>
          <a:prstGeom prst="rect">
            <a:avLst/>
          </a:prstGeom>
          <a:noFill/>
        </p:spPr>
        <p:txBody>
          <a:bodyPr wrap="square" rtlCol="0">
            <a:spAutoFit/>
          </a:bodyPr>
          <a:lstStyle/>
          <a:p>
            <a:r>
              <a:rPr lang="en-US" sz="2800" i="0" dirty="0" smtClean="0">
                <a:latin typeface="+mn-lt"/>
                <a:cs typeface="Arial" panose="020B0604020202020204" pitchFamily="34" charset="0"/>
              </a:rPr>
              <a:t>კითხვები?</a:t>
            </a:r>
            <a:endParaRPr lang="en-US" sz="2800" i="0" dirty="0">
              <a:latin typeface="+mn-lt"/>
              <a:cs typeface="Arial" panose="020B0604020202020204" pitchFamily="34" charset="0"/>
            </a:endParaRPr>
          </a:p>
        </p:txBody>
      </p:sp>
      <p:sp>
        <p:nvSpPr>
          <p:cNvPr id="10" name="TextBox 9"/>
          <p:cNvSpPr txBox="1"/>
          <p:nvPr/>
        </p:nvSpPr>
        <p:spPr>
          <a:xfrm>
            <a:off x="6642759" y="5179780"/>
            <a:ext cx="2550795" cy="523220"/>
          </a:xfrm>
          <a:prstGeom prst="rect">
            <a:avLst/>
          </a:prstGeom>
          <a:noFill/>
        </p:spPr>
        <p:txBody>
          <a:bodyPr wrap="square" rtlCol="0">
            <a:spAutoFit/>
          </a:bodyPr>
          <a:lstStyle/>
          <a:p>
            <a:r>
              <a:rPr lang="zh-Hant" altLang="en-US" sz="2800" i="0" dirty="0" smtClean="0">
                <a:latin typeface="Arial" panose="020B0604020202020204" pitchFamily="34" charset="0"/>
                <a:cs typeface="Arial" panose="020B0604020202020204" pitchFamily="34" charset="0"/>
              </a:rPr>
              <a:t>有問題嗎？</a:t>
            </a:r>
            <a:endParaRPr lang="en-US" sz="2800" i="0" dirty="0">
              <a:latin typeface="Arial" panose="020B0604020202020204" pitchFamily="34" charset="0"/>
              <a:cs typeface="Arial" panose="020B0604020202020204" pitchFamily="34" charset="0"/>
            </a:endParaRPr>
          </a:p>
        </p:txBody>
      </p:sp>
      <p:sp>
        <p:nvSpPr>
          <p:cNvPr id="11" name="TextBox 10"/>
          <p:cNvSpPr txBox="1"/>
          <p:nvPr/>
        </p:nvSpPr>
        <p:spPr>
          <a:xfrm>
            <a:off x="6913616" y="4125040"/>
            <a:ext cx="2167328" cy="523220"/>
          </a:xfrm>
          <a:prstGeom prst="rect">
            <a:avLst/>
          </a:prstGeom>
          <a:noFill/>
        </p:spPr>
        <p:txBody>
          <a:bodyPr wrap="square" rtlCol="0">
            <a:spAutoFit/>
          </a:bodyPr>
          <a:lstStyle/>
          <a:p>
            <a:r>
              <a:rPr lang="en-US" sz="2800" i="0" dirty="0" smtClean="0">
                <a:latin typeface="+mn-lt"/>
                <a:cs typeface="Arial" panose="020B0604020202020204" pitchFamily="34" charset="0"/>
              </a:rPr>
              <a:t>Питања?</a:t>
            </a:r>
            <a:endParaRPr lang="en-US" sz="2800" i="0" dirty="0">
              <a:latin typeface="+mn-lt"/>
              <a:cs typeface="Arial" panose="020B0604020202020204" pitchFamily="34" charset="0"/>
            </a:endParaRPr>
          </a:p>
        </p:txBody>
      </p:sp>
      <p:sp>
        <p:nvSpPr>
          <p:cNvPr id="12" name="TextBox 11"/>
          <p:cNvSpPr txBox="1"/>
          <p:nvPr/>
        </p:nvSpPr>
        <p:spPr>
          <a:xfrm>
            <a:off x="5463008" y="613493"/>
            <a:ext cx="2154579" cy="523220"/>
          </a:xfrm>
          <a:prstGeom prst="rect">
            <a:avLst/>
          </a:prstGeom>
          <a:noFill/>
        </p:spPr>
        <p:txBody>
          <a:bodyPr wrap="square" rtlCol="0">
            <a:spAutoFit/>
          </a:bodyPr>
          <a:lstStyle/>
          <a:p>
            <a:r>
              <a:rPr lang="bg-BG" sz="2800" i="0" dirty="0" smtClean="0">
                <a:latin typeface="+mn-lt"/>
                <a:cs typeface="Arial" panose="020B0604020202020204" pitchFamily="34" charset="0"/>
              </a:rPr>
              <a:t>Въпроси?</a:t>
            </a:r>
            <a:endParaRPr lang="en-US" sz="2800" i="0" dirty="0">
              <a:latin typeface="+mn-lt"/>
              <a:cs typeface="Arial" panose="020B0604020202020204" pitchFamily="34" charset="0"/>
            </a:endParaRPr>
          </a:p>
        </p:txBody>
      </p:sp>
      <p:sp>
        <p:nvSpPr>
          <p:cNvPr id="13" name="TextBox 12"/>
          <p:cNvSpPr txBox="1"/>
          <p:nvPr/>
        </p:nvSpPr>
        <p:spPr>
          <a:xfrm>
            <a:off x="3045582" y="5234209"/>
            <a:ext cx="4173514" cy="523220"/>
          </a:xfrm>
          <a:prstGeom prst="rect">
            <a:avLst/>
          </a:prstGeom>
          <a:noFill/>
        </p:spPr>
        <p:txBody>
          <a:bodyPr wrap="square" rtlCol="0">
            <a:spAutoFit/>
          </a:bodyPr>
          <a:lstStyle/>
          <a:p>
            <a:r>
              <a:rPr lang="en-US" sz="2800" i="0" dirty="0" smtClean="0">
                <a:latin typeface="+mn-lt"/>
                <a:cs typeface="Arial" panose="020B0604020202020204" pitchFamily="34" charset="0"/>
              </a:rPr>
              <a:t>Mga Katanungan?</a:t>
            </a:r>
            <a:endParaRPr lang="en-US" sz="2800" i="0" dirty="0">
              <a:latin typeface="+mn-lt"/>
              <a:cs typeface="Arial" panose="020B0604020202020204" pitchFamily="34" charset="0"/>
            </a:endParaRPr>
          </a:p>
        </p:txBody>
      </p:sp>
      <p:sp>
        <p:nvSpPr>
          <p:cNvPr id="14" name="TextBox 13"/>
          <p:cNvSpPr txBox="1"/>
          <p:nvPr/>
        </p:nvSpPr>
        <p:spPr>
          <a:xfrm>
            <a:off x="1053317" y="1259824"/>
            <a:ext cx="1469519" cy="523220"/>
          </a:xfrm>
          <a:prstGeom prst="rect">
            <a:avLst/>
          </a:prstGeom>
          <a:noFill/>
        </p:spPr>
        <p:txBody>
          <a:bodyPr wrap="square" rtlCol="0">
            <a:spAutoFit/>
          </a:bodyPr>
          <a:lstStyle/>
          <a:p>
            <a:r>
              <a:rPr lang="ja-JP" altLang="en-US" sz="2800" i="0" dirty="0" smtClean="0">
                <a:latin typeface="+mn-lt"/>
                <a:cs typeface="Arial" panose="020B0604020202020204" pitchFamily="34" charset="0"/>
              </a:rPr>
              <a:t>質問？</a:t>
            </a:r>
            <a:endParaRPr lang="en-US" sz="2800" i="0" dirty="0">
              <a:latin typeface="+mn-lt"/>
              <a:cs typeface="Arial" panose="020B0604020202020204" pitchFamily="34" charset="0"/>
            </a:endParaRPr>
          </a:p>
        </p:txBody>
      </p:sp>
      <p:sp>
        <p:nvSpPr>
          <p:cNvPr id="15" name="TextBox 14"/>
          <p:cNvSpPr txBox="1"/>
          <p:nvPr/>
        </p:nvSpPr>
        <p:spPr>
          <a:xfrm>
            <a:off x="2020823" y="538267"/>
            <a:ext cx="2065309" cy="523220"/>
          </a:xfrm>
          <a:prstGeom prst="rect">
            <a:avLst/>
          </a:prstGeom>
          <a:noFill/>
        </p:spPr>
        <p:txBody>
          <a:bodyPr wrap="square" rtlCol="0">
            <a:spAutoFit/>
          </a:bodyPr>
          <a:lstStyle/>
          <a:p>
            <a:r>
              <a:rPr lang="ar-SA" sz="2800" i="0" dirty="0" smtClean="0">
                <a:latin typeface="+mn-lt"/>
                <a:cs typeface="Arial" panose="020B0604020202020204" pitchFamily="34" charset="0"/>
              </a:rPr>
              <a:t>سوالات؟</a:t>
            </a:r>
            <a:endParaRPr lang="en-US" sz="2800" i="0" dirty="0">
              <a:latin typeface="+mn-lt"/>
              <a:cs typeface="Arial" panose="020B0604020202020204" pitchFamily="34" charset="0"/>
            </a:endParaRPr>
          </a:p>
        </p:txBody>
      </p:sp>
      <p:sp>
        <p:nvSpPr>
          <p:cNvPr id="16" name="TextBox 15"/>
          <p:cNvSpPr txBox="1"/>
          <p:nvPr/>
        </p:nvSpPr>
        <p:spPr>
          <a:xfrm>
            <a:off x="7162800" y="3126746"/>
            <a:ext cx="174607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Dúvidas?</a:t>
            </a:r>
            <a:endParaRPr lang="en-US" sz="2800" dirty="0">
              <a:latin typeface="Arial" panose="020B0604020202020204" pitchFamily="34" charset="0"/>
              <a:cs typeface="Arial" panose="020B0604020202020204" pitchFamily="34" charset="0"/>
            </a:endParaRPr>
          </a:p>
        </p:txBody>
      </p:sp>
      <p:sp>
        <p:nvSpPr>
          <p:cNvPr id="17" name="TextBox 16"/>
          <p:cNvSpPr txBox="1"/>
          <p:nvPr/>
        </p:nvSpPr>
        <p:spPr>
          <a:xfrm>
            <a:off x="1602424" y="5956645"/>
            <a:ext cx="2355322" cy="523220"/>
          </a:xfrm>
          <a:prstGeom prst="rect">
            <a:avLst/>
          </a:prstGeom>
          <a:noFill/>
        </p:spPr>
        <p:txBody>
          <a:bodyPr wrap="square" rtlCol="0">
            <a:spAutoFit/>
          </a:bodyPr>
          <a:lstStyle/>
          <a:p>
            <a:r>
              <a:rPr lang="ru-RU" sz="2800" i="0" dirty="0" smtClean="0">
                <a:latin typeface="+mn-lt"/>
                <a:cs typeface="Arial" panose="020B0604020202020204" pitchFamily="34" charset="0"/>
              </a:rPr>
              <a:t>Вопросы?</a:t>
            </a:r>
            <a:endParaRPr lang="en-US" sz="2800" i="0" dirty="0">
              <a:latin typeface="+mn-lt"/>
              <a:cs typeface="Arial" panose="020B0604020202020204" pitchFamily="34" charset="0"/>
            </a:endParaRPr>
          </a:p>
        </p:txBody>
      </p:sp>
      <p:sp>
        <p:nvSpPr>
          <p:cNvPr id="18" name="TextBox 17"/>
          <p:cNvSpPr txBox="1"/>
          <p:nvPr/>
        </p:nvSpPr>
        <p:spPr>
          <a:xfrm>
            <a:off x="191093" y="5181600"/>
            <a:ext cx="2608860" cy="523220"/>
          </a:xfrm>
          <a:prstGeom prst="rect">
            <a:avLst/>
          </a:prstGeom>
          <a:noFill/>
        </p:spPr>
        <p:txBody>
          <a:bodyPr wrap="square" rtlCol="0">
            <a:spAutoFit/>
          </a:bodyPr>
          <a:lstStyle/>
          <a:p>
            <a:r>
              <a:rPr lang="en-US" sz="2800" i="0" dirty="0" smtClean="0">
                <a:latin typeface="+mn-lt"/>
                <a:cs typeface="Arial" panose="020B0604020202020204" pitchFamily="34" charset="0"/>
              </a:rPr>
              <a:t>¿Preguntas?</a:t>
            </a:r>
            <a:endParaRPr lang="en-US" sz="2800" i="0" dirty="0">
              <a:latin typeface="+mn-lt"/>
              <a:cs typeface="Arial" panose="020B0604020202020204" pitchFamily="34" charset="0"/>
            </a:endParaRPr>
          </a:p>
        </p:txBody>
      </p:sp>
      <p:sp>
        <p:nvSpPr>
          <p:cNvPr id="19" name="TextBox 18"/>
          <p:cNvSpPr txBox="1"/>
          <p:nvPr/>
        </p:nvSpPr>
        <p:spPr>
          <a:xfrm>
            <a:off x="5662924" y="5980575"/>
            <a:ext cx="2282122" cy="523220"/>
          </a:xfrm>
          <a:prstGeom prst="rect">
            <a:avLst/>
          </a:prstGeom>
          <a:noFill/>
        </p:spPr>
        <p:txBody>
          <a:bodyPr wrap="square" rtlCol="0">
            <a:spAutoFit/>
          </a:bodyPr>
          <a:lstStyle/>
          <a:p>
            <a:r>
              <a:rPr lang="en-US" sz="2800" i="0" dirty="0" smtClean="0">
                <a:latin typeface="+mn-lt"/>
                <a:cs typeface="Arial" panose="020B0604020202020204" pitchFamily="34" charset="0"/>
              </a:rPr>
              <a:t>Maswali?</a:t>
            </a:r>
            <a:endParaRPr lang="en-US" sz="2800" i="0" dirty="0">
              <a:latin typeface="+mn-lt"/>
              <a:cs typeface="Arial" panose="020B0604020202020204" pitchFamily="34" charset="0"/>
            </a:endParaRPr>
          </a:p>
        </p:txBody>
      </p:sp>
      <p:sp>
        <p:nvSpPr>
          <p:cNvPr id="20" name="TextBox 19"/>
          <p:cNvSpPr txBox="1"/>
          <p:nvPr/>
        </p:nvSpPr>
        <p:spPr>
          <a:xfrm>
            <a:off x="135806" y="3126746"/>
            <a:ext cx="1885017" cy="523220"/>
          </a:xfrm>
          <a:prstGeom prst="rect">
            <a:avLst/>
          </a:prstGeom>
          <a:noFill/>
        </p:spPr>
        <p:txBody>
          <a:bodyPr wrap="square" rtlCol="0">
            <a:spAutoFit/>
          </a:bodyPr>
          <a:lstStyle/>
          <a:p>
            <a:r>
              <a:rPr lang="en-US" sz="2800" i="0" dirty="0" smtClean="0">
                <a:latin typeface="+mn-lt"/>
                <a:cs typeface="Arial" panose="020B0604020202020204" pitchFamily="34" charset="0"/>
              </a:rPr>
              <a:t>Sorular?</a:t>
            </a:r>
            <a:endParaRPr lang="en-US" sz="2800" i="0" dirty="0">
              <a:latin typeface="+mn-lt"/>
              <a:cs typeface="Arial" panose="020B0604020202020204" pitchFamily="34" charset="0"/>
            </a:endParaRPr>
          </a:p>
        </p:txBody>
      </p:sp>
      <p:sp>
        <p:nvSpPr>
          <p:cNvPr id="21" name="TextBox 20"/>
          <p:cNvSpPr txBox="1"/>
          <p:nvPr/>
        </p:nvSpPr>
        <p:spPr>
          <a:xfrm>
            <a:off x="6766930" y="2095906"/>
            <a:ext cx="2129718" cy="523220"/>
          </a:xfrm>
          <a:prstGeom prst="rect">
            <a:avLst/>
          </a:prstGeom>
          <a:noFill/>
        </p:spPr>
        <p:txBody>
          <a:bodyPr wrap="square" rtlCol="0">
            <a:spAutoFit/>
          </a:bodyPr>
          <a:lstStyle/>
          <a:p>
            <a:r>
              <a:rPr lang="en-US" sz="2800" i="0" dirty="0" smtClean="0">
                <a:latin typeface="+mn-lt"/>
                <a:cs typeface="Arial" panose="020B0604020202020204" pitchFamily="34" charset="0"/>
              </a:rPr>
              <a:t>Питання?</a:t>
            </a:r>
            <a:endParaRPr lang="en-US" sz="2800" i="0" dirty="0">
              <a:latin typeface="+mn-lt"/>
              <a:cs typeface="Arial" panose="020B0604020202020204" pitchFamily="34" charset="0"/>
            </a:endParaRPr>
          </a:p>
        </p:txBody>
      </p:sp>
      <p:sp>
        <p:nvSpPr>
          <p:cNvPr id="22" name="TextBox 21"/>
          <p:cNvSpPr txBox="1"/>
          <p:nvPr/>
        </p:nvSpPr>
        <p:spPr>
          <a:xfrm>
            <a:off x="6651171" y="1258669"/>
            <a:ext cx="1749412" cy="523220"/>
          </a:xfrm>
          <a:prstGeom prst="rect">
            <a:avLst/>
          </a:prstGeom>
          <a:noFill/>
        </p:spPr>
        <p:txBody>
          <a:bodyPr wrap="square" rtlCol="0">
            <a:spAutoFit/>
          </a:bodyPr>
          <a:lstStyle/>
          <a:p>
            <a:r>
              <a:rPr lang="ar-AE" sz="2800" i="0" dirty="0" smtClean="0">
                <a:latin typeface="+mn-lt"/>
              </a:rPr>
              <a:t> أسئلة</a:t>
            </a:r>
            <a:endParaRPr lang="en-US" sz="2800" i="0" dirty="0">
              <a:latin typeface="+mn-lt"/>
              <a:cs typeface="Arial" panose="020B0604020202020204" pitchFamily="34" charset="0"/>
            </a:endParaRPr>
          </a:p>
        </p:txBody>
      </p:sp>
    </p:spTree>
    <p:extLst>
      <p:ext uri="{BB962C8B-B14F-4D97-AF65-F5344CB8AC3E}">
        <p14:creationId xmlns:p14="http://schemas.microsoft.com/office/powerpoint/2010/main" val="1242689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962" r="1422"/>
          <a:stretch/>
        </p:blipFill>
        <p:spPr>
          <a:xfrm>
            <a:off x="0" y="1524000"/>
            <a:ext cx="9144000" cy="5334000"/>
          </a:xfrm>
          <a:prstGeom prst="rect">
            <a:avLst/>
          </a:prstGeom>
        </p:spPr>
      </p:pic>
      <p:sp>
        <p:nvSpPr>
          <p:cNvPr id="2" name="Title 1"/>
          <p:cNvSpPr>
            <a:spLocks noGrp="1"/>
          </p:cNvSpPr>
          <p:nvPr>
            <p:ph type="ctrTitle"/>
          </p:nvPr>
        </p:nvSpPr>
        <p:spPr>
          <a:xfrm>
            <a:off x="1685544" y="118872"/>
            <a:ext cx="5410200" cy="1069975"/>
          </a:xfrm>
        </p:spPr>
        <p:txBody>
          <a:bodyPr/>
          <a:lstStyle/>
          <a:p>
            <a:r>
              <a:rPr lang="en-US" sz="3200" dirty="0" smtClean="0">
                <a:latin typeface="Arial" panose="020B0604020202020204" pitchFamily="34" charset="0"/>
                <a:cs typeface="Arial" panose="020B0604020202020204" pitchFamily="34" charset="0"/>
              </a:rPr>
              <a:t>CAOCL – Who We Are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and What We Do</a:t>
            </a:r>
            <a:endParaRPr lang="en-US" sz="3200" dirty="0">
              <a:latin typeface="Arial" panose="020B0604020202020204" pitchFamily="34" charset="0"/>
              <a:cs typeface="Arial" panose="020B0604020202020204" pitchFamily="34" charset="0"/>
            </a:endParaRPr>
          </a:p>
        </p:txBody>
      </p:sp>
      <p:sp>
        <p:nvSpPr>
          <p:cNvPr id="9" name="Right Arrow 8"/>
          <p:cNvSpPr/>
          <p:nvPr/>
        </p:nvSpPr>
        <p:spPr>
          <a:xfrm>
            <a:off x="152401" y="2438400"/>
            <a:ext cx="2326848" cy="853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0" dirty="0">
                <a:solidFill>
                  <a:prstClr val="white"/>
                </a:solidFill>
                <a:latin typeface="Arial" panose="020B0604020202020204" pitchFamily="34" charset="0"/>
                <a:cs typeface="Arial" panose="020B0604020202020204" pitchFamily="34" charset="0"/>
              </a:rPr>
              <a:t>EDUCATION</a:t>
            </a:r>
          </a:p>
        </p:txBody>
      </p:sp>
      <p:sp>
        <p:nvSpPr>
          <p:cNvPr id="10" name="Right Arrow 9"/>
          <p:cNvSpPr/>
          <p:nvPr/>
        </p:nvSpPr>
        <p:spPr>
          <a:xfrm>
            <a:off x="152400" y="3810000"/>
            <a:ext cx="3525817" cy="889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i="0" dirty="0">
              <a:solidFill>
                <a:prstClr val="white"/>
              </a:solidFill>
              <a:latin typeface="Arial" panose="020B0604020202020204" pitchFamily="34" charset="0"/>
              <a:cs typeface="Arial" panose="020B0604020202020204" pitchFamily="34" charset="0"/>
            </a:endParaRPr>
          </a:p>
          <a:p>
            <a:r>
              <a:rPr lang="en-US" sz="1600" i="0" dirty="0">
                <a:solidFill>
                  <a:prstClr val="white"/>
                </a:solidFill>
                <a:latin typeface="Arial" panose="020B0604020202020204" pitchFamily="34" charset="0"/>
                <a:cs typeface="Arial" panose="020B0604020202020204" pitchFamily="34" charset="0"/>
              </a:rPr>
              <a:t>TRAINING</a:t>
            </a:r>
          </a:p>
          <a:p>
            <a:endParaRPr lang="en-US" sz="1600" i="0" dirty="0">
              <a:solidFill>
                <a:prstClr val="white"/>
              </a:solidFill>
              <a:latin typeface="Arial" panose="020B0604020202020204" pitchFamily="34" charset="0"/>
              <a:cs typeface="Arial" panose="020B0604020202020204" pitchFamily="34" charset="0"/>
            </a:endParaRPr>
          </a:p>
        </p:txBody>
      </p:sp>
      <p:sp>
        <p:nvSpPr>
          <p:cNvPr id="11" name="Right Arrow 10"/>
          <p:cNvSpPr/>
          <p:nvPr/>
        </p:nvSpPr>
        <p:spPr>
          <a:xfrm>
            <a:off x="177538" y="4918630"/>
            <a:ext cx="4869336" cy="872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0" dirty="0">
                <a:solidFill>
                  <a:prstClr val="white"/>
                </a:solidFill>
                <a:latin typeface="Arial" panose="020B0604020202020204" pitchFamily="34" charset="0"/>
                <a:cs typeface="Arial" panose="020B0604020202020204" pitchFamily="34" charset="0"/>
              </a:rPr>
              <a:t>OPERATIONAL SUPPORT</a:t>
            </a:r>
          </a:p>
        </p:txBody>
      </p:sp>
      <p:sp>
        <p:nvSpPr>
          <p:cNvPr id="12" name="Right Arrow 11"/>
          <p:cNvSpPr/>
          <p:nvPr/>
        </p:nvSpPr>
        <p:spPr>
          <a:xfrm>
            <a:off x="152400" y="5943600"/>
            <a:ext cx="6136849" cy="866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0" dirty="0">
                <a:solidFill>
                  <a:prstClr val="white"/>
                </a:solidFill>
                <a:latin typeface="Arial" panose="020B0604020202020204" pitchFamily="34" charset="0"/>
                <a:cs typeface="Arial" panose="020B0604020202020204" pitchFamily="34" charset="0"/>
              </a:rPr>
              <a:t>TRANSLATIONAL RESEARCH</a:t>
            </a:r>
          </a:p>
        </p:txBody>
      </p:sp>
      <p:sp>
        <p:nvSpPr>
          <p:cNvPr id="13" name="Right Arrow 12"/>
          <p:cNvSpPr/>
          <p:nvPr/>
        </p:nvSpPr>
        <p:spPr>
          <a:xfrm>
            <a:off x="152400" y="1600200"/>
            <a:ext cx="1382597" cy="706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0" dirty="0">
                <a:solidFill>
                  <a:prstClr val="white"/>
                </a:solidFill>
                <a:latin typeface="Arial" panose="020B0604020202020204" pitchFamily="34" charset="0"/>
                <a:cs typeface="Arial" panose="020B0604020202020204" pitchFamily="34" charset="0"/>
              </a:rPr>
              <a:t>DOTMLPF</a:t>
            </a:r>
          </a:p>
        </p:txBody>
      </p:sp>
      <p:grpSp>
        <p:nvGrpSpPr>
          <p:cNvPr id="29" name="Group 28"/>
          <p:cNvGrpSpPr/>
          <p:nvPr/>
        </p:nvGrpSpPr>
        <p:grpSpPr>
          <a:xfrm>
            <a:off x="2102251" y="1600200"/>
            <a:ext cx="2036704" cy="698433"/>
            <a:chOff x="2333015" y="1718624"/>
            <a:chExt cx="2036704" cy="698433"/>
          </a:xfrm>
        </p:grpSpPr>
        <p:sp>
          <p:nvSpPr>
            <p:cNvPr id="14" name="Rectangle 13"/>
            <p:cNvSpPr/>
            <p:nvPr/>
          </p:nvSpPr>
          <p:spPr>
            <a:xfrm>
              <a:off x="2337848" y="1718624"/>
              <a:ext cx="1901858" cy="698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2347274" y="1728271"/>
              <a:ext cx="2022445" cy="461665"/>
            </a:xfrm>
            <a:prstGeom prst="rect">
              <a:avLst/>
            </a:prstGeom>
            <a:noFill/>
          </p:spPr>
          <p:txBody>
            <a:bodyPr wrap="square" rtlCol="0">
              <a:spAutoFit/>
            </a:bodyPr>
            <a:lstStyle/>
            <a:p>
              <a:r>
                <a:rPr lang="en-US" sz="1200" i="0" dirty="0">
                  <a:solidFill>
                    <a:prstClr val="black"/>
                  </a:solidFill>
                  <a:latin typeface="Arial" panose="020B0604020202020204" pitchFamily="34" charset="0"/>
                  <a:cs typeface="Arial" panose="020B0604020202020204" pitchFamily="34" charset="0"/>
                </a:rPr>
                <a:t>INSTITUTIONALIZATION</a:t>
              </a:r>
            </a:p>
            <a:p>
              <a:r>
                <a:rPr lang="en-US" sz="1200" i="0" dirty="0">
                  <a:solidFill>
                    <a:prstClr val="black"/>
                  </a:solidFill>
                  <a:latin typeface="Arial" panose="020B0604020202020204" pitchFamily="34" charset="0"/>
                  <a:cs typeface="Arial" panose="020B0604020202020204" pitchFamily="34" charset="0"/>
                </a:rPr>
                <a:t>SERVICE STANDARDS</a:t>
              </a:r>
            </a:p>
          </p:txBody>
        </p:sp>
        <p:sp>
          <p:nvSpPr>
            <p:cNvPr id="17" name="TextBox 16"/>
            <p:cNvSpPr txBox="1"/>
            <p:nvPr/>
          </p:nvSpPr>
          <p:spPr>
            <a:xfrm>
              <a:off x="2333015" y="2109271"/>
              <a:ext cx="1901858" cy="276999"/>
            </a:xfrm>
            <a:prstGeom prst="rect">
              <a:avLst/>
            </a:prstGeom>
            <a:noFill/>
          </p:spPr>
          <p:txBody>
            <a:bodyPr wrap="square" rtlCol="0">
              <a:spAutoFit/>
            </a:bodyPr>
            <a:lstStyle/>
            <a:p>
              <a:pPr algn="ctr"/>
              <a:r>
                <a:rPr lang="en-US" sz="1200" i="0" dirty="0">
                  <a:solidFill>
                    <a:prstClr val="black"/>
                  </a:solidFill>
                  <a:latin typeface="Arial" panose="020B0604020202020204" pitchFamily="34" charset="0"/>
                  <a:cs typeface="Arial" panose="020B0604020202020204" pitchFamily="34" charset="0"/>
                </a:rPr>
                <a:t>DOCTRINE</a:t>
              </a:r>
            </a:p>
          </p:txBody>
        </p:sp>
      </p:grpSp>
      <p:sp>
        <p:nvSpPr>
          <p:cNvPr id="27" name="Rectangle 26"/>
          <p:cNvSpPr/>
          <p:nvPr/>
        </p:nvSpPr>
        <p:spPr>
          <a:xfrm>
            <a:off x="2590800" y="2438400"/>
            <a:ext cx="2020086" cy="766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cs typeface="Arial" panose="020B0604020202020204" pitchFamily="34" charset="0"/>
            </a:endParaRPr>
          </a:p>
        </p:txBody>
      </p:sp>
      <p:grpSp>
        <p:nvGrpSpPr>
          <p:cNvPr id="33" name="Group 32"/>
          <p:cNvGrpSpPr/>
          <p:nvPr/>
        </p:nvGrpSpPr>
        <p:grpSpPr>
          <a:xfrm>
            <a:off x="2556430" y="2495550"/>
            <a:ext cx="4301570" cy="2228850"/>
            <a:chOff x="3437444" y="2512662"/>
            <a:chExt cx="4301570" cy="2228850"/>
          </a:xfrm>
        </p:grpSpPr>
        <p:sp>
          <p:nvSpPr>
            <p:cNvPr id="30" name="Rectangle 29"/>
            <p:cNvSpPr/>
            <p:nvPr/>
          </p:nvSpPr>
          <p:spPr>
            <a:xfrm>
              <a:off x="5718928" y="3833118"/>
              <a:ext cx="2020086" cy="908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solidFill>
                  <a:prstClr val="white"/>
                </a:solidFill>
                <a:latin typeface="Arial" panose="020B0604020202020204" pitchFamily="34" charset="0"/>
                <a:cs typeface="Arial" panose="020B0604020202020204" pitchFamily="34" charset="0"/>
              </a:endParaRPr>
            </a:p>
          </p:txBody>
        </p:sp>
        <p:sp>
          <p:nvSpPr>
            <p:cNvPr id="31" name="TextBox 30"/>
            <p:cNvSpPr txBox="1"/>
            <p:nvPr/>
          </p:nvSpPr>
          <p:spPr>
            <a:xfrm>
              <a:off x="3493220" y="2512662"/>
              <a:ext cx="2009088" cy="276999"/>
            </a:xfrm>
            <a:prstGeom prst="rect">
              <a:avLst/>
            </a:prstGeom>
            <a:noFill/>
          </p:spPr>
          <p:txBody>
            <a:bodyPr wrap="square" rtlCol="0">
              <a:spAutoFit/>
            </a:bodyPr>
            <a:lstStyle/>
            <a:p>
              <a:pPr algn="ctr"/>
              <a:r>
                <a:rPr lang="en-US" sz="1200" i="0" dirty="0">
                  <a:solidFill>
                    <a:prstClr val="black"/>
                  </a:solidFill>
                  <a:latin typeface="Arial" panose="020B0604020202020204" pitchFamily="34" charset="0"/>
                  <a:cs typeface="Arial" panose="020B0604020202020204" pitchFamily="34" charset="0"/>
                </a:rPr>
                <a:t>RCLF PROGRAM</a:t>
              </a:r>
            </a:p>
          </p:txBody>
        </p:sp>
        <p:sp>
          <p:nvSpPr>
            <p:cNvPr id="32" name="TextBox 31"/>
            <p:cNvSpPr txBox="1"/>
            <p:nvPr/>
          </p:nvSpPr>
          <p:spPr>
            <a:xfrm>
              <a:off x="3437444" y="2741262"/>
              <a:ext cx="2009088" cy="461665"/>
            </a:xfrm>
            <a:prstGeom prst="rect">
              <a:avLst/>
            </a:prstGeom>
            <a:noFill/>
          </p:spPr>
          <p:txBody>
            <a:bodyPr wrap="square" rtlCol="0">
              <a:spAutoFit/>
            </a:bodyPr>
            <a:lstStyle/>
            <a:p>
              <a:pPr algn="ctr"/>
              <a:r>
                <a:rPr lang="en-US" sz="1200" i="0" dirty="0">
                  <a:solidFill>
                    <a:prstClr val="black"/>
                  </a:solidFill>
                  <a:latin typeface="Arial" panose="020B0604020202020204" pitchFamily="34" charset="0"/>
                  <a:cs typeface="Arial" panose="020B0604020202020204" pitchFamily="34" charset="0"/>
                </a:rPr>
                <a:t>FORMAL SCHOOL SUPPORT</a:t>
              </a:r>
            </a:p>
          </p:txBody>
        </p:sp>
      </p:grpSp>
      <p:sp>
        <p:nvSpPr>
          <p:cNvPr id="28" name="TextBox 27"/>
          <p:cNvSpPr txBox="1"/>
          <p:nvPr/>
        </p:nvSpPr>
        <p:spPr>
          <a:xfrm>
            <a:off x="4989781" y="3947037"/>
            <a:ext cx="2022443" cy="646331"/>
          </a:xfrm>
          <a:prstGeom prst="rect">
            <a:avLst/>
          </a:prstGeom>
          <a:noFill/>
        </p:spPr>
        <p:txBody>
          <a:bodyPr wrap="square" rtlCol="0">
            <a:spAutoFit/>
          </a:bodyPr>
          <a:lstStyle/>
          <a:p>
            <a:r>
              <a:rPr lang="en-US" sz="1200" i="0" dirty="0">
                <a:solidFill>
                  <a:prstClr val="black"/>
                </a:solidFill>
                <a:latin typeface="Arial" panose="020B0604020202020204" pitchFamily="34" charset="0"/>
                <a:cs typeface="Arial" panose="020B0604020202020204" pitchFamily="34" charset="0"/>
              </a:rPr>
              <a:t>PRE-DEPLOYMENT TRAINING TO </a:t>
            </a:r>
            <a:r>
              <a:rPr lang="en-US" sz="1200" i="0" dirty="0" smtClean="0">
                <a:solidFill>
                  <a:prstClr val="black"/>
                </a:solidFill>
                <a:latin typeface="Arial" panose="020B0604020202020204" pitchFamily="34" charset="0"/>
                <a:cs typeface="Arial" panose="020B0604020202020204" pitchFamily="34" charset="0"/>
              </a:rPr>
              <a:t>45,000+ </a:t>
            </a:r>
            <a:r>
              <a:rPr lang="en-US" sz="1200" i="0" dirty="0">
                <a:solidFill>
                  <a:prstClr val="black"/>
                </a:solidFill>
                <a:latin typeface="Arial" panose="020B0604020202020204" pitchFamily="34" charset="0"/>
                <a:cs typeface="Arial" panose="020B0604020202020204" pitchFamily="34" charset="0"/>
              </a:rPr>
              <a:t>MARINES ANNUALLY </a:t>
            </a:r>
          </a:p>
        </p:txBody>
      </p:sp>
      <p:grpSp>
        <p:nvGrpSpPr>
          <p:cNvPr id="34" name="Group 33"/>
          <p:cNvGrpSpPr/>
          <p:nvPr/>
        </p:nvGrpSpPr>
        <p:grpSpPr>
          <a:xfrm>
            <a:off x="5675524" y="4814131"/>
            <a:ext cx="2325476" cy="969866"/>
            <a:chOff x="4876014" y="3772998"/>
            <a:chExt cx="2325476" cy="969866"/>
          </a:xfrm>
        </p:grpSpPr>
        <p:sp>
          <p:nvSpPr>
            <p:cNvPr id="35" name="Rectangle 34"/>
            <p:cNvSpPr/>
            <p:nvPr/>
          </p:nvSpPr>
          <p:spPr>
            <a:xfrm>
              <a:off x="4876014" y="3772998"/>
              <a:ext cx="2325476" cy="908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solidFill>
                  <a:prstClr val="white"/>
                </a:solidFill>
                <a:latin typeface="Arial" panose="020B0604020202020204" pitchFamily="34" charset="0"/>
                <a:cs typeface="Arial" panose="020B0604020202020204" pitchFamily="34" charset="0"/>
              </a:endParaRPr>
            </a:p>
          </p:txBody>
        </p:sp>
        <p:sp>
          <p:nvSpPr>
            <p:cNvPr id="36" name="TextBox 35"/>
            <p:cNvSpPr txBox="1"/>
            <p:nvPr/>
          </p:nvSpPr>
          <p:spPr>
            <a:xfrm>
              <a:off x="5002882" y="3911867"/>
              <a:ext cx="2198608" cy="830997"/>
            </a:xfrm>
            <a:prstGeom prst="rect">
              <a:avLst/>
            </a:prstGeom>
            <a:noFill/>
          </p:spPr>
          <p:txBody>
            <a:bodyPr wrap="square" rtlCol="0">
              <a:spAutoFit/>
            </a:bodyPr>
            <a:lstStyle/>
            <a:p>
              <a:pPr algn="ctr"/>
              <a:r>
                <a:rPr lang="en-US" sz="1200" i="0" dirty="0">
                  <a:solidFill>
                    <a:prstClr val="black"/>
                  </a:solidFill>
                  <a:latin typeface="Arial" panose="020B0604020202020204" pitchFamily="34" charset="0"/>
                  <a:cs typeface="Arial" panose="020B0604020202020204" pitchFamily="34" charset="0"/>
                </a:rPr>
                <a:t>DIRECT SUPPORT TO</a:t>
              </a:r>
            </a:p>
            <a:p>
              <a:pPr algn="ctr"/>
              <a:r>
                <a:rPr lang="en-US" sz="1200" i="0" dirty="0">
                  <a:solidFill>
                    <a:prstClr val="black"/>
                  </a:solidFill>
                  <a:latin typeface="Arial" panose="020B0604020202020204" pitchFamily="34" charset="0"/>
                  <a:cs typeface="Arial" panose="020B0604020202020204" pitchFamily="34" charset="0"/>
                </a:rPr>
                <a:t>THE OPERATING FORCES</a:t>
              </a:r>
            </a:p>
            <a:p>
              <a:pPr algn="ctr"/>
              <a:r>
                <a:rPr lang="en-US" sz="1200" i="0" dirty="0">
                  <a:solidFill>
                    <a:prstClr val="black"/>
                  </a:solidFill>
                  <a:latin typeface="Arial" panose="020B0604020202020204" pitchFamily="34" charset="0"/>
                  <a:cs typeface="Arial" panose="020B0604020202020204" pitchFamily="34" charset="0"/>
                </a:rPr>
                <a:t>(CULADs)</a:t>
              </a:r>
            </a:p>
            <a:p>
              <a:pPr algn="ctr"/>
              <a:r>
                <a:rPr lang="en-US" sz="1200" i="0" dirty="0">
                  <a:solidFill>
                    <a:prstClr val="black"/>
                  </a:solidFill>
                  <a:latin typeface="Arial" panose="020B0604020202020204" pitchFamily="34" charset="0"/>
                  <a:cs typeface="Arial" panose="020B0604020202020204" pitchFamily="34" charset="0"/>
                </a:rPr>
                <a:t> </a:t>
              </a:r>
            </a:p>
          </p:txBody>
        </p:sp>
      </p:grpSp>
      <p:grpSp>
        <p:nvGrpSpPr>
          <p:cNvPr id="39" name="Group 38"/>
          <p:cNvGrpSpPr/>
          <p:nvPr/>
        </p:nvGrpSpPr>
        <p:grpSpPr>
          <a:xfrm>
            <a:off x="6743897" y="5882444"/>
            <a:ext cx="2041296" cy="908394"/>
            <a:chOff x="4876014" y="3772998"/>
            <a:chExt cx="2041296" cy="908394"/>
          </a:xfrm>
        </p:grpSpPr>
        <p:sp>
          <p:nvSpPr>
            <p:cNvPr id="40" name="Rectangle 39"/>
            <p:cNvSpPr/>
            <p:nvPr/>
          </p:nvSpPr>
          <p:spPr>
            <a:xfrm>
              <a:off x="4876014" y="3772998"/>
              <a:ext cx="2020086" cy="908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solidFill>
                  <a:prstClr val="white"/>
                </a:solidFill>
                <a:latin typeface="Arial" panose="020B0604020202020204" pitchFamily="34" charset="0"/>
                <a:cs typeface="Arial" panose="020B0604020202020204" pitchFamily="34" charset="0"/>
              </a:endParaRPr>
            </a:p>
          </p:txBody>
        </p:sp>
        <p:sp>
          <p:nvSpPr>
            <p:cNvPr id="41" name="TextBox 40"/>
            <p:cNvSpPr txBox="1"/>
            <p:nvPr/>
          </p:nvSpPr>
          <p:spPr>
            <a:xfrm>
              <a:off x="4908222" y="3965585"/>
              <a:ext cx="2009088" cy="461665"/>
            </a:xfrm>
            <a:prstGeom prst="rect">
              <a:avLst/>
            </a:prstGeom>
            <a:noFill/>
          </p:spPr>
          <p:txBody>
            <a:bodyPr wrap="square" rtlCol="0">
              <a:spAutoFit/>
            </a:bodyPr>
            <a:lstStyle/>
            <a:p>
              <a:pPr algn="ctr"/>
              <a:r>
                <a:rPr lang="en-US" sz="1200" i="0" dirty="0">
                  <a:solidFill>
                    <a:prstClr val="black"/>
                  </a:solidFill>
                  <a:latin typeface="Arial" panose="020B0604020202020204" pitchFamily="34" charset="0"/>
                  <a:cs typeface="Arial" panose="020B0604020202020204" pitchFamily="34" charset="0"/>
                </a:rPr>
                <a:t>FIELD SOCIAL SCIENCE RESEARCH </a:t>
              </a:r>
            </a:p>
          </p:txBody>
        </p:sp>
      </p:grpSp>
      <p:sp>
        <p:nvSpPr>
          <p:cNvPr id="38" name="TextBox 37"/>
          <p:cNvSpPr txBox="1"/>
          <p:nvPr/>
        </p:nvSpPr>
        <p:spPr>
          <a:xfrm>
            <a:off x="4745736" y="1524000"/>
            <a:ext cx="4398265"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a:solidFill>
              <a:schemeClr val="tx1"/>
            </a:solidFill>
          </a:ln>
          <a:effectLst>
            <a:outerShdw blurRad="50800" dist="38100" dir="10800000" algn="r" rotWithShape="0">
              <a:prstClr val="black">
                <a:alpha val="40000"/>
              </a:prstClr>
            </a:outerShdw>
          </a:effectLst>
        </p:spPr>
        <p:txBody>
          <a:bodyPr wrap="square" rtlCol="0">
            <a:spAutoFit/>
          </a:bodyPr>
          <a:lstStyle/>
          <a:p>
            <a:pPr algn="ctr"/>
            <a:r>
              <a:rPr lang="en-US" i="0" dirty="0" smtClean="0">
                <a:solidFill>
                  <a:prstClr val="black"/>
                </a:solidFill>
                <a:latin typeface="Arial" panose="020B0604020202020204" pitchFamily="34" charset="0"/>
                <a:cs typeface="Arial" panose="020B0604020202020204" pitchFamily="34" charset="0"/>
              </a:rPr>
              <a:t>The Center for Advanced Operational Culture Learning (CAOCL) </a:t>
            </a:r>
            <a:r>
              <a:rPr lang="en-US" i="0" dirty="0">
                <a:solidFill>
                  <a:prstClr val="black"/>
                </a:solidFill>
                <a:latin typeface="Arial" panose="020B0604020202020204" pitchFamily="34" charset="0"/>
                <a:cs typeface="Arial" panose="020B0604020202020204" pitchFamily="34" charset="0"/>
              </a:rPr>
              <a:t>serves as the central USMC agency for operational culture </a:t>
            </a:r>
            <a:r>
              <a:rPr lang="en-US" i="0" dirty="0" smtClean="0">
                <a:solidFill>
                  <a:prstClr val="black"/>
                </a:solidFill>
                <a:latin typeface="Arial" panose="020B0604020202020204" pitchFamily="34" charset="0"/>
                <a:cs typeface="Arial" panose="020B0604020202020204" pitchFamily="34" charset="0"/>
              </a:rPr>
              <a:t>education and training </a:t>
            </a:r>
            <a:r>
              <a:rPr lang="en-US" i="0" dirty="0">
                <a:solidFill>
                  <a:prstClr val="black"/>
                </a:solidFill>
                <a:latin typeface="Arial" panose="020B0604020202020204" pitchFamily="34" charset="0"/>
                <a:cs typeface="Arial" panose="020B0604020202020204" pitchFamily="34" charset="0"/>
              </a:rPr>
              <a:t>and language familiarization programs  and issues across the DOTMLPF combat development pillars.</a:t>
            </a:r>
          </a:p>
        </p:txBody>
      </p:sp>
    </p:spTree>
    <p:extLst>
      <p:ext uri="{BB962C8B-B14F-4D97-AF65-F5344CB8AC3E}">
        <p14:creationId xmlns:p14="http://schemas.microsoft.com/office/powerpoint/2010/main" val="171336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0" name="Elbow Connector 79"/>
          <p:cNvCxnSpPr>
            <a:stCxn id="83" idx="3"/>
            <a:endCxn id="105" idx="3"/>
          </p:cNvCxnSpPr>
          <p:nvPr/>
        </p:nvCxnSpPr>
        <p:spPr>
          <a:xfrm>
            <a:off x="6392341" y="2997230"/>
            <a:ext cx="79801" cy="3529544"/>
          </a:xfrm>
          <a:prstGeom prst="bentConnector3">
            <a:avLst>
              <a:gd name="adj1" fmla="val 226617"/>
            </a:avLst>
          </a:prstGeom>
          <a:ln w="15875"/>
        </p:spPr>
        <p:style>
          <a:lnRef idx="1">
            <a:schemeClr val="dk1"/>
          </a:lnRef>
          <a:fillRef idx="0">
            <a:schemeClr val="dk1"/>
          </a:fillRef>
          <a:effectRef idx="0">
            <a:schemeClr val="dk1"/>
          </a:effectRef>
          <a:fontRef idx="minor">
            <a:schemeClr val="tx1"/>
          </a:fontRef>
        </p:style>
      </p:cxnSp>
      <p:sp>
        <p:nvSpPr>
          <p:cNvPr id="2056" name="Rectangle 57"/>
          <p:cNvSpPr>
            <a:spLocks noChangeArrowheads="1"/>
          </p:cNvSpPr>
          <p:nvPr/>
        </p:nvSpPr>
        <p:spPr bwMode="auto">
          <a:xfrm>
            <a:off x="39552" y="3527486"/>
            <a:ext cx="974947" cy="754053"/>
          </a:xfrm>
          <a:prstGeom prst="rect">
            <a:avLst/>
          </a:prstGeom>
          <a:solidFill>
            <a:srgbClr val="FFFFCC"/>
          </a:solidFill>
          <a:ln w="9525">
            <a:solidFill>
              <a:schemeClr val="tx1"/>
            </a:solidFill>
            <a:miter lim="800000"/>
            <a:headEnd/>
            <a:tailEnd/>
          </a:ln>
        </p:spPr>
        <p:txBody>
          <a:bodyPr wrap="none" anchor="ctr">
            <a:spAutoFit/>
          </a:bodyPr>
          <a:lstStyle/>
          <a:p>
            <a:pPr algn="ctr"/>
            <a:r>
              <a:rPr lang="en-US" sz="700" b="1" i="0" dirty="0" smtClean="0">
                <a:latin typeface="Arial Unicode MS" pitchFamily="34" charset="-128"/>
                <a:ea typeface="Arial Unicode MS" pitchFamily="34" charset="-128"/>
                <a:cs typeface="Arial Unicode MS" pitchFamily="34" charset="-128"/>
              </a:rPr>
              <a:t>TRG</a:t>
            </a:r>
            <a:endParaRPr lang="en-US" sz="700" b="1" i="0" dirty="0">
              <a:solidFill>
                <a:srgbClr val="FF0000"/>
              </a:solidFill>
              <a:latin typeface="Arial Unicode MS" pitchFamily="34" charset="-128"/>
              <a:ea typeface="Arial Unicode MS" pitchFamily="34" charset="-128"/>
              <a:cs typeface="Arial Unicode MS" pitchFamily="34" charset="-128"/>
            </a:endParaRPr>
          </a:p>
          <a:p>
            <a:r>
              <a:rPr lang="en-US" sz="600" i="0" dirty="0">
                <a:solidFill>
                  <a:srgbClr val="FF0000"/>
                </a:solidFill>
                <a:latin typeface="Arial Unicode MS" pitchFamily="34" charset="-128"/>
                <a:ea typeface="Arial Unicode MS" pitchFamily="34" charset="-128"/>
                <a:cs typeface="Arial Unicode MS" pitchFamily="34" charset="-128"/>
              </a:rPr>
              <a:t>Dr.   F.  Tortorello CTR</a:t>
            </a:r>
            <a:endParaRPr lang="en-US" sz="600" i="0" dirty="0">
              <a:latin typeface="Arial Unicode MS" pitchFamily="34" charset="-128"/>
              <a:ea typeface="Arial Unicode MS" pitchFamily="34" charset="-128"/>
              <a:cs typeface="Arial Unicode MS" pitchFamily="34" charset="-128"/>
            </a:endParaRPr>
          </a:p>
          <a:p>
            <a:r>
              <a:rPr lang="en-US" sz="600" i="0" dirty="0">
                <a:solidFill>
                  <a:srgbClr val="FF0000"/>
                </a:solidFill>
                <a:latin typeface="Arial Unicode MS" pitchFamily="34" charset="-128"/>
                <a:ea typeface="Arial Unicode MS" pitchFamily="34" charset="-128"/>
                <a:cs typeface="Arial Unicode MS" pitchFamily="34" charset="-128"/>
              </a:rPr>
              <a:t>Ms.  A. Matossian CTR</a:t>
            </a:r>
          </a:p>
          <a:p>
            <a:r>
              <a:rPr lang="en-US" sz="600" i="0" dirty="0">
                <a:solidFill>
                  <a:srgbClr val="FF0000"/>
                </a:solidFill>
                <a:latin typeface="Arial Unicode MS" pitchFamily="34" charset="-128"/>
                <a:ea typeface="Arial Unicode MS" pitchFamily="34" charset="-128"/>
                <a:cs typeface="Arial Unicode MS" pitchFamily="34" charset="-128"/>
              </a:rPr>
              <a:t>Ms.  K.  Post CTR</a:t>
            </a:r>
          </a:p>
          <a:p>
            <a:r>
              <a:rPr lang="en-US" sz="600" i="0" dirty="0">
                <a:solidFill>
                  <a:srgbClr val="FF0000"/>
                </a:solidFill>
                <a:latin typeface="Arial Unicode MS" pitchFamily="34" charset="-128"/>
                <a:ea typeface="Arial Unicode MS" pitchFamily="34" charset="-128"/>
                <a:cs typeface="Arial Unicode MS" pitchFamily="34" charset="-128"/>
              </a:rPr>
              <a:t>Ms.  V.  Jasparro CTR</a:t>
            </a:r>
          </a:p>
          <a:p>
            <a:r>
              <a:rPr lang="en-US" sz="600" i="0" dirty="0">
                <a:solidFill>
                  <a:srgbClr val="FF0000"/>
                </a:solidFill>
                <a:latin typeface="Arial Unicode MS" pitchFamily="34" charset="-128"/>
                <a:ea typeface="Arial Unicode MS" pitchFamily="34" charset="-128"/>
                <a:cs typeface="Arial Unicode MS" pitchFamily="34" charset="-128"/>
              </a:rPr>
              <a:t>Ms.  B.   Lewis CTR</a:t>
            </a:r>
          </a:p>
          <a:p>
            <a:r>
              <a:rPr lang="en-US" sz="600" i="0" dirty="0">
                <a:solidFill>
                  <a:srgbClr val="FF0000"/>
                </a:solidFill>
                <a:latin typeface="Arial Unicode MS" pitchFamily="34" charset="-128"/>
                <a:ea typeface="Arial Unicode MS" pitchFamily="34" charset="-128"/>
                <a:cs typeface="Arial Unicode MS" pitchFamily="34" charset="-128"/>
              </a:rPr>
              <a:t>Ms.  E.  Tarzi CTR</a:t>
            </a:r>
          </a:p>
        </p:txBody>
      </p:sp>
      <p:sp>
        <p:nvSpPr>
          <p:cNvPr id="2058" name="Rectangle 59"/>
          <p:cNvSpPr>
            <a:spLocks noChangeArrowheads="1"/>
          </p:cNvSpPr>
          <p:nvPr/>
        </p:nvSpPr>
        <p:spPr bwMode="auto">
          <a:xfrm>
            <a:off x="3717924" y="1775571"/>
            <a:ext cx="1708150" cy="591872"/>
          </a:xfrm>
          <a:prstGeom prst="rect">
            <a:avLst/>
          </a:prstGeom>
          <a:solidFill>
            <a:srgbClr val="92D050"/>
          </a:solidFill>
          <a:ln w="9525">
            <a:solidFill>
              <a:schemeClr val="tx1"/>
            </a:solidFill>
            <a:miter lim="800000"/>
            <a:headEnd/>
            <a:tailEnd/>
          </a:ln>
          <a:effectLst>
            <a:outerShdw dist="35921" dir="2700000" algn="ctr" rotWithShape="0">
              <a:schemeClr val="bg2"/>
            </a:outerShdw>
          </a:effectLst>
        </p:spPr>
        <p:txBody>
          <a:bodyPr wrap="none" anchor="t" anchorCtr="0"/>
          <a:lstStyle/>
          <a:p>
            <a:pPr algn="ctr">
              <a:defRPr/>
            </a:pPr>
            <a:r>
              <a:rPr lang="en-US" sz="800" b="1" i="0" dirty="0" smtClean="0">
                <a:latin typeface="Arial Unicode MS" pitchFamily="34" charset="-128"/>
                <a:ea typeface="Arial Unicode MS" pitchFamily="34" charset="-128"/>
                <a:cs typeface="Arial Unicode MS" pitchFamily="34" charset="-128"/>
              </a:rPr>
              <a:t>Operations Officer</a:t>
            </a:r>
          </a:p>
          <a:p>
            <a:pPr algn="ctr">
              <a:defRPr/>
            </a:pPr>
            <a:r>
              <a:rPr lang="en-US" sz="800" b="1" i="0" dirty="0" smtClean="0">
                <a:solidFill>
                  <a:srgbClr val="FF0000"/>
                </a:solidFill>
                <a:latin typeface="Arial Unicode MS" pitchFamily="34" charset="-128"/>
                <a:ea typeface="Arial Unicode MS" pitchFamily="34" charset="-128"/>
                <a:cs typeface="Arial Unicode MS" pitchFamily="34" charset="-128"/>
              </a:rPr>
              <a:t>Maj Jonathan Heskett</a:t>
            </a:r>
            <a:endParaRPr lang="en-US" sz="800" b="1" i="0" dirty="0">
              <a:solidFill>
                <a:srgbClr val="FF0000"/>
              </a:solidFill>
              <a:latin typeface="Arial Unicode MS" pitchFamily="34" charset="-128"/>
              <a:ea typeface="Arial Unicode MS" pitchFamily="34" charset="-128"/>
              <a:cs typeface="Arial Unicode MS" pitchFamily="34" charset="-128"/>
            </a:endParaRPr>
          </a:p>
        </p:txBody>
      </p:sp>
      <p:sp>
        <p:nvSpPr>
          <p:cNvPr id="2065" name="Rectangle 88"/>
          <p:cNvSpPr>
            <a:spLocks noChangeArrowheads="1"/>
          </p:cNvSpPr>
          <p:nvPr/>
        </p:nvSpPr>
        <p:spPr bwMode="auto">
          <a:xfrm>
            <a:off x="7884840" y="2787469"/>
            <a:ext cx="1089605" cy="456563"/>
          </a:xfrm>
          <a:prstGeom prst="rect">
            <a:avLst/>
          </a:prstGeom>
          <a:solidFill>
            <a:srgbClr val="FFFFCC"/>
          </a:solidFill>
          <a:ln w="9525">
            <a:solidFill>
              <a:schemeClr val="tx1"/>
            </a:solidFill>
            <a:miter lim="800000"/>
            <a:headEnd/>
            <a:tailEnd/>
          </a:ln>
        </p:spPr>
        <p:txBody>
          <a:bodyPr wrap="square" anchor="t" anchorCtr="0">
            <a:noAutofit/>
          </a:bodyPr>
          <a:lstStyle/>
          <a:p>
            <a:pPr algn="ctr"/>
            <a:r>
              <a:rPr lang="en-US" sz="700" b="1" i="0" dirty="0">
                <a:latin typeface="Arial Unicode MS" pitchFamily="34" charset="-128"/>
                <a:ea typeface="Arial Unicode MS" pitchFamily="34" charset="-128"/>
                <a:cs typeface="Arial Unicode MS" pitchFamily="34" charset="-128"/>
              </a:rPr>
              <a:t>Supervisory </a:t>
            </a:r>
            <a:r>
              <a:rPr lang="en-US" sz="700" b="1" i="0" dirty="0" smtClean="0">
                <a:latin typeface="Arial Unicode MS" pitchFamily="34" charset="-128"/>
                <a:ea typeface="Arial Unicode MS" pitchFamily="34" charset="-128"/>
                <a:cs typeface="Arial Unicode MS" pitchFamily="34" charset="-128"/>
              </a:rPr>
              <a:t>Business </a:t>
            </a:r>
          </a:p>
          <a:p>
            <a:pPr algn="ctr"/>
            <a:r>
              <a:rPr lang="en-US" sz="700" b="1" i="0" dirty="0" smtClean="0">
                <a:latin typeface="Arial Unicode MS" pitchFamily="34" charset="-128"/>
                <a:ea typeface="Arial Unicode MS" pitchFamily="34" charset="-128"/>
                <a:cs typeface="Arial Unicode MS" pitchFamily="34" charset="-128"/>
              </a:rPr>
              <a:t>Manager</a:t>
            </a:r>
            <a:endParaRPr lang="en-US" sz="700" b="1" i="0" dirty="0">
              <a:latin typeface="Arial Unicode MS" pitchFamily="34" charset="-128"/>
              <a:ea typeface="Arial Unicode MS" pitchFamily="34" charset="-128"/>
              <a:cs typeface="Arial Unicode MS" pitchFamily="34" charset="-128"/>
            </a:endParaRPr>
          </a:p>
          <a:p>
            <a:pPr algn="ctr"/>
            <a:r>
              <a:rPr lang="en-US" sz="700" b="1" i="0" dirty="0">
                <a:solidFill>
                  <a:srgbClr val="FF0000"/>
                </a:solidFill>
                <a:latin typeface="Arial Unicode MS" pitchFamily="34" charset="-128"/>
                <a:ea typeface="Arial Unicode MS" pitchFamily="34" charset="-128"/>
                <a:cs typeface="Arial Unicode MS" pitchFamily="34" charset="-128"/>
              </a:rPr>
              <a:t>Mr. R. </a:t>
            </a:r>
            <a:r>
              <a:rPr lang="en-US" sz="700" b="1" i="0" dirty="0" smtClean="0">
                <a:solidFill>
                  <a:srgbClr val="FF0000"/>
                </a:solidFill>
                <a:latin typeface="Arial Unicode MS" pitchFamily="34" charset="-128"/>
                <a:ea typeface="Arial Unicode MS" pitchFamily="34" charset="-128"/>
                <a:cs typeface="Arial Unicode MS" pitchFamily="34" charset="-128"/>
              </a:rPr>
              <a:t>Childs CIV </a:t>
            </a:r>
          </a:p>
          <a:p>
            <a:pPr algn="ctr"/>
            <a:r>
              <a:rPr lang="en-US" sz="700" b="1" i="0" dirty="0" smtClean="0">
                <a:solidFill>
                  <a:srgbClr val="FF0000"/>
                </a:solidFill>
                <a:latin typeface="Arial Unicode MS" pitchFamily="34" charset="-128"/>
                <a:ea typeface="Arial Unicode MS" pitchFamily="34" charset="-128"/>
                <a:cs typeface="Arial Unicode MS" pitchFamily="34" charset="-128"/>
              </a:rPr>
              <a:t>GS-0301-13</a:t>
            </a:r>
            <a:endParaRPr lang="en-US" sz="700" b="1" i="0" dirty="0">
              <a:solidFill>
                <a:srgbClr val="FF0000"/>
              </a:solidFill>
              <a:latin typeface="Arial Unicode MS" pitchFamily="34" charset="-128"/>
              <a:ea typeface="Arial Unicode MS" pitchFamily="34" charset="-128"/>
              <a:cs typeface="Arial Unicode MS" pitchFamily="34" charset="-128"/>
            </a:endParaRPr>
          </a:p>
        </p:txBody>
      </p:sp>
      <p:sp>
        <p:nvSpPr>
          <p:cNvPr id="2116" name="Rectangle 77"/>
          <p:cNvSpPr>
            <a:spLocks noChangeArrowheads="1"/>
          </p:cNvSpPr>
          <p:nvPr/>
        </p:nvSpPr>
        <p:spPr bwMode="auto">
          <a:xfrm>
            <a:off x="1298672" y="3504403"/>
            <a:ext cx="1110196" cy="296299"/>
          </a:xfrm>
          <a:prstGeom prst="rect">
            <a:avLst/>
          </a:prstGeom>
          <a:solidFill>
            <a:srgbClr val="FFFFCC"/>
          </a:solidFill>
          <a:ln w="9525">
            <a:solidFill>
              <a:schemeClr val="tx1"/>
            </a:solidFill>
            <a:miter lim="800000"/>
            <a:headEnd/>
            <a:tailEnd/>
          </a:ln>
        </p:spPr>
        <p:txBody>
          <a:bodyPr wrap="none" anchor="ctr"/>
          <a:lstStyle/>
          <a:p>
            <a:pPr algn="ctr"/>
            <a:r>
              <a:rPr lang="en-US" sz="700" b="1" i="0" dirty="0" smtClean="0">
                <a:latin typeface="Arial Unicode MS" pitchFamily="34" charset="-128"/>
                <a:ea typeface="Arial Unicode MS" pitchFamily="34" charset="-128"/>
                <a:cs typeface="Arial Unicode MS" pitchFamily="34" charset="-128"/>
              </a:rPr>
              <a:t>Graphic  Design</a:t>
            </a:r>
            <a:endParaRPr lang="en-US" sz="700" b="1" i="0" dirty="0">
              <a:latin typeface="Arial Unicode MS" pitchFamily="34" charset="-128"/>
              <a:ea typeface="Arial Unicode MS" pitchFamily="34" charset="-128"/>
              <a:cs typeface="Arial Unicode MS" pitchFamily="34" charset="-128"/>
            </a:endParaRP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Mr.   J. Esquilin CTR</a:t>
            </a:r>
          </a:p>
        </p:txBody>
      </p:sp>
      <p:sp>
        <p:nvSpPr>
          <p:cNvPr id="2143" name="Rectangle 88"/>
          <p:cNvSpPr>
            <a:spLocks noChangeArrowheads="1"/>
          </p:cNvSpPr>
          <p:nvPr/>
        </p:nvSpPr>
        <p:spPr bwMode="auto">
          <a:xfrm>
            <a:off x="1298670" y="4256261"/>
            <a:ext cx="1103445" cy="292388"/>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Logistical Support</a:t>
            </a:r>
            <a:endParaRPr lang="en-US" sz="700" b="1" i="0" dirty="0">
              <a:latin typeface="Arial Unicode MS" pitchFamily="34" charset="-128"/>
              <a:ea typeface="Arial Unicode MS" pitchFamily="34" charset="-128"/>
              <a:cs typeface="Arial Unicode MS" pitchFamily="34" charset="-128"/>
            </a:endParaRP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Mr. J. Bilyew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2155" name="TextBox 145"/>
          <p:cNvSpPr txBox="1">
            <a:spLocks noChangeArrowheads="1"/>
          </p:cNvSpPr>
          <p:nvPr/>
        </p:nvSpPr>
        <p:spPr bwMode="auto">
          <a:xfrm>
            <a:off x="235175" y="5748188"/>
            <a:ext cx="2547035" cy="584775"/>
          </a:xfrm>
          <a:prstGeom prst="rect">
            <a:avLst/>
          </a:prstGeom>
          <a:noFill/>
          <a:ln w="9525">
            <a:noFill/>
            <a:miter lim="800000"/>
            <a:headEnd/>
            <a:tailEnd/>
          </a:ln>
        </p:spPr>
        <p:txBody>
          <a:bodyPr wrap="square">
            <a:spAutoFit/>
          </a:bodyPr>
          <a:lstStyle/>
          <a:p>
            <a:r>
              <a:rPr lang="en-US" sz="800" i="0" dirty="0" smtClean="0"/>
              <a:t>              </a:t>
            </a:r>
          </a:p>
          <a:p>
            <a:r>
              <a:rPr lang="en-US" sz="800" i="0" dirty="0" smtClean="0"/>
              <a:t>        	</a:t>
            </a:r>
          </a:p>
          <a:p>
            <a:r>
              <a:rPr lang="en-US" sz="800" i="0" dirty="0" smtClean="0"/>
              <a:t> </a:t>
            </a:r>
            <a:endParaRPr lang="en-US" sz="800" i="0" dirty="0"/>
          </a:p>
          <a:p>
            <a:r>
              <a:rPr lang="en-US" sz="800" i="0" dirty="0" smtClean="0"/>
              <a:t>      </a:t>
            </a:r>
            <a:endParaRPr lang="en-US" sz="800" i="0" dirty="0"/>
          </a:p>
        </p:txBody>
      </p:sp>
      <p:sp>
        <p:nvSpPr>
          <p:cNvPr id="158" name="Rectangle 88"/>
          <p:cNvSpPr>
            <a:spLocks noChangeArrowheads="1"/>
          </p:cNvSpPr>
          <p:nvPr/>
        </p:nvSpPr>
        <p:spPr bwMode="auto">
          <a:xfrm>
            <a:off x="3964939" y="2791490"/>
            <a:ext cx="1245197" cy="538306"/>
          </a:xfrm>
          <a:prstGeom prst="rect">
            <a:avLst/>
          </a:prstGeom>
          <a:solidFill>
            <a:srgbClr val="FFFFCC"/>
          </a:solidFill>
          <a:ln w="9525">
            <a:solidFill>
              <a:schemeClr val="tx1"/>
            </a:solidFill>
            <a:miter lim="800000"/>
            <a:headEnd/>
            <a:tailEnd/>
          </a:ln>
        </p:spPr>
        <p:txBody>
          <a:bodyPr wrap="square" anchor="t" anchorCtr="0">
            <a:noAutofit/>
          </a:bodyPr>
          <a:lstStyle/>
          <a:p>
            <a:pPr algn="ctr"/>
            <a:r>
              <a:rPr lang="en-US" sz="800" b="1" i="0" dirty="0" smtClean="0">
                <a:latin typeface="Arial Unicode MS" pitchFamily="34" charset="-128"/>
                <a:ea typeface="Arial Unicode MS" pitchFamily="34" charset="-128"/>
                <a:cs typeface="Arial Unicode MS" pitchFamily="34" charset="-128"/>
              </a:rPr>
              <a:t>Education Officer </a:t>
            </a:r>
          </a:p>
          <a:p>
            <a:pPr algn="ctr"/>
            <a:r>
              <a:rPr lang="en-US" sz="800" b="1" i="0" dirty="0" smtClean="0">
                <a:latin typeface="Arial Unicode MS" pitchFamily="34" charset="-128"/>
                <a:ea typeface="Arial Unicode MS" pitchFamily="34" charset="-128"/>
                <a:cs typeface="Arial Unicode MS" pitchFamily="34" charset="-128"/>
              </a:rPr>
              <a:t>&amp; RCLF Prgm Mgr</a:t>
            </a:r>
            <a:endParaRPr lang="en-US" sz="800" b="1" i="0" dirty="0">
              <a:latin typeface="Arial Unicode MS" pitchFamily="34" charset="-128"/>
              <a:ea typeface="Arial Unicode MS" pitchFamily="34" charset="-128"/>
              <a:cs typeface="Arial Unicode MS" pitchFamily="34" charset="-128"/>
            </a:endParaRPr>
          </a:p>
          <a:p>
            <a:pPr algn="ctr"/>
            <a:r>
              <a:rPr lang="en-US" sz="700" b="1" i="0" dirty="0" smtClean="0">
                <a:solidFill>
                  <a:srgbClr val="FF0000"/>
                </a:solidFill>
                <a:latin typeface="Arial Unicode MS" pitchFamily="34" charset="-128"/>
                <a:ea typeface="Arial Unicode MS" pitchFamily="34" charset="-128"/>
                <a:cs typeface="Arial Unicode MS" pitchFamily="34" charset="-128"/>
              </a:rPr>
              <a:t>Maj </a:t>
            </a:r>
            <a:r>
              <a:rPr lang="en-US" sz="700" i="0" dirty="0">
                <a:solidFill>
                  <a:srgbClr val="FF0000"/>
                </a:solidFill>
                <a:latin typeface="Arial Unicode MS" pitchFamily="34" charset="-128"/>
                <a:ea typeface="Arial Unicode MS" pitchFamily="34" charset="-128"/>
                <a:cs typeface="Arial Unicode MS" pitchFamily="34" charset="-128"/>
              </a:rPr>
              <a:t> </a:t>
            </a:r>
            <a:r>
              <a:rPr lang="en-US" sz="700" i="0" dirty="0" smtClean="0">
                <a:solidFill>
                  <a:srgbClr val="FF0000"/>
                </a:solidFill>
                <a:latin typeface="Arial Unicode MS" pitchFamily="34" charset="-128"/>
                <a:ea typeface="Arial Unicode MS" pitchFamily="34" charset="-128"/>
                <a:cs typeface="Arial Unicode MS" pitchFamily="34" charset="-128"/>
              </a:rPr>
              <a:t>Robyn Beaudreau</a:t>
            </a:r>
          </a:p>
          <a:p>
            <a:pPr algn="ctr"/>
            <a:r>
              <a:rPr lang="en-US" sz="700" i="0" dirty="0" smtClean="0">
                <a:solidFill>
                  <a:srgbClr val="FF0000"/>
                </a:solidFill>
                <a:latin typeface="Arial Unicode MS" pitchFamily="34" charset="-128"/>
                <a:ea typeface="Arial Unicode MS" pitchFamily="34" charset="-128"/>
                <a:cs typeface="Arial Unicode MS" pitchFamily="34" charset="-128"/>
              </a:rPr>
              <a:t>Maj Chris Dellow</a:t>
            </a:r>
          </a:p>
          <a:p>
            <a:pPr algn="ctr"/>
            <a:endParaRPr lang="en-US" sz="700" b="1" i="0" dirty="0">
              <a:solidFill>
                <a:srgbClr val="FF0000"/>
              </a:solidFill>
              <a:latin typeface="Arial Unicode MS" pitchFamily="34" charset="-128"/>
              <a:ea typeface="Arial Unicode MS" pitchFamily="34" charset="-128"/>
              <a:cs typeface="Arial Unicode MS" pitchFamily="34" charset="-128"/>
            </a:endParaRPr>
          </a:p>
        </p:txBody>
      </p:sp>
      <p:sp>
        <p:nvSpPr>
          <p:cNvPr id="164" name="Rectangle 61"/>
          <p:cNvSpPr>
            <a:spLocks noChangeArrowheads="1"/>
          </p:cNvSpPr>
          <p:nvPr/>
        </p:nvSpPr>
        <p:spPr bwMode="auto">
          <a:xfrm>
            <a:off x="6159407" y="1799604"/>
            <a:ext cx="1709928" cy="590550"/>
          </a:xfrm>
          <a:prstGeom prst="rect">
            <a:avLst/>
          </a:prstGeom>
          <a:solidFill>
            <a:srgbClr val="92D050"/>
          </a:solidFill>
          <a:ln w="9525">
            <a:solidFill>
              <a:schemeClr val="tx1"/>
            </a:solidFill>
            <a:miter lim="800000"/>
            <a:headEnd/>
            <a:tailEnd/>
          </a:ln>
          <a:effectLst>
            <a:outerShdw dist="35921" dir="2700000" algn="ctr" rotWithShape="0">
              <a:schemeClr val="bg2"/>
            </a:outerShdw>
          </a:effectLst>
        </p:spPr>
        <p:txBody>
          <a:bodyPr wrap="none" anchor="t" anchorCtr="0"/>
          <a:lstStyle/>
          <a:p>
            <a:pPr algn="ctr">
              <a:defRPr/>
            </a:pPr>
            <a:r>
              <a:rPr lang="en-US" sz="800" b="1" i="0" dirty="0" smtClean="0">
                <a:latin typeface="Arial Unicode MS" pitchFamily="34" charset="-128"/>
                <a:ea typeface="Arial Unicode MS" pitchFamily="34" charset="-128"/>
                <a:cs typeface="Arial Unicode MS" pitchFamily="34" charset="-128"/>
              </a:rPr>
              <a:t>Professor of  Military </a:t>
            </a:r>
          </a:p>
          <a:p>
            <a:pPr algn="ctr">
              <a:defRPr/>
            </a:pPr>
            <a:r>
              <a:rPr lang="en-US" sz="800" b="1" i="0" dirty="0" smtClean="0">
                <a:latin typeface="Arial Unicode MS" pitchFamily="34" charset="-128"/>
                <a:ea typeface="Arial Unicode MS" pitchFamily="34" charset="-128"/>
                <a:cs typeface="Arial Unicode MS" pitchFamily="34" charset="-128"/>
              </a:rPr>
              <a:t>Cross-Cultural Competence</a:t>
            </a:r>
          </a:p>
          <a:p>
            <a:pPr algn="ctr">
              <a:defRPr/>
            </a:pPr>
            <a:r>
              <a:rPr lang="en-US" sz="800" b="1" i="0" dirty="0" smtClean="0">
                <a:solidFill>
                  <a:srgbClr val="FF0000"/>
                </a:solidFill>
                <a:latin typeface="Arial Unicode MS" pitchFamily="34" charset="-128"/>
                <a:ea typeface="Arial Unicode MS" pitchFamily="34" charset="-128"/>
                <a:cs typeface="Arial Unicode MS" pitchFamily="34" charset="-128"/>
              </a:rPr>
              <a:t>Dr Lauren Mackenzie</a:t>
            </a:r>
          </a:p>
          <a:p>
            <a:pPr algn="ctr">
              <a:defRPr/>
            </a:pPr>
            <a:r>
              <a:rPr lang="en-US" sz="800" i="0" dirty="0" smtClean="0">
                <a:solidFill>
                  <a:srgbClr val="FF0000"/>
                </a:solidFill>
                <a:latin typeface="Arial Unicode MS" pitchFamily="34" charset="-128"/>
                <a:ea typeface="Arial Unicode MS" pitchFamily="34" charset="-128"/>
                <a:cs typeface="Arial Unicode MS" pitchFamily="34" charset="-128"/>
              </a:rPr>
              <a:t>AD-07-35</a:t>
            </a:r>
            <a:endParaRPr lang="en-US" sz="800" b="1" i="0" dirty="0">
              <a:solidFill>
                <a:srgbClr val="FF0000"/>
              </a:solidFill>
              <a:latin typeface="Arial Unicode MS" pitchFamily="34" charset="-128"/>
              <a:ea typeface="Arial Unicode MS" pitchFamily="34" charset="-128"/>
              <a:cs typeface="Arial Unicode MS" pitchFamily="34" charset="-128"/>
            </a:endParaRPr>
          </a:p>
        </p:txBody>
      </p:sp>
      <p:sp>
        <p:nvSpPr>
          <p:cNvPr id="184" name="Rectangle 77"/>
          <p:cNvSpPr>
            <a:spLocks noChangeArrowheads="1"/>
          </p:cNvSpPr>
          <p:nvPr/>
        </p:nvSpPr>
        <p:spPr bwMode="auto">
          <a:xfrm>
            <a:off x="4065013" y="3504403"/>
            <a:ext cx="923160" cy="677108"/>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Regional SME</a:t>
            </a:r>
            <a:endParaRPr lang="en-US" sz="700" b="1" i="0" dirty="0">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Ms. H. Abdulla CTR</a:t>
            </a:r>
          </a:p>
          <a:p>
            <a:r>
              <a:rPr lang="en-US" sz="600" b="1" i="0" dirty="0" smtClean="0">
                <a:solidFill>
                  <a:srgbClr val="FF0000"/>
                </a:solidFill>
                <a:latin typeface="Arial Unicode MS" pitchFamily="34" charset="-128"/>
                <a:ea typeface="Arial Unicode MS" pitchFamily="34" charset="-128"/>
                <a:cs typeface="Arial Unicode MS" pitchFamily="34" charset="-128"/>
              </a:rPr>
              <a:t>Ms. C. Kihara CTR</a:t>
            </a:r>
          </a:p>
          <a:p>
            <a:r>
              <a:rPr lang="en-US" sz="600" b="1" i="0" dirty="0" smtClean="0">
                <a:solidFill>
                  <a:srgbClr val="FF0000"/>
                </a:solidFill>
                <a:latin typeface="Arial Unicode MS" pitchFamily="34" charset="-128"/>
                <a:ea typeface="Arial Unicode MS" pitchFamily="34" charset="-128"/>
                <a:cs typeface="Arial Unicode MS" pitchFamily="34" charset="-128"/>
              </a:rPr>
              <a:t>Ms. J.  Pearce CTR</a:t>
            </a:r>
          </a:p>
          <a:p>
            <a:r>
              <a:rPr lang="en-US" sz="600" b="1" i="0" dirty="0" smtClean="0">
                <a:solidFill>
                  <a:srgbClr val="FF0000"/>
                </a:solidFill>
                <a:latin typeface="Arial Unicode MS" pitchFamily="34" charset="-128"/>
                <a:ea typeface="Arial Unicode MS" pitchFamily="34" charset="-128"/>
                <a:cs typeface="Arial Unicode MS" pitchFamily="34" charset="-128"/>
              </a:rPr>
              <a:t>Ms. D. Slater CTR</a:t>
            </a:r>
          </a:p>
          <a:p>
            <a:r>
              <a:rPr lang="en-US" sz="600" b="1" i="0" dirty="0" smtClean="0">
                <a:solidFill>
                  <a:srgbClr val="FF0000"/>
                </a:solidFill>
                <a:latin typeface="Arial Unicode MS" pitchFamily="34" charset="-128"/>
                <a:ea typeface="Arial Unicode MS" pitchFamily="34" charset="-128"/>
                <a:cs typeface="Arial Unicode MS" pitchFamily="34" charset="-128"/>
              </a:rPr>
              <a:t>Mr. B. Tashev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188" name="Rectangle 88"/>
          <p:cNvSpPr>
            <a:spLocks noChangeArrowheads="1"/>
          </p:cNvSpPr>
          <p:nvPr/>
        </p:nvSpPr>
        <p:spPr bwMode="auto">
          <a:xfrm>
            <a:off x="2782210" y="4005342"/>
            <a:ext cx="1088136" cy="584775"/>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Curriculum Dev</a:t>
            </a:r>
            <a:endParaRPr lang="en-US" sz="700" b="1" i="0" dirty="0">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G. Purdy  CTR</a:t>
            </a:r>
          </a:p>
          <a:p>
            <a:r>
              <a:rPr lang="en-US" sz="600" b="1" i="0" dirty="0">
                <a:solidFill>
                  <a:srgbClr val="FF0000"/>
                </a:solidFill>
                <a:latin typeface="Arial Unicode MS" pitchFamily="34" charset="-128"/>
                <a:ea typeface="Arial Unicode MS" pitchFamily="34" charset="-128"/>
                <a:cs typeface="Arial Unicode MS" pitchFamily="34" charset="-128"/>
              </a:rPr>
              <a:t>Mr. G. Raney CTR</a:t>
            </a:r>
          </a:p>
          <a:p>
            <a:r>
              <a:rPr lang="en-US" sz="600" b="1" i="0" dirty="0">
                <a:solidFill>
                  <a:srgbClr val="FF0000"/>
                </a:solidFill>
                <a:latin typeface="Arial Unicode MS" pitchFamily="34" charset="-128"/>
                <a:ea typeface="Arial Unicode MS" pitchFamily="34" charset="-128"/>
                <a:cs typeface="Arial Unicode MS" pitchFamily="34" charset="-128"/>
              </a:rPr>
              <a:t>Ms. M. Spencer CTR</a:t>
            </a:r>
          </a:p>
          <a:p>
            <a:r>
              <a:rPr lang="en-US" sz="600" b="1" i="0" dirty="0">
                <a:solidFill>
                  <a:srgbClr val="FF0000"/>
                </a:solidFill>
                <a:latin typeface="Arial Unicode MS" pitchFamily="34" charset="-128"/>
                <a:ea typeface="Arial Unicode MS" pitchFamily="34" charset="-128"/>
                <a:cs typeface="Arial Unicode MS" pitchFamily="34" charset="-128"/>
              </a:rPr>
              <a:t>Mr. J. Sweeney CTR</a:t>
            </a:r>
          </a:p>
        </p:txBody>
      </p:sp>
      <p:sp>
        <p:nvSpPr>
          <p:cNvPr id="287" name="Rectangle 88"/>
          <p:cNvSpPr>
            <a:spLocks noChangeArrowheads="1"/>
          </p:cNvSpPr>
          <p:nvPr/>
        </p:nvSpPr>
        <p:spPr bwMode="auto">
          <a:xfrm>
            <a:off x="7970548" y="3966914"/>
            <a:ext cx="923887" cy="333269"/>
          </a:xfrm>
          <a:prstGeom prst="rect">
            <a:avLst/>
          </a:prstGeom>
          <a:solidFill>
            <a:srgbClr val="FFFFCC"/>
          </a:solidFill>
          <a:ln w="9525">
            <a:solidFill>
              <a:schemeClr val="tx1"/>
            </a:solidFill>
            <a:miter lim="800000"/>
            <a:headEnd/>
            <a:tailEnd/>
          </a:ln>
        </p:spPr>
        <p:txBody>
          <a:bodyPr wrap="none" anchor="ctr"/>
          <a:lstStyle/>
          <a:p>
            <a:pPr algn="ctr"/>
            <a:r>
              <a:rPr lang="en-US" sz="700" b="1" i="0" dirty="0" smtClean="0">
                <a:latin typeface="Arial Unicode MS" pitchFamily="34" charset="-128"/>
                <a:ea typeface="Arial Unicode MS" pitchFamily="34" charset="-128"/>
                <a:cs typeface="Arial Unicode MS" pitchFamily="34" charset="-128"/>
              </a:rPr>
              <a:t>Admin</a:t>
            </a:r>
            <a:endParaRPr lang="en-US" sz="700" b="1" i="0" dirty="0">
              <a:latin typeface="Arial Unicode MS" pitchFamily="34" charset="-128"/>
              <a:ea typeface="Arial Unicode MS" pitchFamily="34" charset="-128"/>
              <a:cs typeface="Arial Unicode MS" pitchFamily="34" charset="-128"/>
            </a:endParaRP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Ms.  T. Flagg  CIV </a:t>
            </a: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GS-0303-07</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87" name="TextBox 86"/>
          <p:cNvSpPr txBox="1"/>
          <p:nvPr/>
        </p:nvSpPr>
        <p:spPr>
          <a:xfrm>
            <a:off x="2779799" y="3504403"/>
            <a:ext cx="1090547" cy="400110"/>
          </a:xfrm>
          <a:prstGeom prst="rect">
            <a:avLst/>
          </a:prstGeom>
          <a:solidFill>
            <a:srgbClr val="FFFFCC"/>
          </a:solidFill>
          <a:ln>
            <a:solidFill>
              <a:schemeClr val="tx1"/>
            </a:solidFill>
          </a:ln>
        </p:spPr>
        <p:txBody>
          <a:bodyPr wrap="square" rtlCol="0">
            <a:spAutoFit/>
          </a:bodyPr>
          <a:lstStyle/>
          <a:p>
            <a:pPr algn="ctr"/>
            <a:r>
              <a:rPr lang="en-US" sz="700" b="1" i="0" dirty="0" smtClean="0">
                <a:latin typeface="Arial Unicode MS" pitchFamily="34" charset="-128"/>
                <a:ea typeface="Arial Unicode MS" pitchFamily="34" charset="-128"/>
                <a:cs typeface="Arial Unicode MS" pitchFamily="34" charset="-128"/>
              </a:rPr>
              <a:t>Instructional Design Specialist</a:t>
            </a:r>
            <a:endParaRPr lang="en-US" sz="700" b="1" i="0" dirty="0">
              <a:latin typeface="Arial Unicode MS" pitchFamily="34" charset="-128"/>
              <a:ea typeface="Arial Unicode MS" pitchFamily="34" charset="-128"/>
              <a:cs typeface="Arial Unicode MS" pitchFamily="34" charset="-128"/>
            </a:endParaRP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Ms. E. Thompson CIV</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72" name="Rectangle 77"/>
          <p:cNvSpPr>
            <a:spLocks noChangeArrowheads="1"/>
          </p:cNvSpPr>
          <p:nvPr/>
        </p:nvSpPr>
        <p:spPr bwMode="auto">
          <a:xfrm>
            <a:off x="4065013" y="4870310"/>
            <a:ext cx="923160" cy="400110"/>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RCLF Program Analyst</a:t>
            </a:r>
            <a:endParaRPr lang="en-US" sz="700" b="1" i="0" dirty="0">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 B. Ross CTR</a:t>
            </a:r>
          </a:p>
        </p:txBody>
      </p:sp>
      <p:sp>
        <p:nvSpPr>
          <p:cNvPr id="61" name="Rectangle 56"/>
          <p:cNvSpPr>
            <a:spLocks noChangeArrowheads="1"/>
          </p:cNvSpPr>
          <p:nvPr/>
        </p:nvSpPr>
        <p:spPr bwMode="auto">
          <a:xfrm>
            <a:off x="2206256" y="384712"/>
            <a:ext cx="4731489" cy="833603"/>
          </a:xfrm>
          <a:prstGeom prst="rect">
            <a:avLst/>
          </a:prstGeom>
          <a:solidFill>
            <a:srgbClr val="FFFF00"/>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000" b="1" i="0" dirty="0" smtClean="0">
                <a:latin typeface="Calibri" pitchFamily="34" charset="0"/>
                <a:cs typeface="Arial" pitchFamily="34" charset="0"/>
              </a:rPr>
              <a:t>Director CAOCL</a:t>
            </a:r>
            <a:endParaRPr lang="en-US" sz="2000" b="1" i="0" dirty="0">
              <a:latin typeface="Calibri" pitchFamily="34" charset="0"/>
              <a:cs typeface="Arial" pitchFamily="34" charset="0"/>
            </a:endParaRPr>
          </a:p>
          <a:p>
            <a:pPr algn="ctr">
              <a:defRPr/>
            </a:pPr>
            <a:r>
              <a:rPr lang="en-US" sz="1400" b="1" i="0" dirty="0" smtClean="0">
                <a:solidFill>
                  <a:srgbClr val="FF0000"/>
                </a:solidFill>
                <a:latin typeface="Calibri" pitchFamily="34" charset="0"/>
                <a:cs typeface="Arial" pitchFamily="34" charset="0"/>
              </a:rPr>
              <a:t>Mr</a:t>
            </a:r>
            <a:r>
              <a:rPr lang="en-US" sz="1400" b="1" i="0" dirty="0">
                <a:solidFill>
                  <a:srgbClr val="FF0000"/>
                </a:solidFill>
                <a:latin typeface="Calibri" pitchFamily="34" charset="0"/>
                <a:cs typeface="Arial" pitchFamily="34" charset="0"/>
              </a:rPr>
              <a:t>. </a:t>
            </a:r>
            <a:r>
              <a:rPr lang="en-US" sz="1400" b="1" i="0" dirty="0" smtClean="0">
                <a:solidFill>
                  <a:srgbClr val="FF0000"/>
                </a:solidFill>
                <a:latin typeface="Calibri" pitchFamily="34" charset="0"/>
                <a:cs typeface="Arial" pitchFamily="34" charset="0"/>
              </a:rPr>
              <a:t>George Dallas</a:t>
            </a:r>
          </a:p>
          <a:p>
            <a:pPr algn="ctr">
              <a:defRPr/>
            </a:pPr>
            <a:r>
              <a:rPr lang="en-US" sz="1100" b="1" i="0" dirty="0" smtClean="0">
                <a:solidFill>
                  <a:srgbClr val="FF0000"/>
                </a:solidFill>
                <a:latin typeface="Calibri" pitchFamily="34" charset="0"/>
                <a:cs typeface="Arial" pitchFamily="34" charset="0"/>
              </a:rPr>
              <a:t>GS-0301-15</a:t>
            </a:r>
          </a:p>
          <a:p>
            <a:pPr algn="ctr">
              <a:defRPr/>
            </a:pPr>
            <a:r>
              <a:rPr lang="en-US" sz="1200" b="1" i="0" dirty="0" smtClean="0">
                <a:solidFill>
                  <a:srgbClr val="FF0000"/>
                </a:solidFill>
                <a:latin typeface="Arial Unicode MS" pitchFamily="34" charset="-128"/>
                <a:ea typeface="Arial Unicode MS" pitchFamily="34" charset="-128"/>
                <a:cs typeface="Arial Unicode MS" pitchFamily="34" charset="-128"/>
              </a:rPr>
              <a:t>                                                                 </a:t>
            </a:r>
            <a:endParaRPr lang="en-US" sz="1100" b="1" i="0" dirty="0">
              <a:solidFill>
                <a:srgbClr val="FF0000"/>
              </a:solidFill>
              <a:latin typeface="Calibri" panose="020F0502020204030204" pitchFamily="34" charset="0"/>
              <a:ea typeface="Arial Unicode MS" pitchFamily="34" charset="-128"/>
              <a:cs typeface="Calibri" panose="020F0502020204030204" pitchFamily="34" charset="0"/>
            </a:endParaRPr>
          </a:p>
        </p:txBody>
      </p:sp>
      <p:sp>
        <p:nvSpPr>
          <p:cNvPr id="63" name="Rectangle 61"/>
          <p:cNvSpPr>
            <a:spLocks noChangeArrowheads="1"/>
          </p:cNvSpPr>
          <p:nvPr/>
        </p:nvSpPr>
        <p:spPr bwMode="auto">
          <a:xfrm>
            <a:off x="235175" y="1785750"/>
            <a:ext cx="1709928" cy="590550"/>
          </a:xfrm>
          <a:prstGeom prst="rect">
            <a:avLst/>
          </a:prstGeom>
          <a:solidFill>
            <a:srgbClr val="92D050"/>
          </a:solidFill>
          <a:ln w="9525">
            <a:solidFill>
              <a:schemeClr val="tx1"/>
            </a:solidFill>
            <a:miter lim="800000"/>
            <a:headEnd/>
            <a:tailEnd/>
          </a:ln>
          <a:effectLst>
            <a:outerShdw dist="35921" dir="2700000" algn="ctr" rotWithShape="0">
              <a:schemeClr val="bg2"/>
            </a:outerShdw>
          </a:effectLst>
        </p:spPr>
        <p:txBody>
          <a:bodyPr wrap="none" anchor="t" anchorCtr="0"/>
          <a:lstStyle/>
          <a:p>
            <a:pPr algn="ctr">
              <a:defRPr/>
            </a:pPr>
            <a:r>
              <a:rPr lang="en-US" sz="800" b="1" i="0" dirty="0" smtClean="0">
                <a:latin typeface="Arial Unicode MS" pitchFamily="34" charset="-128"/>
                <a:ea typeface="Arial Unicode MS" pitchFamily="34" charset="-128"/>
                <a:cs typeface="Arial Unicode MS" pitchFamily="34" charset="-128"/>
              </a:rPr>
              <a:t>Director of Research </a:t>
            </a:r>
          </a:p>
          <a:p>
            <a:pPr algn="ctr">
              <a:defRPr/>
            </a:pPr>
            <a:r>
              <a:rPr lang="en-US" sz="800" b="1" i="0" dirty="0" smtClean="0">
                <a:solidFill>
                  <a:srgbClr val="FF0000"/>
                </a:solidFill>
                <a:latin typeface="Arial Unicode MS" pitchFamily="34" charset="-128"/>
                <a:ea typeface="Arial Unicode MS" pitchFamily="34" charset="-128"/>
                <a:cs typeface="Arial Unicode MS" pitchFamily="34" charset="-128"/>
              </a:rPr>
              <a:t>Dr. Kerry Fosher CIV </a:t>
            </a:r>
          </a:p>
          <a:p>
            <a:pPr algn="ctr">
              <a:defRPr/>
            </a:pPr>
            <a:r>
              <a:rPr lang="en-US" sz="800" b="1" i="0" dirty="0" smtClean="0">
                <a:solidFill>
                  <a:srgbClr val="FF0000"/>
                </a:solidFill>
                <a:latin typeface="Arial Unicode MS" pitchFamily="34" charset="-128"/>
                <a:ea typeface="Arial Unicode MS" pitchFamily="34" charset="-128"/>
                <a:cs typeface="Arial Unicode MS" pitchFamily="34" charset="-128"/>
              </a:rPr>
              <a:t>GS-0101-14</a:t>
            </a:r>
            <a:endParaRPr lang="en-US" sz="800" b="1" i="0" dirty="0">
              <a:solidFill>
                <a:srgbClr val="FF0000"/>
              </a:solidFill>
              <a:latin typeface="Arial Unicode MS" pitchFamily="34" charset="-128"/>
              <a:ea typeface="Arial Unicode MS" pitchFamily="34" charset="-128"/>
              <a:cs typeface="Arial Unicode MS" pitchFamily="34" charset="-128"/>
            </a:endParaRPr>
          </a:p>
        </p:txBody>
      </p:sp>
      <p:sp>
        <p:nvSpPr>
          <p:cNvPr id="71" name="Rectangle 88"/>
          <p:cNvSpPr>
            <a:spLocks noChangeArrowheads="1"/>
          </p:cNvSpPr>
          <p:nvPr/>
        </p:nvSpPr>
        <p:spPr bwMode="auto">
          <a:xfrm>
            <a:off x="2782210" y="2791490"/>
            <a:ext cx="1088136" cy="411480"/>
          </a:xfrm>
          <a:prstGeom prst="rect">
            <a:avLst/>
          </a:prstGeom>
          <a:solidFill>
            <a:srgbClr val="FFFFCC"/>
          </a:solidFill>
          <a:ln w="9525">
            <a:solidFill>
              <a:schemeClr val="tx1"/>
            </a:solidFill>
            <a:miter lim="800000"/>
            <a:headEnd/>
            <a:tailEnd/>
          </a:ln>
        </p:spPr>
        <p:txBody>
          <a:bodyPr wrap="none" anchor="t" anchorCtr="0">
            <a:noAutofit/>
          </a:bodyPr>
          <a:lstStyle/>
          <a:p>
            <a:pPr algn="ctr"/>
            <a:r>
              <a:rPr lang="en-US" sz="800" b="1" i="0" dirty="0" smtClean="0">
                <a:latin typeface="Arial Unicode MS" pitchFamily="34" charset="-128"/>
                <a:ea typeface="Arial Unicode MS" pitchFamily="34" charset="-128"/>
                <a:cs typeface="Arial Unicode MS" pitchFamily="34" charset="-128"/>
              </a:rPr>
              <a:t>Future Operations</a:t>
            </a:r>
          </a:p>
          <a:p>
            <a:pPr algn="ctr"/>
            <a:r>
              <a:rPr lang="en-US" sz="700" b="1" i="0" dirty="0" smtClean="0">
                <a:solidFill>
                  <a:srgbClr val="FF0000"/>
                </a:solidFill>
                <a:latin typeface="Arial Unicode MS" pitchFamily="34" charset="-128"/>
                <a:ea typeface="Arial Unicode MS" pitchFamily="34" charset="-128"/>
                <a:cs typeface="Arial Unicode MS" pitchFamily="34" charset="-128"/>
              </a:rPr>
              <a:t>Maj Marc Beaudreau</a:t>
            </a:r>
            <a:endParaRPr lang="en-US" sz="700" b="1" i="0" dirty="0">
              <a:solidFill>
                <a:srgbClr val="FF0000"/>
              </a:solidFill>
              <a:latin typeface="Arial Unicode MS" pitchFamily="34" charset="-128"/>
              <a:ea typeface="Arial Unicode MS" pitchFamily="34" charset="-128"/>
              <a:cs typeface="Arial Unicode MS" pitchFamily="34" charset="-128"/>
            </a:endParaRPr>
          </a:p>
        </p:txBody>
      </p:sp>
      <p:sp>
        <p:nvSpPr>
          <p:cNvPr id="73" name="Rectangle 88"/>
          <p:cNvSpPr>
            <a:spLocks noChangeArrowheads="1"/>
          </p:cNvSpPr>
          <p:nvPr/>
        </p:nvSpPr>
        <p:spPr bwMode="auto">
          <a:xfrm>
            <a:off x="4065013" y="4247954"/>
            <a:ext cx="923160" cy="569387"/>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Curriculum Dev</a:t>
            </a:r>
            <a:endParaRPr lang="en-US" sz="700" b="1" i="0" dirty="0">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Dr. D.  Hadi CTR</a:t>
            </a:r>
          </a:p>
          <a:p>
            <a:r>
              <a:rPr lang="en-US" sz="600" b="1" i="0" dirty="0" smtClean="0">
                <a:solidFill>
                  <a:srgbClr val="FF0000"/>
                </a:solidFill>
                <a:latin typeface="Arial Unicode MS" pitchFamily="34" charset="-128"/>
                <a:ea typeface="Arial Unicode MS" pitchFamily="34" charset="-128"/>
                <a:cs typeface="Arial Unicode MS" pitchFamily="34" charset="-128"/>
              </a:rPr>
              <a:t>Mr. J.  Doerr CTR</a:t>
            </a:r>
          </a:p>
          <a:p>
            <a:r>
              <a:rPr lang="en-US" sz="600" b="1" i="0" dirty="0" smtClean="0">
                <a:solidFill>
                  <a:srgbClr val="FF0000"/>
                </a:solidFill>
                <a:latin typeface="Arial Unicode MS" pitchFamily="34" charset="-128"/>
                <a:ea typeface="Arial Unicode MS" pitchFamily="34" charset="-128"/>
                <a:cs typeface="Arial Unicode MS" pitchFamily="34" charset="-128"/>
              </a:rPr>
              <a:t>Mr. </a:t>
            </a:r>
            <a:r>
              <a:rPr lang="en-US" sz="600" i="0" dirty="0" smtClean="0">
                <a:solidFill>
                  <a:srgbClr val="FF0000"/>
                </a:solidFill>
                <a:latin typeface="Arial Unicode MS" pitchFamily="34" charset="-128"/>
                <a:ea typeface="Arial Unicode MS" pitchFamily="34" charset="-128"/>
                <a:cs typeface="Arial Unicode MS" pitchFamily="34" charset="-128"/>
              </a:rPr>
              <a:t>D. Koger CTR</a:t>
            </a:r>
          </a:p>
          <a:p>
            <a:r>
              <a:rPr lang="en-US" sz="600" b="1" i="0" dirty="0" smtClean="0">
                <a:solidFill>
                  <a:srgbClr val="FF0000"/>
                </a:solidFill>
                <a:latin typeface="Arial Unicode MS" pitchFamily="34" charset="-128"/>
                <a:ea typeface="Arial Unicode MS" pitchFamily="34" charset="-128"/>
                <a:cs typeface="Arial Unicode MS" pitchFamily="34" charset="-128"/>
              </a:rPr>
              <a:t>Mrs. B. Cornett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83" name="Rectangle 88"/>
          <p:cNvSpPr>
            <a:spLocks noChangeArrowheads="1"/>
          </p:cNvSpPr>
          <p:nvPr/>
        </p:nvSpPr>
        <p:spPr bwMode="auto">
          <a:xfrm>
            <a:off x="5304205" y="2791490"/>
            <a:ext cx="1088136" cy="411480"/>
          </a:xfrm>
          <a:prstGeom prst="rect">
            <a:avLst/>
          </a:prstGeom>
          <a:solidFill>
            <a:srgbClr val="FFFFCC"/>
          </a:solidFill>
          <a:ln w="9525">
            <a:solidFill>
              <a:schemeClr val="tx1"/>
            </a:solidFill>
            <a:miter lim="800000"/>
            <a:headEnd/>
            <a:tailEnd/>
          </a:ln>
        </p:spPr>
        <p:txBody>
          <a:bodyPr wrap="square" anchor="t" anchorCtr="0">
            <a:noAutofit/>
          </a:bodyPr>
          <a:lstStyle/>
          <a:p>
            <a:pPr algn="ctr"/>
            <a:r>
              <a:rPr lang="en-US" sz="800" b="1" i="0" dirty="0" smtClean="0">
                <a:latin typeface="Arial Unicode MS" pitchFamily="34" charset="-128"/>
                <a:ea typeface="Arial Unicode MS" pitchFamily="34" charset="-128"/>
                <a:cs typeface="Arial Unicode MS" pitchFamily="34" charset="-128"/>
              </a:rPr>
              <a:t>Current Operations</a:t>
            </a:r>
          </a:p>
          <a:p>
            <a:pPr algn="ctr"/>
            <a:r>
              <a:rPr lang="en-US" sz="700" b="1" i="0" dirty="0" smtClean="0">
                <a:solidFill>
                  <a:srgbClr val="FF0000"/>
                </a:solidFill>
                <a:latin typeface="Arial Unicode MS" pitchFamily="34" charset="-128"/>
                <a:ea typeface="Arial Unicode MS" pitchFamily="34" charset="-128"/>
                <a:cs typeface="Arial Unicode MS" pitchFamily="34" charset="-128"/>
              </a:rPr>
              <a:t>Maj Jonathan Heskett</a:t>
            </a:r>
            <a:endParaRPr lang="en-US" sz="700" b="1" i="0" dirty="0">
              <a:solidFill>
                <a:srgbClr val="FF0000"/>
              </a:solidFill>
              <a:latin typeface="Arial Unicode MS" pitchFamily="34" charset="-128"/>
              <a:ea typeface="Arial Unicode MS" pitchFamily="34" charset="-128"/>
              <a:cs typeface="Arial Unicode MS" pitchFamily="34" charset="-128"/>
            </a:endParaRPr>
          </a:p>
        </p:txBody>
      </p:sp>
      <p:sp>
        <p:nvSpPr>
          <p:cNvPr id="86" name="Rectangle 88"/>
          <p:cNvSpPr>
            <a:spLocks noChangeArrowheads="1"/>
          </p:cNvSpPr>
          <p:nvPr/>
        </p:nvSpPr>
        <p:spPr bwMode="auto">
          <a:xfrm>
            <a:off x="5304207" y="3504403"/>
            <a:ext cx="1167936" cy="307777"/>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Operations </a:t>
            </a:r>
            <a:r>
              <a:rPr lang="en-US" sz="800" b="1" i="0" dirty="0">
                <a:latin typeface="Arial Unicode MS" pitchFamily="34" charset="-128"/>
                <a:ea typeface="Arial Unicode MS" pitchFamily="34" charset="-128"/>
                <a:cs typeface="Arial Unicode MS" pitchFamily="34" charset="-128"/>
              </a:rPr>
              <a:t>Chief</a:t>
            </a:r>
          </a:p>
          <a:p>
            <a:r>
              <a:rPr lang="en-US" sz="600" b="1" i="0" dirty="0">
                <a:solidFill>
                  <a:srgbClr val="FF0000"/>
                </a:solidFill>
                <a:latin typeface="Arial Unicode MS" pitchFamily="34" charset="-128"/>
                <a:ea typeface="Arial Unicode MS" pitchFamily="34" charset="-128"/>
                <a:cs typeface="Arial Unicode MS" pitchFamily="34" charset="-128"/>
              </a:rPr>
              <a:t>GySgt  </a:t>
            </a:r>
            <a:r>
              <a:rPr lang="en-US" sz="600" b="1" i="0" dirty="0" smtClean="0">
                <a:solidFill>
                  <a:srgbClr val="FF0000"/>
                </a:solidFill>
                <a:latin typeface="Arial Unicode MS" pitchFamily="34" charset="-128"/>
                <a:ea typeface="Arial Unicode MS" pitchFamily="34" charset="-128"/>
                <a:cs typeface="Arial Unicode MS" pitchFamily="34" charset="-128"/>
              </a:rPr>
              <a:t>James Cornwell</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94" name="Rectangle 88"/>
          <p:cNvSpPr>
            <a:spLocks noChangeArrowheads="1"/>
          </p:cNvSpPr>
          <p:nvPr/>
        </p:nvSpPr>
        <p:spPr bwMode="auto">
          <a:xfrm>
            <a:off x="5304207" y="3841235"/>
            <a:ext cx="1167936" cy="307777"/>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Training Officer</a:t>
            </a:r>
            <a:endParaRPr lang="en-US" sz="800" b="1" i="0" dirty="0">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 E. Focht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95" name="Rectangle 88"/>
          <p:cNvSpPr>
            <a:spLocks noChangeArrowheads="1"/>
          </p:cNvSpPr>
          <p:nvPr/>
        </p:nvSpPr>
        <p:spPr bwMode="auto">
          <a:xfrm>
            <a:off x="5304207" y="4171006"/>
            <a:ext cx="1167936" cy="584775"/>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Middle East Desk</a:t>
            </a:r>
            <a:endParaRPr lang="en-US" sz="800" b="1" i="0" dirty="0">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V. </a:t>
            </a:r>
            <a:r>
              <a:rPr lang="en-US" sz="600" b="1" i="0" dirty="0" smtClean="0">
                <a:solidFill>
                  <a:srgbClr val="FF0000"/>
                </a:solidFill>
                <a:latin typeface="Arial Unicode MS" pitchFamily="34" charset="-128"/>
                <a:ea typeface="Arial Unicode MS" pitchFamily="34" charset="-128"/>
                <a:cs typeface="Arial Unicode MS" pitchFamily="34" charset="-128"/>
              </a:rPr>
              <a:t>Liebel </a:t>
            </a:r>
            <a:r>
              <a:rPr lang="en-US" sz="600" b="1" i="0" dirty="0">
                <a:solidFill>
                  <a:srgbClr val="FF0000"/>
                </a:solidFill>
                <a:latin typeface="Arial Unicode MS" pitchFamily="34" charset="-128"/>
                <a:ea typeface="Arial Unicode MS" pitchFamily="34" charset="-128"/>
                <a:cs typeface="Arial Unicode MS" pitchFamily="34" charset="-128"/>
              </a:rPr>
              <a:t>CTR</a:t>
            </a:r>
          </a:p>
          <a:p>
            <a:r>
              <a:rPr lang="en-US" sz="600" b="1" i="0" dirty="0">
                <a:solidFill>
                  <a:srgbClr val="FF0000"/>
                </a:solidFill>
                <a:latin typeface="Arial Unicode MS" pitchFamily="34" charset="-128"/>
                <a:ea typeface="Arial Unicode MS" pitchFamily="34" charset="-128"/>
                <a:cs typeface="Arial Unicode MS" pitchFamily="34" charset="-128"/>
              </a:rPr>
              <a:t>Ms. A. </a:t>
            </a:r>
            <a:r>
              <a:rPr lang="en-US" sz="600" b="1" i="0" dirty="0" smtClean="0">
                <a:solidFill>
                  <a:srgbClr val="FF0000"/>
                </a:solidFill>
                <a:latin typeface="Arial Unicode MS" pitchFamily="34" charset="-128"/>
                <a:ea typeface="Arial Unicode MS" pitchFamily="34" charset="-128"/>
                <a:cs typeface="Arial Unicode MS" pitchFamily="34" charset="-128"/>
              </a:rPr>
              <a:t>Abdeshahian </a:t>
            </a:r>
            <a:r>
              <a:rPr lang="en-US" sz="600" b="1" i="0" dirty="0">
                <a:solidFill>
                  <a:srgbClr val="FF0000"/>
                </a:solidFill>
                <a:latin typeface="Arial Unicode MS" pitchFamily="34" charset="-128"/>
                <a:ea typeface="Arial Unicode MS" pitchFamily="34" charset="-128"/>
                <a:cs typeface="Arial Unicode MS" pitchFamily="34" charset="-128"/>
              </a:rPr>
              <a:t>CTR</a:t>
            </a:r>
          </a:p>
          <a:p>
            <a:r>
              <a:rPr lang="en-US" sz="600" b="1" i="0" dirty="0">
                <a:solidFill>
                  <a:srgbClr val="FF0000"/>
                </a:solidFill>
                <a:latin typeface="Arial Unicode MS" pitchFamily="34" charset="-128"/>
                <a:ea typeface="Arial Unicode MS" pitchFamily="34" charset="-128"/>
                <a:cs typeface="Arial Unicode MS" pitchFamily="34" charset="-128"/>
              </a:rPr>
              <a:t>Mr. S. Kerry </a:t>
            </a:r>
            <a:r>
              <a:rPr lang="en-US" sz="600" b="1" i="0" dirty="0" smtClean="0">
                <a:solidFill>
                  <a:srgbClr val="FF0000"/>
                </a:solidFill>
                <a:latin typeface="Arial Unicode MS" pitchFamily="34" charset="-128"/>
                <a:ea typeface="Arial Unicode MS" pitchFamily="34" charset="-128"/>
                <a:cs typeface="Arial Unicode MS" pitchFamily="34" charset="-128"/>
              </a:rPr>
              <a:t> CTR</a:t>
            </a:r>
          </a:p>
          <a:p>
            <a:r>
              <a:rPr lang="en-US" sz="600" i="0" dirty="0" smtClean="0">
                <a:solidFill>
                  <a:srgbClr val="FF0000"/>
                </a:solidFill>
                <a:latin typeface="Arial Unicode MS" pitchFamily="34" charset="-128"/>
                <a:ea typeface="Arial Unicode MS" pitchFamily="34" charset="-128"/>
                <a:cs typeface="Arial Unicode MS" pitchFamily="34" charset="-128"/>
              </a:rPr>
              <a:t>Mr. M. Caudill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97" name="Rectangle 88"/>
          <p:cNvSpPr>
            <a:spLocks noChangeArrowheads="1"/>
          </p:cNvSpPr>
          <p:nvPr/>
        </p:nvSpPr>
        <p:spPr bwMode="auto">
          <a:xfrm>
            <a:off x="2765255" y="4727310"/>
            <a:ext cx="1103445" cy="400110"/>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Strategic Communications</a:t>
            </a: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Ms.  B. Ferguson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98" name="Rectangle 88"/>
          <p:cNvSpPr>
            <a:spLocks noChangeArrowheads="1"/>
          </p:cNvSpPr>
          <p:nvPr/>
        </p:nvSpPr>
        <p:spPr bwMode="auto">
          <a:xfrm>
            <a:off x="5304207" y="4823941"/>
            <a:ext cx="1167936" cy="400110"/>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Eurasia </a:t>
            </a:r>
            <a:r>
              <a:rPr lang="en-US" sz="800" b="1" i="0" dirty="0">
                <a:latin typeface="Arial Unicode MS" pitchFamily="34" charset="-128"/>
                <a:ea typeface="Arial Unicode MS" pitchFamily="34" charset="-128"/>
                <a:cs typeface="Arial Unicode MS" pitchFamily="34" charset="-128"/>
              </a:rPr>
              <a:t>Desk</a:t>
            </a:r>
          </a:p>
          <a:p>
            <a:r>
              <a:rPr lang="en-US" sz="600" b="1" i="0" dirty="0" smtClean="0">
                <a:solidFill>
                  <a:srgbClr val="FF0000"/>
                </a:solidFill>
                <a:latin typeface="Arial Unicode MS" pitchFamily="34" charset="-128"/>
                <a:ea typeface="Arial Unicode MS" pitchFamily="34" charset="-128"/>
                <a:cs typeface="Arial Unicode MS" pitchFamily="34" charset="-128"/>
              </a:rPr>
              <a:t>Mr. B. McLaughlin CTR</a:t>
            </a:r>
            <a:endParaRPr lang="en-US" sz="600" b="1" i="0" dirty="0">
              <a:solidFill>
                <a:srgbClr val="FF0000"/>
              </a:solidFill>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 T. Hammond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103" name="Rectangle 88"/>
          <p:cNvSpPr>
            <a:spLocks noChangeArrowheads="1"/>
          </p:cNvSpPr>
          <p:nvPr/>
        </p:nvSpPr>
        <p:spPr bwMode="auto">
          <a:xfrm>
            <a:off x="5304207" y="5246046"/>
            <a:ext cx="1167936" cy="584775"/>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Asia-Pacific Desk</a:t>
            </a:r>
            <a:endParaRPr lang="en-US" sz="800" b="1" i="0" dirty="0">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S. Packard </a:t>
            </a:r>
            <a:r>
              <a:rPr lang="en-US" sz="600" b="1" i="0" dirty="0" smtClean="0">
                <a:solidFill>
                  <a:srgbClr val="FF0000"/>
                </a:solidFill>
                <a:latin typeface="Arial Unicode MS" pitchFamily="34" charset="-128"/>
                <a:ea typeface="Arial Unicode MS" pitchFamily="34" charset="-128"/>
                <a:cs typeface="Arial Unicode MS" pitchFamily="34" charset="-128"/>
              </a:rPr>
              <a:t>CTR</a:t>
            </a:r>
            <a:endParaRPr lang="en-US" sz="600" b="1" i="0" dirty="0">
              <a:solidFill>
                <a:srgbClr val="FF0000"/>
              </a:solidFill>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a:t>
            </a:r>
            <a:r>
              <a:rPr lang="en-US" sz="600" b="1" i="0" dirty="0">
                <a:solidFill>
                  <a:srgbClr val="FF0000"/>
                </a:solidFill>
                <a:latin typeface="Arial Unicode MS" pitchFamily="34" charset="-128"/>
                <a:ea typeface="Arial Unicode MS" pitchFamily="34" charset="-128"/>
                <a:cs typeface="Arial Unicode MS" pitchFamily="34" charset="-128"/>
              </a:rPr>
              <a:t>. Y. Needel </a:t>
            </a:r>
            <a:r>
              <a:rPr lang="en-US" sz="600" b="1" i="0" dirty="0" smtClean="0">
                <a:solidFill>
                  <a:srgbClr val="FF0000"/>
                </a:solidFill>
                <a:latin typeface="Arial Unicode MS" pitchFamily="34" charset="-128"/>
                <a:ea typeface="Arial Unicode MS" pitchFamily="34" charset="-128"/>
                <a:cs typeface="Arial Unicode MS" pitchFamily="34" charset="-128"/>
              </a:rPr>
              <a:t>CTR</a:t>
            </a:r>
          </a:p>
          <a:p>
            <a:r>
              <a:rPr lang="en-US" sz="600" i="0" dirty="0" smtClean="0">
                <a:solidFill>
                  <a:srgbClr val="FF0000"/>
                </a:solidFill>
                <a:latin typeface="Arial Unicode MS" pitchFamily="34" charset="-128"/>
                <a:ea typeface="Arial Unicode MS" pitchFamily="34" charset="-128"/>
                <a:cs typeface="Arial Unicode MS" pitchFamily="34" charset="-128"/>
              </a:rPr>
              <a:t>Mr. D. Walker CTR</a:t>
            </a:r>
          </a:p>
          <a:p>
            <a:r>
              <a:rPr lang="en-US" sz="600" b="1" i="0" dirty="0" smtClean="0">
                <a:solidFill>
                  <a:srgbClr val="FF0000"/>
                </a:solidFill>
                <a:latin typeface="Arial Unicode MS" pitchFamily="34" charset="-128"/>
                <a:ea typeface="Arial Unicode MS" pitchFamily="34" charset="-128"/>
                <a:cs typeface="Arial Unicode MS" pitchFamily="34" charset="-128"/>
              </a:rPr>
              <a:t>Mr. J. Garrepy 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104" name="Rectangle 88"/>
          <p:cNvSpPr>
            <a:spLocks noChangeArrowheads="1"/>
          </p:cNvSpPr>
          <p:nvPr/>
        </p:nvSpPr>
        <p:spPr bwMode="auto">
          <a:xfrm>
            <a:off x="5304206" y="5810828"/>
            <a:ext cx="1167936" cy="492443"/>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Africa Desk</a:t>
            </a:r>
            <a:endParaRPr lang="en-US" sz="800" b="1" i="0" dirty="0">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a:t>
            </a:r>
            <a:r>
              <a:rPr lang="en-US" sz="600" b="1" i="0" dirty="0" smtClean="0">
                <a:solidFill>
                  <a:srgbClr val="FF0000"/>
                </a:solidFill>
                <a:latin typeface="Arial Unicode MS" pitchFamily="34" charset="-128"/>
                <a:ea typeface="Arial Unicode MS" pitchFamily="34" charset="-128"/>
                <a:cs typeface="Arial Unicode MS" pitchFamily="34" charset="-128"/>
              </a:rPr>
              <a:t>H. </a:t>
            </a:r>
            <a:r>
              <a:rPr lang="en-US" sz="600" b="1" i="0" dirty="0">
                <a:solidFill>
                  <a:srgbClr val="FF0000"/>
                </a:solidFill>
                <a:latin typeface="Arial Unicode MS" pitchFamily="34" charset="-128"/>
                <a:ea typeface="Arial Unicode MS" pitchFamily="34" charset="-128"/>
                <a:cs typeface="Arial Unicode MS" pitchFamily="34" charset="-128"/>
              </a:rPr>
              <a:t>Bore CTR</a:t>
            </a:r>
          </a:p>
          <a:p>
            <a:r>
              <a:rPr lang="en-US" sz="600" b="1" i="0" dirty="0">
                <a:solidFill>
                  <a:srgbClr val="FF0000"/>
                </a:solidFill>
                <a:latin typeface="Arial Unicode MS" pitchFamily="34" charset="-128"/>
                <a:ea typeface="Arial Unicode MS" pitchFamily="34" charset="-128"/>
                <a:cs typeface="Arial Unicode MS" pitchFamily="34" charset="-128"/>
              </a:rPr>
              <a:t>Mr. F. Agola </a:t>
            </a:r>
            <a:r>
              <a:rPr lang="en-US" sz="600" b="1" i="0" dirty="0" smtClean="0">
                <a:solidFill>
                  <a:srgbClr val="FF0000"/>
                </a:solidFill>
                <a:latin typeface="Arial Unicode MS" pitchFamily="34" charset="-128"/>
                <a:ea typeface="Arial Unicode MS" pitchFamily="34" charset="-128"/>
                <a:cs typeface="Arial Unicode MS" pitchFamily="34" charset="-128"/>
              </a:rPr>
              <a:t>CTR</a:t>
            </a:r>
          </a:p>
          <a:p>
            <a:r>
              <a:rPr lang="en-US" sz="600" b="1" i="0" dirty="0">
                <a:solidFill>
                  <a:srgbClr val="FF0000"/>
                </a:solidFill>
                <a:latin typeface="Arial Unicode MS" pitchFamily="34" charset="-128"/>
                <a:ea typeface="Arial Unicode MS" pitchFamily="34" charset="-128"/>
                <a:cs typeface="Arial Unicode MS" pitchFamily="34" charset="-128"/>
              </a:rPr>
              <a:t>Mr. H. Lellou </a:t>
            </a:r>
            <a:r>
              <a:rPr lang="en-US" sz="600" b="1" i="0" dirty="0" smtClean="0">
                <a:solidFill>
                  <a:srgbClr val="FF0000"/>
                </a:solidFill>
                <a:latin typeface="Arial Unicode MS" pitchFamily="34" charset="-128"/>
                <a:ea typeface="Arial Unicode MS" pitchFamily="34" charset="-128"/>
                <a:cs typeface="Arial Unicode MS" pitchFamily="34" charset="-128"/>
              </a:rPr>
              <a:t>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105" name="Rectangle 88"/>
          <p:cNvSpPr>
            <a:spLocks noChangeArrowheads="1"/>
          </p:cNvSpPr>
          <p:nvPr/>
        </p:nvSpPr>
        <p:spPr bwMode="auto">
          <a:xfrm>
            <a:off x="5304206" y="6326719"/>
            <a:ext cx="1167936" cy="400110"/>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800" b="1" i="0" dirty="0" smtClean="0">
                <a:latin typeface="Arial Unicode MS" pitchFamily="34" charset="-128"/>
                <a:ea typeface="Arial Unicode MS" pitchFamily="34" charset="-128"/>
                <a:cs typeface="Arial Unicode MS" pitchFamily="34" charset="-128"/>
              </a:rPr>
              <a:t>Latin America Desk</a:t>
            </a:r>
            <a:endParaRPr lang="en-US" sz="800" b="1" i="0" dirty="0">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A. Mesa CTR</a:t>
            </a:r>
          </a:p>
          <a:p>
            <a:r>
              <a:rPr lang="en-US" sz="600" b="1" i="0" dirty="0">
                <a:solidFill>
                  <a:srgbClr val="FF0000"/>
                </a:solidFill>
                <a:latin typeface="Arial Unicode MS" pitchFamily="34" charset="-128"/>
                <a:ea typeface="Arial Unicode MS" pitchFamily="34" charset="-128"/>
                <a:cs typeface="Arial Unicode MS" pitchFamily="34" charset="-128"/>
              </a:rPr>
              <a:t>Mr. W. Caban CTR</a:t>
            </a:r>
          </a:p>
        </p:txBody>
      </p:sp>
      <p:sp>
        <p:nvSpPr>
          <p:cNvPr id="106" name="Rectangle 88"/>
          <p:cNvSpPr>
            <a:spLocks noChangeArrowheads="1"/>
          </p:cNvSpPr>
          <p:nvPr/>
        </p:nvSpPr>
        <p:spPr bwMode="auto">
          <a:xfrm>
            <a:off x="6677111" y="4254575"/>
            <a:ext cx="1207729" cy="569387"/>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LNOs</a:t>
            </a:r>
            <a:endParaRPr lang="en-US" sz="700" b="1" i="0" dirty="0">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 </a:t>
            </a:r>
            <a:r>
              <a:rPr lang="en-US" sz="600" i="0" dirty="0" smtClean="0">
                <a:solidFill>
                  <a:srgbClr val="FF0000"/>
                </a:solidFill>
                <a:latin typeface="Arial Unicode MS" pitchFamily="34" charset="-128"/>
                <a:ea typeface="Arial Unicode MS" pitchFamily="34" charset="-128"/>
                <a:cs typeface="Arial Unicode MS" pitchFamily="34" charset="-128"/>
              </a:rPr>
              <a:t>F. Dillbeck</a:t>
            </a:r>
            <a:r>
              <a:rPr lang="en-US" sz="600" b="1" i="0" dirty="0" smtClean="0">
                <a:solidFill>
                  <a:srgbClr val="FF0000"/>
                </a:solidFill>
                <a:latin typeface="Arial Unicode MS" pitchFamily="34" charset="-128"/>
                <a:ea typeface="Arial Unicode MS" pitchFamily="34" charset="-128"/>
                <a:cs typeface="Arial Unicode MS" pitchFamily="34" charset="-128"/>
              </a:rPr>
              <a:t> CTR</a:t>
            </a:r>
            <a:endParaRPr lang="en-US" sz="600" b="1" i="0" dirty="0">
              <a:solidFill>
                <a:srgbClr val="FF0000"/>
              </a:solidFill>
              <a:latin typeface="Arial Unicode MS" pitchFamily="34" charset="-128"/>
              <a:ea typeface="Arial Unicode MS" pitchFamily="34" charset="-128"/>
              <a:cs typeface="Arial Unicode MS" pitchFamily="34" charset="-128"/>
            </a:endParaRPr>
          </a:p>
          <a:p>
            <a:r>
              <a:rPr lang="en-US" sz="600" b="1" i="0" dirty="0" smtClean="0">
                <a:solidFill>
                  <a:srgbClr val="FF0000"/>
                </a:solidFill>
                <a:latin typeface="Arial Unicode MS" pitchFamily="34" charset="-128"/>
                <a:ea typeface="Arial Unicode MS" pitchFamily="34" charset="-128"/>
                <a:cs typeface="Arial Unicode MS" pitchFamily="34" charset="-128"/>
              </a:rPr>
              <a:t>Mr</a:t>
            </a:r>
            <a:r>
              <a:rPr lang="en-US" sz="600" b="1" i="0" dirty="0">
                <a:solidFill>
                  <a:srgbClr val="FF0000"/>
                </a:solidFill>
                <a:latin typeface="Arial Unicode MS" pitchFamily="34" charset="-128"/>
                <a:ea typeface="Arial Unicode MS" pitchFamily="34" charset="-128"/>
                <a:cs typeface="Arial Unicode MS" pitchFamily="34" charset="-128"/>
              </a:rPr>
              <a:t>. S. Middleton CTR</a:t>
            </a:r>
          </a:p>
          <a:p>
            <a:r>
              <a:rPr lang="en-US" sz="600" b="1" i="0" dirty="0">
                <a:solidFill>
                  <a:srgbClr val="FF0000"/>
                </a:solidFill>
                <a:latin typeface="Arial Unicode MS" pitchFamily="34" charset="-128"/>
                <a:ea typeface="Arial Unicode MS" pitchFamily="34" charset="-128"/>
                <a:cs typeface="Arial Unicode MS" pitchFamily="34" charset="-128"/>
              </a:rPr>
              <a:t>Mr. B. Walker CTR</a:t>
            </a:r>
          </a:p>
          <a:p>
            <a:r>
              <a:rPr lang="en-US" sz="600" b="1" i="0" dirty="0">
                <a:solidFill>
                  <a:srgbClr val="FF0000"/>
                </a:solidFill>
                <a:latin typeface="Arial Unicode MS" pitchFamily="34" charset="-128"/>
                <a:ea typeface="Arial Unicode MS" pitchFamily="34" charset="-128"/>
                <a:cs typeface="Arial Unicode MS" pitchFamily="34" charset="-128"/>
              </a:rPr>
              <a:t>Mr. R. Williams CTR</a:t>
            </a:r>
          </a:p>
        </p:txBody>
      </p:sp>
      <p:sp>
        <p:nvSpPr>
          <p:cNvPr id="107" name="Rectangle 88"/>
          <p:cNvSpPr>
            <a:spLocks noChangeArrowheads="1"/>
          </p:cNvSpPr>
          <p:nvPr/>
        </p:nvSpPr>
        <p:spPr bwMode="auto">
          <a:xfrm>
            <a:off x="6681921" y="3696761"/>
            <a:ext cx="1207729" cy="292388"/>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CULADS</a:t>
            </a:r>
            <a:endParaRPr lang="en-US" sz="600" b="1" i="0" dirty="0">
              <a:solidFill>
                <a:srgbClr val="FF0000"/>
              </a:solidFill>
              <a:latin typeface="Arial Unicode MS" pitchFamily="34" charset="-128"/>
              <a:ea typeface="Arial Unicode MS" pitchFamily="34" charset="-128"/>
              <a:cs typeface="Arial Unicode MS" pitchFamily="34" charset="-128"/>
            </a:endParaRPr>
          </a:p>
          <a:p>
            <a:r>
              <a:rPr lang="en-US" sz="600" b="1" i="0" dirty="0">
                <a:solidFill>
                  <a:srgbClr val="FF0000"/>
                </a:solidFill>
                <a:latin typeface="Arial Unicode MS" pitchFamily="34" charset="-128"/>
                <a:ea typeface="Arial Unicode MS" pitchFamily="34" charset="-128"/>
                <a:cs typeface="Arial Unicode MS" pitchFamily="34" charset="-128"/>
              </a:rPr>
              <a:t>Mr. M. Hijazine CTR</a:t>
            </a:r>
          </a:p>
        </p:txBody>
      </p:sp>
      <p:cxnSp>
        <p:nvCxnSpPr>
          <p:cNvPr id="20" name="Elbow Connector 19"/>
          <p:cNvCxnSpPr>
            <a:endCxn id="106" idx="1"/>
          </p:cNvCxnSpPr>
          <p:nvPr/>
        </p:nvCxnSpPr>
        <p:spPr>
          <a:xfrm flipV="1">
            <a:off x="6578168" y="4539269"/>
            <a:ext cx="98943" cy="2"/>
          </a:xfrm>
          <a:prstGeom prst="bentConnector3">
            <a:avLst>
              <a:gd name="adj1" fmla="val 50000"/>
            </a:avLst>
          </a:prstGeom>
          <a:ln w="158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6572723" y="3842957"/>
            <a:ext cx="103755"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6572723" y="4539269"/>
            <a:ext cx="57373" cy="2"/>
          </a:xfrm>
          <a:prstGeom prst="line">
            <a:avLst/>
          </a:prstGeom>
        </p:spPr>
        <p:style>
          <a:lnRef idx="1">
            <a:schemeClr val="dk1"/>
          </a:lnRef>
          <a:fillRef idx="0">
            <a:schemeClr val="dk1"/>
          </a:fillRef>
          <a:effectRef idx="0">
            <a:schemeClr val="dk1"/>
          </a:effectRef>
          <a:fontRef idx="minor">
            <a:schemeClr val="tx1"/>
          </a:fontRef>
        </p:style>
      </p:cxnSp>
      <p:sp>
        <p:nvSpPr>
          <p:cNvPr id="74" name="Rectangle 88"/>
          <p:cNvSpPr>
            <a:spLocks noChangeArrowheads="1"/>
          </p:cNvSpPr>
          <p:nvPr/>
        </p:nvSpPr>
        <p:spPr bwMode="auto">
          <a:xfrm>
            <a:off x="7964850" y="3504403"/>
            <a:ext cx="929585" cy="384721"/>
          </a:xfrm>
          <a:prstGeom prst="rect">
            <a:avLst/>
          </a:prstGeom>
          <a:solidFill>
            <a:srgbClr val="FFFFCC"/>
          </a:solidFill>
          <a:ln w="9525">
            <a:solidFill>
              <a:schemeClr val="tx1"/>
            </a:solidFill>
            <a:miter lim="800000"/>
            <a:headEnd/>
            <a:tailEnd/>
          </a:ln>
        </p:spPr>
        <p:txBody>
          <a:bodyPr wrap="square" anchor="t" anchorCtr="0">
            <a:spAutoFit/>
          </a:bodyPr>
          <a:lstStyle/>
          <a:p>
            <a:pPr algn="ctr"/>
            <a:r>
              <a:rPr lang="en-US" sz="700" b="1" i="0" dirty="0" smtClean="0">
                <a:latin typeface="Arial Unicode MS" pitchFamily="34" charset="-128"/>
                <a:ea typeface="Arial Unicode MS" pitchFamily="34" charset="-128"/>
                <a:cs typeface="Arial Unicode MS" pitchFamily="34" charset="-128"/>
              </a:rPr>
              <a:t>COR and Budget</a:t>
            </a:r>
            <a:endParaRPr lang="en-US" sz="700" b="1" i="0" dirty="0">
              <a:latin typeface="Arial Unicode MS" pitchFamily="34" charset="-128"/>
              <a:ea typeface="Arial Unicode MS" pitchFamily="34" charset="-128"/>
              <a:cs typeface="Arial Unicode MS" pitchFamily="34" charset="-128"/>
            </a:endParaRPr>
          </a:p>
          <a:p>
            <a:pPr algn="ctr"/>
            <a:r>
              <a:rPr lang="en-US" sz="600" b="1" i="0" dirty="0" smtClean="0">
                <a:solidFill>
                  <a:srgbClr val="FF0000"/>
                </a:solidFill>
                <a:latin typeface="Arial Unicode MS" pitchFamily="34" charset="-128"/>
                <a:ea typeface="Arial Unicode MS" pitchFamily="34" charset="-128"/>
                <a:cs typeface="Arial Unicode MS" pitchFamily="34" charset="-128"/>
              </a:rPr>
              <a:t>Mr. R. Hopchak CIV GS-0501-09</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cxnSp>
        <p:nvCxnSpPr>
          <p:cNvPr id="3" name="Elbow Connector 2"/>
          <p:cNvCxnSpPr/>
          <p:nvPr/>
        </p:nvCxnSpPr>
        <p:spPr>
          <a:xfrm rot="16200000" flipV="1">
            <a:off x="5231578" y="21901"/>
            <a:ext cx="334697" cy="3220709"/>
          </a:xfrm>
          <a:prstGeom prst="bentConnector2">
            <a:avLst/>
          </a:prstGeom>
          <a:ln w="15875">
            <a:solidFill>
              <a:schemeClr val="tx1">
                <a:lumMod val="95000"/>
                <a:lumOff val="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2058" idx="0"/>
            <a:endCxn id="61" idx="2"/>
          </p:cNvCxnSpPr>
          <p:nvPr/>
        </p:nvCxnSpPr>
        <p:spPr>
          <a:xfrm flipV="1">
            <a:off x="4571999" y="1218315"/>
            <a:ext cx="2" cy="557256"/>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8" name="Elbow Connector 7"/>
          <p:cNvCxnSpPr>
            <a:stCxn id="63" idx="0"/>
          </p:cNvCxnSpPr>
          <p:nvPr/>
        </p:nvCxnSpPr>
        <p:spPr>
          <a:xfrm rot="5400000" flipH="1" flipV="1">
            <a:off x="2667716" y="-112671"/>
            <a:ext cx="320844" cy="3475998"/>
          </a:xfrm>
          <a:prstGeom prst="bentConnector2">
            <a:avLst/>
          </a:prstGeom>
          <a:ln w="15875"/>
        </p:spPr>
        <p:style>
          <a:lnRef idx="1">
            <a:schemeClr val="dk1"/>
          </a:lnRef>
          <a:fillRef idx="0">
            <a:schemeClr val="dk1"/>
          </a:fillRef>
          <a:effectRef idx="0">
            <a:schemeClr val="dk1"/>
          </a:effectRef>
          <a:fontRef idx="minor">
            <a:schemeClr val="tx1"/>
          </a:fontRef>
        </p:style>
      </p:cxnSp>
      <p:sp>
        <p:nvSpPr>
          <p:cNvPr id="76" name="Rectangle 88"/>
          <p:cNvSpPr>
            <a:spLocks noChangeArrowheads="1"/>
          </p:cNvSpPr>
          <p:nvPr/>
        </p:nvSpPr>
        <p:spPr bwMode="auto">
          <a:xfrm>
            <a:off x="1298671" y="3905427"/>
            <a:ext cx="1103445" cy="292388"/>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smtClean="0">
                <a:latin typeface="Arial Unicode MS" pitchFamily="34" charset="-128"/>
                <a:ea typeface="Arial Unicode MS" pitchFamily="34" charset="-128"/>
                <a:cs typeface="Arial Unicode MS" pitchFamily="34" charset="-128"/>
              </a:rPr>
              <a:t>IT</a:t>
            </a:r>
          </a:p>
          <a:p>
            <a:pPr lvl="0" algn="ctr"/>
            <a:r>
              <a:rPr lang="en-US" sz="600" b="1" i="0" dirty="0">
                <a:solidFill>
                  <a:srgbClr val="FF0000"/>
                </a:solidFill>
                <a:latin typeface="Arial Unicode MS" pitchFamily="34" charset="-128"/>
                <a:ea typeface="Arial Unicode MS" pitchFamily="34" charset="-128"/>
                <a:cs typeface="Arial Unicode MS" pitchFamily="34" charset="-128"/>
              </a:rPr>
              <a:t>Mr. W. Courtright </a:t>
            </a:r>
            <a:r>
              <a:rPr lang="en-US" sz="600" b="1" i="0" dirty="0" smtClean="0">
                <a:solidFill>
                  <a:srgbClr val="FF0000"/>
                </a:solidFill>
                <a:latin typeface="Arial Unicode MS" pitchFamily="34" charset="-128"/>
                <a:ea typeface="Arial Unicode MS" pitchFamily="34" charset="-128"/>
                <a:cs typeface="Arial Unicode MS" pitchFamily="34" charset="-128"/>
              </a:rPr>
              <a:t>CTR</a:t>
            </a:r>
            <a:endParaRPr lang="en-US" sz="600" b="1" i="0" dirty="0">
              <a:solidFill>
                <a:srgbClr val="FF0000"/>
              </a:solidFill>
              <a:latin typeface="Arial Unicode MS" pitchFamily="34" charset="-128"/>
              <a:ea typeface="Arial Unicode MS" pitchFamily="34" charset="-128"/>
              <a:cs typeface="Arial Unicode MS" pitchFamily="34" charset="-128"/>
            </a:endParaRPr>
          </a:p>
        </p:txBody>
      </p:sp>
      <p:sp>
        <p:nvSpPr>
          <p:cNvPr id="78" name="Rectangle 88"/>
          <p:cNvSpPr>
            <a:spLocks noChangeArrowheads="1"/>
          </p:cNvSpPr>
          <p:nvPr/>
        </p:nvSpPr>
        <p:spPr bwMode="auto">
          <a:xfrm>
            <a:off x="1298670" y="4607094"/>
            <a:ext cx="1103445" cy="292388"/>
          </a:xfrm>
          <a:prstGeom prst="rect">
            <a:avLst/>
          </a:prstGeom>
          <a:solidFill>
            <a:srgbClr val="FFFFCC"/>
          </a:solidFill>
          <a:ln w="9525">
            <a:solidFill>
              <a:schemeClr val="tx1"/>
            </a:solidFill>
            <a:miter lim="800000"/>
            <a:headEnd/>
            <a:tailEnd/>
          </a:ln>
        </p:spPr>
        <p:txBody>
          <a:bodyPr wrap="square" anchor="ctr">
            <a:spAutoFit/>
          </a:bodyPr>
          <a:lstStyle/>
          <a:p>
            <a:pPr algn="ctr"/>
            <a:r>
              <a:rPr lang="en-US" sz="700" b="1" i="0" dirty="0">
                <a:latin typeface="Arial Unicode MS" pitchFamily="34" charset="-128"/>
                <a:ea typeface="Arial Unicode MS" pitchFamily="34" charset="-128"/>
                <a:cs typeface="Arial Unicode MS" pitchFamily="34" charset="-128"/>
              </a:rPr>
              <a:t>Plans &amp; Policy</a:t>
            </a:r>
          </a:p>
          <a:p>
            <a:pPr algn="ctr"/>
            <a:r>
              <a:rPr lang="en-US" sz="600" b="1" i="0" dirty="0">
                <a:solidFill>
                  <a:srgbClr val="FF0000"/>
                </a:solidFill>
                <a:latin typeface="Arial Unicode MS" pitchFamily="34" charset="-128"/>
                <a:ea typeface="Arial Unicode MS" pitchFamily="34" charset="-128"/>
                <a:cs typeface="Arial Unicode MS" pitchFamily="34" charset="-128"/>
              </a:rPr>
              <a:t>Mr. </a:t>
            </a:r>
            <a:r>
              <a:rPr lang="en-US" sz="600" b="1" i="0" dirty="0" smtClean="0">
                <a:solidFill>
                  <a:srgbClr val="FF0000"/>
                </a:solidFill>
                <a:latin typeface="Arial Unicode MS" pitchFamily="34" charset="-128"/>
                <a:ea typeface="Arial Unicode MS" pitchFamily="34" charset="-128"/>
                <a:cs typeface="Arial Unicode MS" pitchFamily="34" charset="-128"/>
              </a:rPr>
              <a:t>M </a:t>
            </a:r>
            <a:r>
              <a:rPr lang="en-US" sz="600" b="1" i="0" dirty="0">
                <a:solidFill>
                  <a:srgbClr val="FF0000"/>
                </a:solidFill>
                <a:latin typeface="Arial Unicode MS" pitchFamily="34" charset="-128"/>
                <a:ea typeface="Arial Unicode MS" pitchFamily="34" charset="-128"/>
                <a:cs typeface="Arial Unicode MS" pitchFamily="34" charset="-128"/>
              </a:rPr>
              <a:t>Slater CTR</a:t>
            </a:r>
          </a:p>
        </p:txBody>
      </p:sp>
      <p:cxnSp>
        <p:nvCxnSpPr>
          <p:cNvPr id="2061" name="Straight Connector 2060"/>
          <p:cNvCxnSpPr>
            <a:stCxn id="2143" idx="3"/>
          </p:cNvCxnSpPr>
          <p:nvPr/>
        </p:nvCxnSpPr>
        <p:spPr>
          <a:xfrm>
            <a:off x="2402115" y="4402455"/>
            <a:ext cx="142159"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063" name="Straight Connector 2062"/>
          <p:cNvCxnSpPr/>
          <p:nvPr/>
        </p:nvCxnSpPr>
        <p:spPr>
          <a:xfrm>
            <a:off x="2399395" y="4051621"/>
            <a:ext cx="144879"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067" name="Straight Connector 2066"/>
          <p:cNvCxnSpPr/>
          <p:nvPr/>
        </p:nvCxnSpPr>
        <p:spPr>
          <a:xfrm flipV="1">
            <a:off x="2403006" y="3650597"/>
            <a:ext cx="141268" cy="1957"/>
          </a:xfrm>
          <a:prstGeom prst="line">
            <a:avLst/>
          </a:prstGeom>
          <a:ln w="15875"/>
        </p:spPr>
        <p:style>
          <a:lnRef idx="1">
            <a:schemeClr val="dk1"/>
          </a:lnRef>
          <a:fillRef idx="0">
            <a:schemeClr val="dk1"/>
          </a:fillRef>
          <a:effectRef idx="0">
            <a:schemeClr val="dk1"/>
          </a:effectRef>
          <a:fontRef idx="minor">
            <a:schemeClr val="tx1"/>
          </a:fontRef>
        </p:style>
      </p:cxnSp>
      <p:cxnSp>
        <p:nvCxnSpPr>
          <p:cNvPr id="38" name="Straight Connector 37"/>
          <p:cNvCxnSpPr>
            <a:stCxn id="184" idx="3"/>
          </p:cNvCxnSpPr>
          <p:nvPr/>
        </p:nvCxnSpPr>
        <p:spPr>
          <a:xfrm>
            <a:off x="4988173" y="3842957"/>
            <a:ext cx="107288"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40" name="Straight Connector 39"/>
          <p:cNvCxnSpPr>
            <a:stCxn id="73" idx="3"/>
          </p:cNvCxnSpPr>
          <p:nvPr/>
        </p:nvCxnSpPr>
        <p:spPr>
          <a:xfrm>
            <a:off x="4988173" y="4532648"/>
            <a:ext cx="107288"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58" name="Elbow Connector 57"/>
          <p:cNvCxnSpPr>
            <a:stCxn id="63" idx="2"/>
          </p:cNvCxnSpPr>
          <p:nvPr/>
        </p:nvCxnSpPr>
        <p:spPr>
          <a:xfrm rot="5400000">
            <a:off x="294625" y="3108998"/>
            <a:ext cx="1528213" cy="62816"/>
          </a:xfrm>
          <a:prstGeom prst="bentConnector2">
            <a:avLst/>
          </a:prstGeom>
          <a:ln w="15875"/>
        </p:spPr>
        <p:style>
          <a:lnRef idx="1">
            <a:schemeClr val="dk1"/>
          </a:lnRef>
          <a:fillRef idx="0">
            <a:schemeClr val="dk1"/>
          </a:fillRef>
          <a:effectRef idx="0">
            <a:schemeClr val="dk1"/>
          </a:effectRef>
          <a:fontRef idx="minor">
            <a:schemeClr val="tx1"/>
          </a:fontRef>
        </p:style>
      </p:cxnSp>
      <p:cxnSp>
        <p:nvCxnSpPr>
          <p:cNvPr id="263" name="Elbow Connector 262"/>
          <p:cNvCxnSpPr>
            <a:stCxn id="83" idx="0"/>
          </p:cNvCxnSpPr>
          <p:nvPr/>
        </p:nvCxnSpPr>
        <p:spPr>
          <a:xfrm rot="16200000" flipV="1">
            <a:off x="5102660" y="2045877"/>
            <a:ext cx="214953" cy="1276274"/>
          </a:xfrm>
          <a:prstGeom prst="bentConnector2">
            <a:avLst/>
          </a:prstGeom>
          <a:ln w="15875"/>
        </p:spPr>
        <p:style>
          <a:lnRef idx="1">
            <a:schemeClr val="dk1"/>
          </a:lnRef>
          <a:fillRef idx="0">
            <a:schemeClr val="dk1"/>
          </a:fillRef>
          <a:effectRef idx="0">
            <a:schemeClr val="dk1"/>
          </a:effectRef>
          <a:fontRef idx="minor">
            <a:schemeClr val="tx1"/>
          </a:fontRef>
        </p:style>
      </p:cxnSp>
      <p:cxnSp>
        <p:nvCxnSpPr>
          <p:cNvPr id="265" name="Elbow Connector 264"/>
          <p:cNvCxnSpPr>
            <a:stCxn id="2065" idx="0"/>
          </p:cNvCxnSpPr>
          <p:nvPr/>
        </p:nvCxnSpPr>
        <p:spPr>
          <a:xfrm rot="16200000" flipV="1">
            <a:off x="7058183" y="1416008"/>
            <a:ext cx="1322562" cy="1420359"/>
          </a:xfrm>
          <a:prstGeom prst="bentConnector2">
            <a:avLst/>
          </a:prstGeom>
          <a:ln w="15875"/>
        </p:spPr>
        <p:style>
          <a:lnRef idx="1">
            <a:schemeClr val="dk1"/>
          </a:lnRef>
          <a:fillRef idx="0">
            <a:schemeClr val="dk1"/>
          </a:fillRef>
          <a:effectRef idx="0">
            <a:schemeClr val="dk1"/>
          </a:effectRef>
          <a:fontRef idx="minor">
            <a:schemeClr val="tx1"/>
          </a:fontRef>
        </p:style>
      </p:cxnSp>
      <p:cxnSp>
        <p:nvCxnSpPr>
          <p:cNvPr id="269" name="Elbow Connector 268"/>
          <p:cNvCxnSpPr/>
          <p:nvPr/>
        </p:nvCxnSpPr>
        <p:spPr>
          <a:xfrm rot="16200000" flipH="1">
            <a:off x="4358952" y="2568765"/>
            <a:ext cx="429909" cy="15539"/>
          </a:xfrm>
          <a:prstGeom prst="bentConnector3">
            <a:avLst>
              <a:gd name="adj1" fmla="val 99084"/>
            </a:avLst>
          </a:prstGeom>
          <a:ln w="15875"/>
        </p:spPr>
        <p:style>
          <a:lnRef idx="1">
            <a:schemeClr val="dk1"/>
          </a:lnRef>
          <a:fillRef idx="0">
            <a:schemeClr val="dk1"/>
          </a:fillRef>
          <a:effectRef idx="0">
            <a:schemeClr val="dk1"/>
          </a:effectRef>
          <a:fontRef idx="minor">
            <a:schemeClr val="tx1"/>
          </a:fontRef>
        </p:style>
      </p:cxnSp>
      <p:cxnSp>
        <p:nvCxnSpPr>
          <p:cNvPr id="2113" name="Straight Connector 2112"/>
          <p:cNvCxnSpPr/>
          <p:nvPr/>
        </p:nvCxnSpPr>
        <p:spPr>
          <a:xfrm>
            <a:off x="6468830" y="3658292"/>
            <a:ext cx="10602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115" name="Straight Connector 2114"/>
          <p:cNvCxnSpPr/>
          <p:nvPr/>
        </p:nvCxnSpPr>
        <p:spPr>
          <a:xfrm flipV="1">
            <a:off x="6468830" y="3995123"/>
            <a:ext cx="106023" cy="1"/>
          </a:xfrm>
          <a:prstGeom prst="line">
            <a:avLst/>
          </a:prstGeom>
          <a:ln w="15875"/>
        </p:spPr>
        <p:style>
          <a:lnRef idx="1">
            <a:schemeClr val="dk1"/>
          </a:lnRef>
          <a:fillRef idx="0">
            <a:schemeClr val="dk1"/>
          </a:fillRef>
          <a:effectRef idx="0">
            <a:schemeClr val="dk1"/>
          </a:effectRef>
          <a:fontRef idx="minor">
            <a:schemeClr val="tx1"/>
          </a:fontRef>
        </p:style>
      </p:cxnSp>
      <p:cxnSp>
        <p:nvCxnSpPr>
          <p:cNvPr id="2118" name="Straight Connector 2117"/>
          <p:cNvCxnSpPr/>
          <p:nvPr/>
        </p:nvCxnSpPr>
        <p:spPr>
          <a:xfrm flipV="1">
            <a:off x="6468830" y="4463393"/>
            <a:ext cx="106023" cy="1"/>
          </a:xfrm>
          <a:prstGeom prst="line">
            <a:avLst/>
          </a:prstGeom>
          <a:ln w="15875"/>
        </p:spPr>
        <p:style>
          <a:lnRef idx="1">
            <a:schemeClr val="dk1"/>
          </a:lnRef>
          <a:fillRef idx="0">
            <a:schemeClr val="dk1"/>
          </a:fillRef>
          <a:effectRef idx="0">
            <a:schemeClr val="dk1"/>
          </a:effectRef>
          <a:fontRef idx="minor">
            <a:schemeClr val="tx1"/>
          </a:fontRef>
        </p:style>
      </p:cxnSp>
      <p:cxnSp>
        <p:nvCxnSpPr>
          <p:cNvPr id="2120" name="Straight Connector 2119"/>
          <p:cNvCxnSpPr/>
          <p:nvPr/>
        </p:nvCxnSpPr>
        <p:spPr>
          <a:xfrm flipV="1">
            <a:off x="6468830" y="5023996"/>
            <a:ext cx="106023" cy="1"/>
          </a:xfrm>
          <a:prstGeom prst="line">
            <a:avLst/>
          </a:prstGeom>
          <a:ln w="15875"/>
        </p:spPr>
        <p:style>
          <a:lnRef idx="1">
            <a:schemeClr val="dk1"/>
          </a:lnRef>
          <a:fillRef idx="0">
            <a:schemeClr val="dk1"/>
          </a:fillRef>
          <a:effectRef idx="0">
            <a:schemeClr val="dk1"/>
          </a:effectRef>
          <a:fontRef idx="minor">
            <a:schemeClr val="tx1"/>
          </a:fontRef>
        </p:style>
      </p:cxnSp>
      <p:cxnSp>
        <p:nvCxnSpPr>
          <p:cNvPr id="2122" name="Straight Connector 2121"/>
          <p:cNvCxnSpPr/>
          <p:nvPr/>
        </p:nvCxnSpPr>
        <p:spPr>
          <a:xfrm flipV="1">
            <a:off x="6468830" y="5538433"/>
            <a:ext cx="106023" cy="1"/>
          </a:xfrm>
          <a:prstGeom prst="line">
            <a:avLst/>
          </a:prstGeom>
          <a:ln w="15875"/>
        </p:spPr>
        <p:style>
          <a:lnRef idx="1">
            <a:schemeClr val="dk1"/>
          </a:lnRef>
          <a:fillRef idx="0">
            <a:schemeClr val="dk1"/>
          </a:fillRef>
          <a:effectRef idx="0">
            <a:schemeClr val="dk1"/>
          </a:effectRef>
          <a:fontRef idx="minor">
            <a:schemeClr val="tx1"/>
          </a:fontRef>
        </p:style>
      </p:cxnSp>
      <p:cxnSp>
        <p:nvCxnSpPr>
          <p:cNvPr id="2124" name="Straight Connector 2123"/>
          <p:cNvCxnSpPr/>
          <p:nvPr/>
        </p:nvCxnSpPr>
        <p:spPr>
          <a:xfrm flipV="1">
            <a:off x="6468829" y="6057049"/>
            <a:ext cx="106024" cy="1"/>
          </a:xfrm>
          <a:prstGeom prst="line">
            <a:avLst/>
          </a:prstGeom>
          <a:ln w="15875"/>
        </p:spPr>
        <p:style>
          <a:lnRef idx="1">
            <a:schemeClr val="dk1"/>
          </a:lnRef>
          <a:fillRef idx="0">
            <a:schemeClr val="dk1"/>
          </a:fillRef>
          <a:effectRef idx="0">
            <a:schemeClr val="dk1"/>
          </a:effectRef>
          <a:fontRef idx="minor">
            <a:schemeClr val="tx1"/>
          </a:fontRef>
        </p:style>
      </p:cxnSp>
      <p:cxnSp>
        <p:nvCxnSpPr>
          <p:cNvPr id="2136" name="Elbow Connector 2135"/>
          <p:cNvCxnSpPr>
            <a:stCxn id="71" idx="0"/>
          </p:cNvCxnSpPr>
          <p:nvPr/>
        </p:nvCxnSpPr>
        <p:spPr>
          <a:xfrm rot="5400000" flipH="1" flipV="1">
            <a:off x="3841662" y="2061152"/>
            <a:ext cx="214954" cy="1245722"/>
          </a:xfrm>
          <a:prstGeom prst="bentConnector2">
            <a:avLst/>
          </a:prstGeom>
          <a:ln w="15875"/>
        </p:spPr>
        <p:style>
          <a:lnRef idx="1">
            <a:schemeClr val="dk1"/>
          </a:lnRef>
          <a:fillRef idx="0">
            <a:schemeClr val="dk1"/>
          </a:fillRef>
          <a:effectRef idx="0">
            <a:schemeClr val="dk1"/>
          </a:effectRef>
          <a:fontRef idx="minor">
            <a:schemeClr val="tx1"/>
          </a:fontRef>
        </p:style>
      </p:cxnSp>
      <p:cxnSp>
        <p:nvCxnSpPr>
          <p:cNvPr id="111" name="Elbow Connector 110"/>
          <p:cNvCxnSpPr>
            <a:stCxn id="2065" idx="3"/>
            <a:endCxn id="287" idx="3"/>
          </p:cNvCxnSpPr>
          <p:nvPr/>
        </p:nvCxnSpPr>
        <p:spPr>
          <a:xfrm flipH="1">
            <a:off x="8894435" y="3015751"/>
            <a:ext cx="80010" cy="1117798"/>
          </a:xfrm>
          <a:prstGeom prst="bentConnector3">
            <a:avLst>
              <a:gd name="adj1" fmla="val -114286"/>
            </a:avLst>
          </a:prstGeom>
          <a:ln w="15875"/>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flipV="1">
            <a:off x="8896555" y="3704458"/>
            <a:ext cx="155973" cy="695"/>
          </a:xfrm>
          <a:prstGeom prst="line">
            <a:avLst/>
          </a:prstGeom>
          <a:ln w="15875"/>
        </p:spPr>
        <p:style>
          <a:lnRef idx="1">
            <a:schemeClr val="dk1"/>
          </a:lnRef>
          <a:fillRef idx="0">
            <a:schemeClr val="dk1"/>
          </a:fillRef>
          <a:effectRef idx="0">
            <a:schemeClr val="dk1"/>
          </a:effectRef>
          <a:fontRef idx="minor">
            <a:schemeClr val="tx1"/>
          </a:fontRef>
        </p:style>
      </p:cxnSp>
      <p:cxnSp>
        <p:nvCxnSpPr>
          <p:cNvPr id="2145" name="Straight Connector 2144"/>
          <p:cNvCxnSpPr>
            <a:stCxn id="72" idx="3"/>
          </p:cNvCxnSpPr>
          <p:nvPr/>
        </p:nvCxnSpPr>
        <p:spPr>
          <a:xfrm>
            <a:off x="4988173" y="5070365"/>
            <a:ext cx="107288"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544274" y="3704458"/>
            <a:ext cx="232805"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9" name="Straight Connector 18"/>
          <p:cNvCxnSpPr>
            <a:stCxn id="188" idx="1"/>
          </p:cNvCxnSpPr>
          <p:nvPr/>
        </p:nvCxnSpPr>
        <p:spPr>
          <a:xfrm flipH="1">
            <a:off x="2533650" y="4297730"/>
            <a:ext cx="248560"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42" name="Straight Connector 41"/>
          <p:cNvCxnSpPr>
            <a:stCxn id="78" idx="3"/>
          </p:cNvCxnSpPr>
          <p:nvPr/>
        </p:nvCxnSpPr>
        <p:spPr>
          <a:xfrm>
            <a:off x="2402115" y="4753288"/>
            <a:ext cx="142159"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rot="5400000">
            <a:off x="2073077" y="3663539"/>
            <a:ext cx="1724399" cy="803252"/>
          </a:xfrm>
          <a:prstGeom prst="bentConnector3">
            <a:avLst>
              <a:gd name="adj1" fmla="val 12199"/>
            </a:avLst>
          </a:prstGeom>
          <a:ln w="15875"/>
        </p:spPr>
        <p:style>
          <a:lnRef idx="1">
            <a:schemeClr val="dk1"/>
          </a:lnRef>
          <a:fillRef idx="0">
            <a:schemeClr val="dk1"/>
          </a:fillRef>
          <a:effectRef idx="0">
            <a:schemeClr val="dk1"/>
          </a:effectRef>
          <a:fontRef idx="minor">
            <a:schemeClr val="tx1"/>
          </a:fontRef>
        </p:style>
      </p:cxnSp>
      <p:cxnSp>
        <p:nvCxnSpPr>
          <p:cNvPr id="2051" name="Straight Connector 2050"/>
          <p:cNvCxnSpPr/>
          <p:nvPr/>
        </p:nvCxnSpPr>
        <p:spPr>
          <a:xfrm>
            <a:off x="2533650" y="4927365"/>
            <a:ext cx="227896"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a:off x="5095461" y="3329796"/>
            <a:ext cx="0" cy="1740569"/>
          </a:xfrm>
          <a:prstGeom prst="line">
            <a:avLst/>
          </a:prstGeom>
          <a:solidFill>
            <a:srgbClr val="FFFF99"/>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7583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LREC Partners</a:t>
            </a:r>
            <a:endParaRPr lang="en-US" dirty="0"/>
          </a:p>
        </p:txBody>
      </p:sp>
      <p:sp>
        <p:nvSpPr>
          <p:cNvPr id="3" name="Content Placeholder 2"/>
          <p:cNvSpPr>
            <a:spLocks noGrp="1"/>
          </p:cNvSpPr>
          <p:nvPr>
            <p:ph idx="1"/>
          </p:nvPr>
        </p:nvSpPr>
        <p:spPr>
          <a:xfrm>
            <a:off x="625416" y="1726654"/>
            <a:ext cx="7772400" cy="4543425"/>
          </a:xfrm>
        </p:spPr>
        <p:txBody>
          <a:bodyPr/>
          <a:lstStyle/>
          <a:p>
            <a:pPr marL="0" indent="0">
              <a:buNone/>
            </a:pPr>
            <a:r>
              <a:rPr lang="en-US" dirty="0" smtClean="0"/>
              <a:t>             </a:t>
            </a:r>
            <a:r>
              <a:rPr lang="en-US" sz="2000" dirty="0" smtClean="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ABAA8659-9673-49A5-A56A-5ABBBF3A9080}" type="slidenum">
              <a:rPr lang="en-US" smtClean="0"/>
              <a:pPr>
                <a:defRPr/>
              </a:pPr>
              <a:t>2</a:t>
            </a:fld>
            <a:endParaRPr lang="en-US"/>
          </a:p>
        </p:txBody>
      </p:sp>
      <p:sp>
        <p:nvSpPr>
          <p:cNvPr id="6" name="Isosceles Triangle 5"/>
          <p:cNvSpPr/>
          <p:nvPr/>
        </p:nvSpPr>
        <p:spPr bwMode="auto">
          <a:xfrm>
            <a:off x="1837428" y="2264482"/>
            <a:ext cx="5658928" cy="3476445"/>
          </a:xfrm>
          <a:prstGeom prst="triangle">
            <a:avLst/>
          </a:prstGeom>
          <a:solidFill>
            <a:schemeClr val="bg1"/>
          </a:solidFill>
          <a:ln w="38100" cap="flat" cmpd="sng" algn="ctr">
            <a:solidFill>
              <a:schemeClr val="tx1"/>
            </a:solidFill>
            <a:prstDash val="solid"/>
            <a:round/>
            <a:headEnd type="none" w="med" len="med"/>
            <a:tailEnd type="none" w="med" len="med"/>
          </a:ln>
          <a:effectLst>
            <a:prstShdw prst="shdw17" dist="17961" dir="2700000">
              <a:srgbClr val="FFFF99">
                <a:gamma/>
                <a:shade val="60000"/>
                <a:invGamma/>
              </a:srgbClr>
            </a:prst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lang="en-US" dirty="0"/>
          </a:p>
        </p:txBody>
      </p:sp>
      <p:sp>
        <p:nvSpPr>
          <p:cNvPr id="7" name="TextBox 6"/>
          <p:cNvSpPr txBox="1"/>
          <p:nvPr/>
        </p:nvSpPr>
        <p:spPr>
          <a:xfrm>
            <a:off x="3528202" y="1682203"/>
            <a:ext cx="2622430" cy="646331"/>
          </a:xfrm>
          <a:prstGeom prst="rect">
            <a:avLst/>
          </a:prstGeom>
          <a:noFill/>
        </p:spPr>
        <p:txBody>
          <a:bodyPr wrap="square" rtlCol="0">
            <a:spAutoFit/>
          </a:bodyPr>
          <a:lstStyle/>
          <a:p>
            <a:r>
              <a:rPr lang="en-US" dirty="0" smtClean="0"/>
              <a:t>                </a:t>
            </a:r>
            <a:r>
              <a:rPr lang="en-US" sz="2000" i="0" u="sng" dirty="0" smtClean="0"/>
              <a:t>PP&amp;O</a:t>
            </a:r>
            <a:endParaRPr lang="en-US" sz="1600" i="0" u="sng" dirty="0" smtClean="0"/>
          </a:p>
          <a:p>
            <a:r>
              <a:rPr lang="en-US" sz="1600" dirty="0" smtClean="0"/>
              <a:t>Regional Expert Focus</a:t>
            </a:r>
            <a:endParaRPr lang="en-US" sz="1600" dirty="0"/>
          </a:p>
        </p:txBody>
      </p:sp>
      <p:sp>
        <p:nvSpPr>
          <p:cNvPr id="8" name="TextBox 7"/>
          <p:cNvSpPr txBox="1"/>
          <p:nvPr/>
        </p:nvSpPr>
        <p:spPr>
          <a:xfrm>
            <a:off x="224289" y="5503639"/>
            <a:ext cx="3183146" cy="892552"/>
          </a:xfrm>
          <a:prstGeom prst="rect">
            <a:avLst/>
          </a:prstGeom>
          <a:noFill/>
        </p:spPr>
        <p:txBody>
          <a:bodyPr wrap="square" rtlCol="0">
            <a:spAutoFit/>
          </a:bodyPr>
          <a:lstStyle/>
          <a:p>
            <a:r>
              <a:rPr lang="en-US" sz="2000" i="0" dirty="0"/>
              <a:t> </a:t>
            </a:r>
            <a:r>
              <a:rPr lang="en-US" sz="2000" i="0" dirty="0" smtClean="0"/>
              <a:t>         </a:t>
            </a:r>
            <a:r>
              <a:rPr lang="en-US" sz="2000" i="0" u="sng" dirty="0" smtClean="0"/>
              <a:t>DIRINT</a:t>
            </a:r>
          </a:p>
          <a:p>
            <a:r>
              <a:rPr lang="en-US" sz="1600" dirty="0" smtClean="0"/>
              <a:t>Language Professional Focus</a:t>
            </a:r>
          </a:p>
          <a:p>
            <a:pPr algn="ctr"/>
            <a:r>
              <a:rPr lang="en-US" sz="1600" dirty="0" smtClean="0"/>
              <a:t>SLA</a:t>
            </a:r>
            <a:endParaRPr lang="en-US" sz="1600" dirty="0"/>
          </a:p>
        </p:txBody>
      </p:sp>
      <p:sp>
        <p:nvSpPr>
          <p:cNvPr id="9" name="TextBox 8"/>
          <p:cNvSpPr txBox="1"/>
          <p:nvPr/>
        </p:nvSpPr>
        <p:spPr>
          <a:xfrm>
            <a:off x="5949085" y="5509397"/>
            <a:ext cx="3183146" cy="646331"/>
          </a:xfrm>
          <a:prstGeom prst="rect">
            <a:avLst/>
          </a:prstGeom>
          <a:noFill/>
        </p:spPr>
        <p:txBody>
          <a:bodyPr wrap="square" rtlCol="0">
            <a:spAutoFit/>
          </a:bodyPr>
          <a:lstStyle/>
          <a:p>
            <a:r>
              <a:rPr lang="en-US" sz="2000" i="0" dirty="0"/>
              <a:t> </a:t>
            </a:r>
            <a:r>
              <a:rPr lang="en-US" sz="2000" i="0" dirty="0" smtClean="0"/>
              <a:t>                    </a:t>
            </a:r>
            <a:r>
              <a:rPr lang="en-US" sz="2000" i="0" u="sng" dirty="0" smtClean="0"/>
              <a:t>CAOCL</a:t>
            </a:r>
          </a:p>
          <a:p>
            <a:r>
              <a:rPr lang="en-US" sz="1600" dirty="0" smtClean="0"/>
              <a:t>General Purpose Force Focus</a:t>
            </a:r>
            <a:endParaRPr lang="en-US" sz="1600" dirty="0"/>
          </a:p>
        </p:txBody>
      </p:sp>
      <p:sp>
        <p:nvSpPr>
          <p:cNvPr id="10" name="TextBox 9"/>
          <p:cNvSpPr txBox="1"/>
          <p:nvPr/>
        </p:nvSpPr>
        <p:spPr>
          <a:xfrm>
            <a:off x="3269407" y="4261449"/>
            <a:ext cx="2976111" cy="584775"/>
          </a:xfrm>
          <a:prstGeom prst="rect">
            <a:avLst/>
          </a:prstGeom>
          <a:noFill/>
        </p:spPr>
        <p:txBody>
          <a:bodyPr wrap="square" rtlCol="0">
            <a:spAutoFit/>
          </a:bodyPr>
          <a:lstStyle/>
          <a:p>
            <a:r>
              <a:rPr lang="en-US" sz="3200" dirty="0" smtClean="0"/>
              <a:t>USMC LREC</a:t>
            </a:r>
            <a:endParaRPr lang="en-US" sz="3200" dirty="0"/>
          </a:p>
        </p:txBody>
      </p:sp>
    </p:spTree>
    <p:extLst>
      <p:ext uri="{BB962C8B-B14F-4D97-AF65-F5344CB8AC3E}">
        <p14:creationId xmlns:p14="http://schemas.microsoft.com/office/powerpoint/2010/main" val="424003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Straight Connector 147"/>
          <p:cNvCxnSpPr/>
          <p:nvPr/>
        </p:nvCxnSpPr>
        <p:spPr bwMode="auto">
          <a:xfrm flipH="1">
            <a:off x="1096205" y="5763657"/>
            <a:ext cx="816745" cy="69230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flipH="1">
            <a:off x="476008" y="5223875"/>
            <a:ext cx="666749" cy="5654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Straight Connector 133"/>
          <p:cNvCxnSpPr/>
          <p:nvPr/>
        </p:nvCxnSpPr>
        <p:spPr bwMode="auto">
          <a:xfrm flipH="1" flipV="1">
            <a:off x="783101" y="3416551"/>
            <a:ext cx="359656" cy="9412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V="1">
            <a:off x="2657383" y="2958506"/>
            <a:ext cx="809624" cy="703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flipV="1">
            <a:off x="5098417" y="4892944"/>
            <a:ext cx="836488" cy="6618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flipH="1">
            <a:off x="2866009" y="5279707"/>
            <a:ext cx="836323" cy="5475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flipH="1">
            <a:off x="3344075" y="5367241"/>
            <a:ext cx="358257" cy="8847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Straight Connector 154"/>
          <p:cNvCxnSpPr>
            <a:stCxn id="153" idx="6"/>
          </p:cNvCxnSpPr>
          <p:nvPr/>
        </p:nvCxnSpPr>
        <p:spPr bwMode="auto">
          <a:xfrm flipV="1">
            <a:off x="2238130" y="2913448"/>
            <a:ext cx="1228877" cy="20882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52" name="Group 151"/>
          <p:cNvGrpSpPr/>
          <p:nvPr/>
        </p:nvGrpSpPr>
        <p:grpSpPr>
          <a:xfrm>
            <a:off x="1399930" y="2706111"/>
            <a:ext cx="838200" cy="832330"/>
            <a:chOff x="2452716" y="0"/>
            <a:chExt cx="1201996" cy="1201996"/>
          </a:xfrm>
          <a:scene3d>
            <a:camera prst="orthographicFront"/>
            <a:lightRig rig="flat" dir="t"/>
          </a:scene3d>
        </p:grpSpPr>
        <p:sp>
          <p:nvSpPr>
            <p:cNvPr id="153" name="Oval 152"/>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4"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MCIA</a:t>
              </a:r>
              <a:endParaRPr lang="en-US" sz="1200" i="0" kern="1200" dirty="0">
                <a:solidFill>
                  <a:schemeClr val="tx1"/>
                </a:solidFill>
              </a:endParaRPr>
            </a:p>
          </p:txBody>
        </p:sp>
      </p:grpSp>
      <p:cxnSp>
        <p:nvCxnSpPr>
          <p:cNvPr id="147" name="Straight Connector 146"/>
          <p:cNvCxnSpPr/>
          <p:nvPr/>
        </p:nvCxnSpPr>
        <p:spPr bwMode="auto">
          <a:xfrm flipH="1" flipV="1">
            <a:off x="1086681" y="4253740"/>
            <a:ext cx="1161126" cy="492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a:off x="2624495" y="1863043"/>
            <a:ext cx="901537" cy="10297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flipH="1">
            <a:off x="4487105" y="5511039"/>
            <a:ext cx="574924" cy="8468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5053427" y="5511039"/>
            <a:ext cx="751675" cy="7409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5053427" y="5511039"/>
            <a:ext cx="1110078" cy="2886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H="1" flipV="1">
            <a:off x="7439555" y="4996486"/>
            <a:ext cx="789802" cy="8116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flipH="1">
            <a:off x="7439556" y="4880981"/>
            <a:ext cx="1086148" cy="861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1522681" y="2157316"/>
            <a:ext cx="2003351" cy="8011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H="1">
            <a:off x="3526033" y="1928716"/>
            <a:ext cx="541972" cy="9640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V="1">
            <a:off x="4982405" y="2993302"/>
            <a:ext cx="1932802" cy="71043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4999551" y="3703740"/>
            <a:ext cx="2440004" cy="130809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4982405" y="3703740"/>
            <a:ext cx="0" cy="17807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flipH="1">
            <a:off x="2213361" y="3849111"/>
            <a:ext cx="2753542" cy="86698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H="1" flipV="1">
            <a:off x="3526033" y="2958506"/>
            <a:ext cx="1456372" cy="74523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H="1" flipV="1">
            <a:off x="7086357" y="2917102"/>
            <a:ext cx="982148" cy="4923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6991258" y="2075967"/>
            <a:ext cx="954494" cy="8411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648507" y="1862041"/>
            <a:ext cx="342751" cy="105506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1896305" y="4816443"/>
            <a:ext cx="190500" cy="10490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1086681" y="4816443"/>
            <a:ext cx="1000124" cy="4161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endCxn id="99" idx="3"/>
          </p:cNvCxnSpPr>
          <p:nvPr/>
        </p:nvCxnSpPr>
        <p:spPr bwMode="auto">
          <a:xfrm flipH="1">
            <a:off x="4048280" y="5218793"/>
            <a:ext cx="824478" cy="703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629480" y="283464"/>
            <a:ext cx="7772400" cy="685800"/>
          </a:xfrm>
        </p:spPr>
        <p:txBody>
          <a:bodyPr anchor="ctr" anchorCtr="1"/>
          <a:lstStyle/>
          <a:p>
            <a:r>
              <a:rPr lang="en-US" sz="3200" dirty="0" smtClean="0"/>
              <a:t>CAOCL Linkages</a:t>
            </a:r>
            <a:endParaRPr lang="en-US" sz="3200" dirty="0"/>
          </a:p>
        </p:txBody>
      </p:sp>
      <p:sp>
        <p:nvSpPr>
          <p:cNvPr id="4" name="Slide Number Placeholder 3"/>
          <p:cNvSpPr>
            <a:spLocks noGrp="1"/>
          </p:cNvSpPr>
          <p:nvPr>
            <p:ph type="sldNum" sz="quarter" idx="4294967295"/>
          </p:nvPr>
        </p:nvSpPr>
        <p:spPr>
          <a:xfrm>
            <a:off x="9525000" y="5629911"/>
            <a:ext cx="533400" cy="552450"/>
          </a:xfrm>
          <a:prstGeom prst="rect">
            <a:avLst/>
          </a:prstGeom>
        </p:spPr>
        <p:txBody>
          <a:bodyPr/>
          <a:lstStyle/>
          <a:p>
            <a:pPr>
              <a:defRPr/>
            </a:pPr>
            <a:endParaRPr lang="en-US" dirty="0" smtClean="0"/>
          </a:p>
          <a:p>
            <a:pPr>
              <a:defRPr/>
            </a:pPr>
            <a:r>
              <a:rPr lang="en-US" dirty="0" smtClean="0"/>
              <a:t> </a:t>
            </a:r>
            <a:fld id="{0D6C5120-DE3B-4CF8-96D2-E00666F46BCB}" type="slidenum">
              <a:rPr lang="en-US" smtClean="0"/>
              <a:pPr>
                <a:defRPr/>
              </a:pPr>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497" y="3005041"/>
            <a:ext cx="1642108" cy="1584991"/>
          </a:xfrm>
          <a:prstGeom prst="rect">
            <a:avLst/>
          </a:prstGeom>
        </p:spPr>
      </p:pic>
      <p:grpSp>
        <p:nvGrpSpPr>
          <p:cNvPr id="8" name="Group 7"/>
          <p:cNvGrpSpPr/>
          <p:nvPr/>
        </p:nvGrpSpPr>
        <p:grpSpPr>
          <a:xfrm>
            <a:off x="1096205" y="1741151"/>
            <a:ext cx="838200" cy="832330"/>
            <a:chOff x="2452716" y="0"/>
            <a:chExt cx="1201996" cy="1201996"/>
          </a:xfrm>
          <a:scene3d>
            <a:camera prst="orthographicFront"/>
            <a:lightRig rig="flat" dir="t"/>
          </a:scene3d>
        </p:grpSpPr>
        <p:sp>
          <p:nvSpPr>
            <p:cNvPr id="9" name="Oval 8"/>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 name="Oval 4"/>
            <p:cNvSpPr/>
            <p:nvPr/>
          </p:nvSpPr>
          <p:spPr>
            <a:xfrm>
              <a:off x="2519473" y="176028"/>
              <a:ext cx="1025967" cy="8499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i="0" kern="1200" dirty="0" smtClean="0">
                  <a:solidFill>
                    <a:schemeClr val="tx1"/>
                  </a:solidFill>
                </a:rPr>
                <a:t>Operating Forces</a:t>
              </a:r>
              <a:endParaRPr lang="en-US" sz="1100" i="0" kern="1200" dirty="0">
                <a:solidFill>
                  <a:schemeClr val="tx1"/>
                </a:solidFill>
              </a:endParaRPr>
            </a:p>
          </p:txBody>
        </p:sp>
      </p:grpSp>
      <p:grpSp>
        <p:nvGrpSpPr>
          <p:cNvPr id="11" name="Group 10"/>
          <p:cNvGrpSpPr/>
          <p:nvPr/>
        </p:nvGrpSpPr>
        <p:grpSpPr>
          <a:xfrm>
            <a:off x="7649405" y="2993301"/>
            <a:ext cx="838200" cy="832330"/>
            <a:chOff x="2452716" y="0"/>
            <a:chExt cx="1201996" cy="1201996"/>
          </a:xfrm>
          <a:scene3d>
            <a:camera prst="orthographicFront"/>
            <a:lightRig rig="flat" dir="t"/>
          </a:scene3d>
        </p:grpSpPr>
        <p:sp>
          <p:nvSpPr>
            <p:cNvPr id="12" name="Oval 11"/>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FAO/ FAS</a:t>
              </a:r>
              <a:endParaRPr lang="en-US" sz="1200" i="0" kern="1200" dirty="0">
                <a:solidFill>
                  <a:schemeClr val="tx1"/>
                </a:solidFill>
              </a:endParaRPr>
            </a:p>
          </p:txBody>
        </p:sp>
      </p:grpSp>
      <p:grpSp>
        <p:nvGrpSpPr>
          <p:cNvPr id="14" name="Group 13"/>
          <p:cNvGrpSpPr/>
          <p:nvPr/>
        </p:nvGrpSpPr>
        <p:grpSpPr>
          <a:xfrm>
            <a:off x="7526653" y="1659802"/>
            <a:ext cx="838200" cy="832330"/>
            <a:chOff x="2452716" y="0"/>
            <a:chExt cx="1201996" cy="1201996"/>
          </a:xfrm>
          <a:scene3d>
            <a:camera prst="orthographicFront"/>
            <a:lightRig rig="flat" dir="t"/>
          </a:scene3d>
        </p:grpSpPr>
        <p:sp>
          <p:nvSpPr>
            <p:cNvPr id="15" name="Oval 14"/>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6"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Advisor</a:t>
              </a:r>
              <a:endParaRPr lang="en-US" sz="1200" i="0" kern="1200" dirty="0">
                <a:solidFill>
                  <a:schemeClr val="tx1"/>
                </a:solidFill>
              </a:endParaRPr>
            </a:p>
          </p:txBody>
        </p:sp>
      </p:grpSp>
      <p:grpSp>
        <p:nvGrpSpPr>
          <p:cNvPr id="17" name="Group 16"/>
          <p:cNvGrpSpPr/>
          <p:nvPr/>
        </p:nvGrpSpPr>
        <p:grpSpPr>
          <a:xfrm>
            <a:off x="6199759" y="1402908"/>
            <a:ext cx="838200" cy="832330"/>
            <a:chOff x="2452716" y="0"/>
            <a:chExt cx="1201996" cy="1201996"/>
          </a:xfrm>
          <a:scene3d>
            <a:camera prst="orthographicFront"/>
            <a:lightRig rig="flat" dir="t"/>
          </a:scene3d>
        </p:grpSpPr>
        <p:sp>
          <p:nvSpPr>
            <p:cNvPr id="18" name="Oval 17"/>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9"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CMO</a:t>
              </a:r>
              <a:endParaRPr lang="en-US" sz="1200" i="0" kern="1200" dirty="0">
                <a:solidFill>
                  <a:schemeClr val="tx1"/>
                </a:solidFill>
              </a:endParaRPr>
            </a:p>
          </p:txBody>
        </p:sp>
      </p:grpSp>
      <p:grpSp>
        <p:nvGrpSpPr>
          <p:cNvPr id="31" name="Group 30"/>
          <p:cNvGrpSpPr/>
          <p:nvPr/>
        </p:nvGrpSpPr>
        <p:grpSpPr>
          <a:xfrm>
            <a:off x="1477205" y="5367241"/>
            <a:ext cx="838200" cy="832330"/>
            <a:chOff x="2452716" y="0"/>
            <a:chExt cx="1201996" cy="1201996"/>
          </a:xfrm>
          <a:scene3d>
            <a:camera prst="orthographicFront"/>
            <a:lightRig rig="flat" dir="t"/>
          </a:scene3d>
        </p:grpSpPr>
        <p:sp>
          <p:nvSpPr>
            <p:cNvPr id="32" name="Oval 31"/>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3"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U.S. Air Force</a:t>
              </a:r>
              <a:endParaRPr lang="en-US" sz="1200" i="0" kern="1200" dirty="0">
                <a:solidFill>
                  <a:schemeClr val="tx1"/>
                </a:solidFill>
              </a:endParaRPr>
            </a:p>
          </p:txBody>
        </p:sp>
      </p:grpSp>
      <p:grpSp>
        <p:nvGrpSpPr>
          <p:cNvPr id="34" name="Group 33"/>
          <p:cNvGrpSpPr/>
          <p:nvPr/>
        </p:nvGrpSpPr>
        <p:grpSpPr>
          <a:xfrm>
            <a:off x="715205" y="4757641"/>
            <a:ext cx="838200" cy="832330"/>
            <a:chOff x="2452716" y="0"/>
            <a:chExt cx="1201996" cy="1201996"/>
          </a:xfrm>
          <a:scene3d>
            <a:camera prst="orthographicFront"/>
            <a:lightRig rig="flat" dir="t"/>
          </a:scene3d>
        </p:grpSpPr>
        <p:sp>
          <p:nvSpPr>
            <p:cNvPr id="35" name="Oval 34"/>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6"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U.S. Navy</a:t>
              </a:r>
              <a:endParaRPr lang="en-US" sz="1200" i="0" kern="1200" dirty="0">
                <a:solidFill>
                  <a:schemeClr val="tx1"/>
                </a:solidFill>
              </a:endParaRPr>
            </a:p>
          </p:txBody>
        </p:sp>
      </p:grpSp>
      <p:grpSp>
        <p:nvGrpSpPr>
          <p:cNvPr id="37" name="Group 36"/>
          <p:cNvGrpSpPr/>
          <p:nvPr/>
        </p:nvGrpSpPr>
        <p:grpSpPr>
          <a:xfrm>
            <a:off x="715205" y="3849111"/>
            <a:ext cx="838200" cy="832330"/>
            <a:chOff x="2452716" y="0"/>
            <a:chExt cx="1201996" cy="1201996"/>
          </a:xfrm>
          <a:scene3d>
            <a:camera prst="orthographicFront"/>
            <a:lightRig rig="flat" dir="t"/>
          </a:scene3d>
        </p:grpSpPr>
        <p:sp>
          <p:nvSpPr>
            <p:cNvPr id="38" name="Oval 37"/>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39"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U.S. </a:t>
              </a:r>
              <a:r>
                <a:rPr lang="en-US" sz="1200" i="0" kern="1200" dirty="0" smtClean="0">
                  <a:solidFill>
                    <a:schemeClr val="tx1"/>
                  </a:solidFill>
                </a:rPr>
                <a:t>Army</a:t>
              </a:r>
              <a:endParaRPr lang="en-US" sz="1200" i="0" kern="1200" dirty="0">
                <a:solidFill>
                  <a:schemeClr val="tx1"/>
                </a:solidFill>
              </a:endParaRPr>
            </a:p>
          </p:txBody>
        </p:sp>
      </p:grpSp>
      <p:grpSp>
        <p:nvGrpSpPr>
          <p:cNvPr id="52" name="Group 51"/>
          <p:cNvGrpSpPr/>
          <p:nvPr/>
        </p:nvGrpSpPr>
        <p:grpSpPr>
          <a:xfrm>
            <a:off x="1646809" y="4077711"/>
            <a:ext cx="1201996" cy="1201996"/>
            <a:chOff x="685800" y="965201"/>
            <a:chExt cx="1201996" cy="1201996"/>
          </a:xfrm>
          <a:scene3d>
            <a:camera prst="orthographicFront"/>
            <a:lightRig rig="flat" dir="t"/>
          </a:scene3d>
        </p:grpSpPr>
        <p:sp>
          <p:nvSpPr>
            <p:cNvPr id="53" name="Oval 52"/>
            <p:cNvSpPr/>
            <p:nvPr/>
          </p:nvSpPr>
          <p:spPr>
            <a:xfrm>
              <a:off x="685800" y="965201"/>
              <a:ext cx="1201996" cy="1201996"/>
            </a:xfrm>
            <a:prstGeom prst="ellipse">
              <a:avLst/>
            </a:prstGeom>
            <a:solidFill>
              <a:schemeClr val="accent3">
                <a:lumMod val="75000"/>
              </a:schemeClr>
            </a:solidFill>
            <a:ln>
              <a:no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4" name="Oval 4"/>
            <p:cNvSpPr/>
            <p:nvPr/>
          </p:nvSpPr>
          <p:spPr>
            <a:xfrm>
              <a:off x="861828" y="1141229"/>
              <a:ext cx="849940" cy="849940"/>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DLNSEO</a:t>
              </a:r>
              <a:endParaRPr lang="en-US" sz="1200" i="0" kern="1200" dirty="0">
                <a:solidFill>
                  <a:schemeClr val="tx1"/>
                </a:solidFill>
              </a:endParaRPr>
            </a:p>
          </p:txBody>
        </p:sp>
      </p:grpSp>
      <p:grpSp>
        <p:nvGrpSpPr>
          <p:cNvPr id="55" name="Group 54"/>
          <p:cNvGrpSpPr/>
          <p:nvPr/>
        </p:nvGrpSpPr>
        <p:grpSpPr>
          <a:xfrm>
            <a:off x="2866009" y="2291755"/>
            <a:ext cx="1201996" cy="1201996"/>
            <a:chOff x="2452716" y="0"/>
            <a:chExt cx="1201996" cy="1201996"/>
          </a:xfrm>
          <a:scene3d>
            <a:camera prst="orthographicFront"/>
            <a:lightRig rig="flat" dir="t"/>
          </a:scene3d>
        </p:grpSpPr>
        <p:sp>
          <p:nvSpPr>
            <p:cNvPr id="56" name="Oval 55"/>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7"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TRNG &amp; Education</a:t>
              </a:r>
              <a:endParaRPr lang="en-US" sz="1200" i="0" kern="1200" dirty="0">
                <a:solidFill>
                  <a:schemeClr val="tx1"/>
                </a:solidFill>
              </a:endParaRPr>
            </a:p>
          </p:txBody>
        </p:sp>
      </p:grpSp>
      <p:grpSp>
        <p:nvGrpSpPr>
          <p:cNvPr id="58" name="Group 57"/>
          <p:cNvGrpSpPr/>
          <p:nvPr/>
        </p:nvGrpSpPr>
        <p:grpSpPr>
          <a:xfrm>
            <a:off x="6390259" y="2316104"/>
            <a:ext cx="1201996" cy="1201996"/>
            <a:chOff x="4191005" y="888997"/>
            <a:chExt cx="1201996" cy="1201996"/>
          </a:xfrm>
          <a:scene3d>
            <a:camera prst="orthographicFront"/>
            <a:lightRig rig="flat" dir="t"/>
          </a:scene3d>
        </p:grpSpPr>
        <p:sp>
          <p:nvSpPr>
            <p:cNvPr id="59" name="Oval 58"/>
            <p:cNvSpPr/>
            <p:nvPr/>
          </p:nvSpPr>
          <p:spPr>
            <a:xfrm>
              <a:off x="4191005" y="888997"/>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0" name="Oval 4"/>
            <p:cNvSpPr/>
            <p:nvPr/>
          </p:nvSpPr>
          <p:spPr>
            <a:xfrm>
              <a:off x="4267205" y="1044534"/>
              <a:ext cx="1025968"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Military Occupational Specialties</a:t>
              </a:r>
              <a:endParaRPr lang="en-US" sz="1200" i="0" kern="1200" dirty="0">
                <a:solidFill>
                  <a:schemeClr val="tx1"/>
                </a:solidFill>
              </a:endParaRPr>
            </a:p>
          </p:txBody>
        </p:sp>
      </p:grpSp>
      <p:grpSp>
        <p:nvGrpSpPr>
          <p:cNvPr id="61" name="Group 60"/>
          <p:cNvGrpSpPr/>
          <p:nvPr/>
        </p:nvGrpSpPr>
        <p:grpSpPr>
          <a:xfrm>
            <a:off x="6819657" y="4395487"/>
            <a:ext cx="1201996" cy="1201996"/>
            <a:chOff x="3657600" y="2862003"/>
            <a:chExt cx="1201996" cy="1201996"/>
          </a:xfrm>
          <a:scene3d>
            <a:camera prst="orthographicFront"/>
            <a:lightRig rig="flat" dir="t"/>
          </a:scene3d>
        </p:grpSpPr>
        <p:sp>
          <p:nvSpPr>
            <p:cNvPr id="62" name="Oval 61"/>
            <p:cNvSpPr/>
            <p:nvPr/>
          </p:nvSpPr>
          <p:spPr>
            <a:xfrm>
              <a:off x="3657600" y="2862003"/>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3" name="Oval 4"/>
            <p:cNvSpPr/>
            <p:nvPr/>
          </p:nvSpPr>
          <p:spPr>
            <a:xfrm>
              <a:off x="3833627" y="3038031"/>
              <a:ext cx="950067"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Capabilities</a:t>
              </a:r>
              <a:endParaRPr lang="en-US" sz="1200" i="0" kern="1200" dirty="0">
                <a:solidFill>
                  <a:schemeClr val="tx1"/>
                </a:solidFill>
              </a:endParaRPr>
            </a:p>
          </p:txBody>
        </p:sp>
      </p:grpSp>
      <p:grpSp>
        <p:nvGrpSpPr>
          <p:cNvPr id="64" name="Group 63"/>
          <p:cNvGrpSpPr/>
          <p:nvPr/>
        </p:nvGrpSpPr>
        <p:grpSpPr>
          <a:xfrm>
            <a:off x="4452429" y="4910041"/>
            <a:ext cx="1291976" cy="1201996"/>
            <a:chOff x="1219192" y="2862003"/>
            <a:chExt cx="1291976" cy="1201996"/>
          </a:xfrm>
          <a:scene3d>
            <a:camera prst="orthographicFront"/>
            <a:lightRig rig="flat" dir="t"/>
          </a:scene3d>
        </p:grpSpPr>
        <p:sp>
          <p:nvSpPr>
            <p:cNvPr id="65" name="Oval 64"/>
            <p:cNvSpPr/>
            <p:nvPr/>
          </p:nvSpPr>
          <p:spPr>
            <a:xfrm>
              <a:off x="1219192" y="2862003"/>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6" name="Oval 4"/>
            <p:cNvSpPr/>
            <p:nvPr/>
          </p:nvSpPr>
          <p:spPr>
            <a:xfrm>
              <a:off x="1219192" y="3002663"/>
              <a:ext cx="1291976"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LREC</a:t>
              </a:r>
            </a:p>
            <a:p>
              <a:pPr lvl="0" algn="ctr" defTabSz="622300">
                <a:lnSpc>
                  <a:spcPct val="90000"/>
                </a:lnSpc>
                <a:spcBef>
                  <a:spcPct val="0"/>
                </a:spcBef>
                <a:spcAft>
                  <a:spcPct val="35000"/>
                </a:spcAft>
              </a:pPr>
              <a:r>
                <a:rPr lang="en-US" sz="1200" i="0" kern="1200" dirty="0" smtClean="0">
                  <a:solidFill>
                    <a:schemeClr val="tx1"/>
                  </a:solidFill>
                </a:rPr>
                <a:t>DOTMLPF</a:t>
              </a:r>
            </a:p>
          </p:txBody>
        </p:sp>
      </p:grpSp>
      <p:grpSp>
        <p:nvGrpSpPr>
          <p:cNvPr id="85" name="Group 84"/>
          <p:cNvGrpSpPr/>
          <p:nvPr/>
        </p:nvGrpSpPr>
        <p:grpSpPr>
          <a:xfrm>
            <a:off x="3677480" y="1512551"/>
            <a:ext cx="838200" cy="832330"/>
            <a:chOff x="2452716" y="0"/>
            <a:chExt cx="1201996" cy="1201996"/>
          </a:xfrm>
          <a:scene3d>
            <a:camera prst="orthographicFront"/>
            <a:lightRig rig="flat" dir="t"/>
          </a:scene3d>
        </p:grpSpPr>
        <p:sp>
          <p:nvSpPr>
            <p:cNvPr id="86" name="Oval 85"/>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7"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RCLF</a:t>
              </a:r>
              <a:endParaRPr lang="en-US" sz="1200" i="0" kern="1200" dirty="0">
                <a:solidFill>
                  <a:schemeClr val="tx1"/>
                </a:solidFill>
              </a:endParaRPr>
            </a:p>
          </p:txBody>
        </p:sp>
      </p:grpSp>
      <p:grpSp>
        <p:nvGrpSpPr>
          <p:cNvPr id="97" name="Group 96"/>
          <p:cNvGrpSpPr/>
          <p:nvPr/>
        </p:nvGrpSpPr>
        <p:grpSpPr>
          <a:xfrm>
            <a:off x="3283232" y="4882101"/>
            <a:ext cx="838200" cy="832330"/>
            <a:chOff x="2452716" y="0"/>
            <a:chExt cx="1201996" cy="1201996"/>
          </a:xfrm>
          <a:scene3d>
            <a:camera prst="orthographicFront"/>
            <a:lightRig rig="flat" dir="t"/>
          </a:scene3d>
        </p:grpSpPr>
        <p:sp>
          <p:nvSpPr>
            <p:cNvPr id="98" name="Oval 97"/>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9" name="Oval 4"/>
            <p:cNvSpPr/>
            <p:nvPr/>
          </p:nvSpPr>
          <p:spPr>
            <a:xfrm>
              <a:off x="2523842" y="162823"/>
              <a:ext cx="1025969" cy="8499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LREC Strategy</a:t>
              </a:r>
              <a:endParaRPr lang="en-US" sz="1200" i="0" kern="1200" dirty="0">
                <a:solidFill>
                  <a:schemeClr val="tx1"/>
                </a:solidFill>
              </a:endParaRPr>
            </a:p>
          </p:txBody>
        </p:sp>
      </p:grpSp>
      <p:sp>
        <p:nvSpPr>
          <p:cNvPr id="101" name="Oval 100"/>
          <p:cNvSpPr/>
          <p:nvPr/>
        </p:nvSpPr>
        <p:spPr>
          <a:xfrm>
            <a:off x="6070402" y="5373111"/>
            <a:ext cx="838200" cy="832330"/>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2" name="Oval 4"/>
          <p:cNvSpPr/>
          <p:nvPr/>
        </p:nvSpPr>
        <p:spPr>
          <a:xfrm>
            <a:off x="6189540" y="5505451"/>
            <a:ext cx="592697" cy="5885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T&amp;R Manual</a:t>
            </a:r>
            <a:endParaRPr lang="en-US" sz="1200" i="0" kern="1200" dirty="0">
              <a:solidFill>
                <a:schemeClr val="tx1"/>
              </a:solidFill>
            </a:endParaRPr>
          </a:p>
        </p:txBody>
      </p:sp>
      <p:grpSp>
        <p:nvGrpSpPr>
          <p:cNvPr id="103" name="Group 102"/>
          <p:cNvGrpSpPr/>
          <p:nvPr/>
        </p:nvGrpSpPr>
        <p:grpSpPr>
          <a:xfrm>
            <a:off x="7810257" y="5373111"/>
            <a:ext cx="838200" cy="832330"/>
            <a:chOff x="2452716" y="0"/>
            <a:chExt cx="1201996" cy="1201996"/>
          </a:xfrm>
          <a:scene3d>
            <a:camera prst="orthographicFront"/>
            <a:lightRig rig="flat" dir="t"/>
          </a:scene3d>
        </p:grpSpPr>
        <p:sp>
          <p:nvSpPr>
            <p:cNvPr id="104" name="Oval 103"/>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5" name="Oval 4"/>
            <p:cNvSpPr/>
            <p:nvPr/>
          </p:nvSpPr>
          <p:spPr>
            <a:xfrm>
              <a:off x="2549868" y="176028"/>
              <a:ext cx="1025969" cy="8499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CULADs</a:t>
              </a:r>
              <a:endParaRPr lang="en-US" sz="1200" i="0" kern="1200" dirty="0">
                <a:solidFill>
                  <a:schemeClr val="tx1"/>
                </a:solidFill>
              </a:endParaRPr>
            </a:p>
          </p:txBody>
        </p:sp>
      </p:grpSp>
      <p:grpSp>
        <p:nvGrpSpPr>
          <p:cNvPr id="106" name="Group 105"/>
          <p:cNvGrpSpPr/>
          <p:nvPr/>
        </p:nvGrpSpPr>
        <p:grpSpPr>
          <a:xfrm>
            <a:off x="8106605" y="4476777"/>
            <a:ext cx="838200" cy="832330"/>
            <a:chOff x="2452716" y="0"/>
            <a:chExt cx="1201996" cy="1201996"/>
          </a:xfrm>
          <a:scene3d>
            <a:camera prst="orthographicFront"/>
            <a:lightRig rig="flat" dir="t"/>
          </a:scene3d>
        </p:grpSpPr>
        <p:sp>
          <p:nvSpPr>
            <p:cNvPr id="107" name="Oval 106"/>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08"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Reach-back</a:t>
              </a:r>
              <a:endParaRPr lang="en-US" sz="1200" i="0" kern="1200" dirty="0">
                <a:solidFill>
                  <a:schemeClr val="tx1"/>
                </a:solidFill>
              </a:endParaRPr>
            </a:p>
          </p:txBody>
        </p:sp>
      </p:grpSp>
      <p:grpSp>
        <p:nvGrpSpPr>
          <p:cNvPr id="120" name="Group 119"/>
          <p:cNvGrpSpPr/>
          <p:nvPr/>
        </p:nvGrpSpPr>
        <p:grpSpPr>
          <a:xfrm>
            <a:off x="5386003" y="5971262"/>
            <a:ext cx="838200" cy="832330"/>
            <a:chOff x="2452716" y="0"/>
            <a:chExt cx="1201996" cy="1201996"/>
          </a:xfrm>
          <a:scene3d>
            <a:camera prst="orthographicFront"/>
            <a:lightRig rig="flat" dir="t"/>
          </a:scene3d>
        </p:grpSpPr>
        <p:sp>
          <p:nvSpPr>
            <p:cNvPr id="121" name="Oval 120"/>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2"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MCFDS</a:t>
              </a:r>
              <a:endParaRPr lang="en-US" sz="1200" i="0" kern="1200" dirty="0">
                <a:solidFill>
                  <a:schemeClr val="tx1"/>
                </a:solidFill>
              </a:endParaRPr>
            </a:p>
          </p:txBody>
        </p:sp>
      </p:grpSp>
      <p:grpSp>
        <p:nvGrpSpPr>
          <p:cNvPr id="127" name="Group 126"/>
          <p:cNvGrpSpPr/>
          <p:nvPr/>
        </p:nvGrpSpPr>
        <p:grpSpPr>
          <a:xfrm>
            <a:off x="3823903" y="5705374"/>
            <a:ext cx="838200" cy="832330"/>
            <a:chOff x="2452716" y="0"/>
            <a:chExt cx="1201996" cy="1201996"/>
          </a:xfrm>
          <a:scene3d>
            <a:camera prst="orthographicFront"/>
            <a:lightRig rig="flat" dir="t"/>
          </a:scene3d>
        </p:grpSpPr>
        <p:sp>
          <p:nvSpPr>
            <p:cNvPr id="128" name="Oval 127"/>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9" name="Oval 4"/>
            <p:cNvSpPr/>
            <p:nvPr/>
          </p:nvSpPr>
          <p:spPr>
            <a:xfrm>
              <a:off x="2563180" y="202439"/>
              <a:ext cx="1025969" cy="8499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Doctrine</a:t>
              </a:r>
              <a:endParaRPr lang="en-US" sz="1200" i="0" kern="1200" dirty="0">
                <a:solidFill>
                  <a:schemeClr val="tx1"/>
                </a:solidFill>
              </a:endParaRPr>
            </a:p>
          </p:txBody>
        </p:sp>
      </p:grpSp>
      <p:grpSp>
        <p:nvGrpSpPr>
          <p:cNvPr id="20" name="Group 19"/>
          <p:cNvGrpSpPr/>
          <p:nvPr/>
        </p:nvGrpSpPr>
        <p:grpSpPr>
          <a:xfrm>
            <a:off x="2539336" y="5534980"/>
            <a:ext cx="614227" cy="584572"/>
            <a:chOff x="2358646" y="5105400"/>
            <a:chExt cx="614227" cy="584572"/>
          </a:xfrm>
        </p:grpSpPr>
        <p:sp>
          <p:nvSpPr>
            <p:cNvPr id="131" name="Oval 130"/>
            <p:cNvSpPr/>
            <p:nvPr/>
          </p:nvSpPr>
          <p:spPr>
            <a:xfrm>
              <a:off x="2362200" y="5105400"/>
              <a:ext cx="610673" cy="584572"/>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2" name="Oval 4"/>
            <p:cNvSpPr/>
            <p:nvPr/>
          </p:nvSpPr>
          <p:spPr>
            <a:xfrm>
              <a:off x="2358646" y="5183681"/>
              <a:ext cx="610672" cy="4133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DIRINT (SLA)</a:t>
              </a:r>
              <a:endParaRPr lang="en-US" sz="1200" i="0" kern="1200" dirty="0">
                <a:solidFill>
                  <a:schemeClr val="tx1"/>
                </a:solidFill>
              </a:endParaRPr>
            </a:p>
          </p:txBody>
        </p:sp>
      </p:grpSp>
      <p:grpSp>
        <p:nvGrpSpPr>
          <p:cNvPr id="144" name="Group 143"/>
          <p:cNvGrpSpPr/>
          <p:nvPr/>
        </p:nvGrpSpPr>
        <p:grpSpPr>
          <a:xfrm>
            <a:off x="2163005" y="1436351"/>
            <a:ext cx="838200" cy="832330"/>
            <a:chOff x="2452716" y="0"/>
            <a:chExt cx="1201996" cy="1201996"/>
          </a:xfrm>
          <a:scene3d>
            <a:camera prst="orthographicFront"/>
            <a:lightRig rig="flat" dir="t"/>
          </a:scene3d>
        </p:grpSpPr>
        <p:sp>
          <p:nvSpPr>
            <p:cNvPr id="145" name="Oval 144"/>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46"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MCU</a:t>
              </a:r>
              <a:endParaRPr lang="en-US" sz="1200" i="0" kern="1200" dirty="0">
                <a:solidFill>
                  <a:schemeClr val="tx1"/>
                </a:solidFill>
              </a:endParaRPr>
            </a:p>
          </p:txBody>
        </p:sp>
      </p:grpSp>
      <p:grpSp>
        <p:nvGrpSpPr>
          <p:cNvPr id="110" name="Group 109"/>
          <p:cNvGrpSpPr/>
          <p:nvPr/>
        </p:nvGrpSpPr>
        <p:grpSpPr>
          <a:xfrm>
            <a:off x="5515805" y="4458711"/>
            <a:ext cx="838200" cy="832330"/>
            <a:chOff x="2452716" y="0"/>
            <a:chExt cx="1201996" cy="1201996"/>
          </a:xfrm>
          <a:scene3d>
            <a:camera prst="orthographicFront"/>
            <a:lightRig rig="flat" dir="t"/>
          </a:scene3d>
        </p:grpSpPr>
        <p:sp>
          <p:nvSpPr>
            <p:cNvPr id="111" name="Oval 110"/>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3"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SWC/ IWID</a:t>
              </a:r>
              <a:endParaRPr lang="en-US" sz="1200" i="0" kern="1200" dirty="0">
                <a:solidFill>
                  <a:schemeClr val="tx1"/>
                </a:solidFill>
              </a:endParaRPr>
            </a:p>
          </p:txBody>
        </p:sp>
      </p:grpSp>
      <p:grpSp>
        <p:nvGrpSpPr>
          <p:cNvPr id="115" name="Group 114"/>
          <p:cNvGrpSpPr/>
          <p:nvPr/>
        </p:nvGrpSpPr>
        <p:grpSpPr>
          <a:xfrm>
            <a:off x="2238283" y="3245381"/>
            <a:ext cx="838200" cy="832330"/>
            <a:chOff x="2452716" y="0"/>
            <a:chExt cx="1201996" cy="1201996"/>
          </a:xfrm>
          <a:scene3d>
            <a:camera prst="orthographicFront"/>
            <a:lightRig rig="flat" dir="t"/>
          </a:scene3d>
        </p:grpSpPr>
        <p:sp>
          <p:nvSpPr>
            <p:cNvPr id="116" name="Oval 115"/>
            <p:cNvSpPr/>
            <p:nvPr/>
          </p:nvSpPr>
          <p:spPr>
            <a:xfrm>
              <a:off x="2452716" y="0"/>
              <a:ext cx="1201996" cy="1201996"/>
            </a:xfrm>
            <a:prstGeom prst="ellipse">
              <a:avLst/>
            </a:prstGeom>
            <a:solidFill>
              <a:schemeClr val="accent3">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18" name="Oval 4"/>
            <p:cNvSpPr/>
            <p:nvPr/>
          </p:nvSpPr>
          <p:spPr>
            <a:xfrm>
              <a:off x="2628744" y="176028"/>
              <a:ext cx="849940" cy="8499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kern="1200" dirty="0" smtClean="0">
                  <a:solidFill>
                    <a:schemeClr val="tx1"/>
                  </a:solidFill>
                </a:rPr>
                <a:t>MCESG</a:t>
              </a:r>
              <a:endParaRPr lang="en-US" sz="1200" i="0" kern="1200" dirty="0">
                <a:solidFill>
                  <a:schemeClr val="tx1"/>
                </a:solidFill>
              </a:endParaRPr>
            </a:p>
          </p:txBody>
        </p:sp>
      </p:grpSp>
      <p:sp>
        <p:nvSpPr>
          <p:cNvPr id="125" name="Oval 124"/>
          <p:cNvSpPr/>
          <p:nvPr/>
        </p:nvSpPr>
        <p:spPr>
          <a:xfrm>
            <a:off x="476008" y="2909179"/>
            <a:ext cx="610673" cy="584572"/>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6" name="Oval 4"/>
          <p:cNvSpPr/>
          <p:nvPr/>
        </p:nvSpPr>
        <p:spPr>
          <a:xfrm>
            <a:off x="421690" y="2956606"/>
            <a:ext cx="664991" cy="4133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i="0" dirty="0" smtClean="0">
                <a:solidFill>
                  <a:schemeClr val="tx1"/>
                </a:solidFill>
              </a:rPr>
              <a:t>TRADOC</a:t>
            </a:r>
            <a:r>
              <a:rPr lang="en-US" sz="1200" i="0" dirty="0" smtClean="0">
                <a:solidFill>
                  <a:schemeClr val="tx1"/>
                </a:solidFill>
              </a:rPr>
              <a:t> </a:t>
            </a:r>
            <a:r>
              <a:rPr lang="en-US" sz="1100" i="0" dirty="0" smtClean="0">
                <a:solidFill>
                  <a:schemeClr val="tx1"/>
                </a:solidFill>
              </a:rPr>
              <a:t>Culture Center</a:t>
            </a:r>
            <a:endParaRPr lang="en-US" sz="1100" i="0" kern="1200" dirty="0">
              <a:solidFill>
                <a:schemeClr val="tx1"/>
              </a:solidFill>
            </a:endParaRPr>
          </a:p>
        </p:txBody>
      </p:sp>
      <p:sp>
        <p:nvSpPr>
          <p:cNvPr id="135" name="Oval 134"/>
          <p:cNvSpPr/>
          <p:nvPr/>
        </p:nvSpPr>
        <p:spPr>
          <a:xfrm>
            <a:off x="127743" y="5505451"/>
            <a:ext cx="610673" cy="584572"/>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6" name="Oval 4"/>
          <p:cNvSpPr/>
          <p:nvPr/>
        </p:nvSpPr>
        <p:spPr>
          <a:xfrm>
            <a:off x="89194" y="5589971"/>
            <a:ext cx="664991" cy="4133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i="0" dirty="0" smtClean="0">
                <a:solidFill>
                  <a:schemeClr val="tx1"/>
                </a:solidFill>
              </a:rPr>
              <a:t>CLRC</a:t>
            </a:r>
            <a:endParaRPr lang="en-US" sz="1100" i="0" kern="1200" dirty="0">
              <a:solidFill>
                <a:schemeClr val="tx1"/>
              </a:solidFill>
            </a:endParaRPr>
          </a:p>
        </p:txBody>
      </p:sp>
      <p:grpSp>
        <p:nvGrpSpPr>
          <p:cNvPr id="137" name="Group 136"/>
          <p:cNvGrpSpPr/>
          <p:nvPr/>
        </p:nvGrpSpPr>
        <p:grpSpPr>
          <a:xfrm>
            <a:off x="3038738" y="6139827"/>
            <a:ext cx="610673" cy="584572"/>
            <a:chOff x="2362200" y="5105400"/>
            <a:chExt cx="610673" cy="584572"/>
          </a:xfrm>
        </p:grpSpPr>
        <p:sp>
          <p:nvSpPr>
            <p:cNvPr id="138" name="Oval 137"/>
            <p:cNvSpPr/>
            <p:nvPr/>
          </p:nvSpPr>
          <p:spPr>
            <a:xfrm>
              <a:off x="2362200" y="5105400"/>
              <a:ext cx="610673" cy="584572"/>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39" name="Oval 4"/>
            <p:cNvSpPr/>
            <p:nvPr/>
          </p:nvSpPr>
          <p:spPr>
            <a:xfrm>
              <a:off x="2362201" y="5191008"/>
              <a:ext cx="610672" cy="4133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i="0" dirty="0" smtClean="0">
                  <a:solidFill>
                    <a:schemeClr val="tx1"/>
                  </a:solidFill>
                </a:rPr>
                <a:t>PP&amp;O</a:t>
              </a:r>
              <a:endParaRPr lang="en-US" sz="1200" i="0" kern="1200" dirty="0">
                <a:solidFill>
                  <a:schemeClr val="tx1"/>
                </a:solidFill>
              </a:endParaRPr>
            </a:p>
          </p:txBody>
        </p:sp>
      </p:grpSp>
      <p:sp>
        <p:nvSpPr>
          <p:cNvPr id="140" name="Oval 139"/>
          <p:cNvSpPr/>
          <p:nvPr/>
        </p:nvSpPr>
        <p:spPr>
          <a:xfrm>
            <a:off x="790868" y="6121539"/>
            <a:ext cx="610673" cy="584572"/>
          </a:xfrm>
          <a:prstGeom prst="ellipse">
            <a:avLst/>
          </a:pr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42" name="Oval 4"/>
          <p:cNvSpPr/>
          <p:nvPr/>
        </p:nvSpPr>
        <p:spPr>
          <a:xfrm>
            <a:off x="754185" y="6249286"/>
            <a:ext cx="664991" cy="4133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100" i="0" dirty="0" smtClean="0">
                <a:solidFill>
                  <a:schemeClr val="tx1"/>
                </a:solidFill>
              </a:rPr>
              <a:t>AFCLC</a:t>
            </a:r>
            <a:endParaRPr lang="en-US" sz="1100" i="0" kern="1200" dirty="0">
              <a:solidFill>
                <a:schemeClr val="tx1"/>
              </a:solidFill>
            </a:endParaRPr>
          </a:p>
        </p:txBody>
      </p:sp>
    </p:spTree>
    <p:extLst>
      <p:ext uri="{BB962C8B-B14F-4D97-AF65-F5344CB8AC3E}">
        <p14:creationId xmlns:p14="http://schemas.microsoft.com/office/powerpoint/2010/main" val="179366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22" y="341822"/>
            <a:ext cx="6134100" cy="733425"/>
          </a:xfrm>
        </p:spPr>
        <p:txBody>
          <a:bodyPr/>
          <a:lstStyle/>
          <a:p>
            <a:r>
              <a:rPr lang="en-US" dirty="0" smtClean="0"/>
              <a:t>USMC GPF Approach</a:t>
            </a:r>
            <a:endParaRPr lang="en-US" dirty="0"/>
          </a:p>
        </p:txBody>
      </p:sp>
      <p:sp>
        <p:nvSpPr>
          <p:cNvPr id="3" name="Content Placeholder 2"/>
          <p:cNvSpPr>
            <a:spLocks noGrp="1"/>
          </p:cNvSpPr>
          <p:nvPr>
            <p:ph idx="1"/>
          </p:nvPr>
        </p:nvSpPr>
        <p:spPr/>
        <p:txBody>
          <a:bodyPr/>
          <a:lstStyle/>
          <a:p>
            <a:r>
              <a:rPr lang="en-US" dirty="0" smtClean="0"/>
              <a:t>Adapted to be relevant to the USMC</a:t>
            </a:r>
          </a:p>
          <a:p>
            <a:r>
              <a:rPr lang="en-US" dirty="0" smtClean="0"/>
              <a:t>A warfighting tool</a:t>
            </a:r>
          </a:p>
          <a:p>
            <a:r>
              <a:rPr lang="en-US" dirty="0" smtClean="0"/>
              <a:t>Big C little l</a:t>
            </a:r>
          </a:p>
          <a:p>
            <a:r>
              <a:rPr lang="en-US" dirty="0" smtClean="0"/>
              <a:t>Mutually supporting Career long education and pre-deployment training</a:t>
            </a:r>
          </a:p>
          <a:p>
            <a:r>
              <a:rPr lang="en-US" dirty="0" smtClean="0"/>
              <a:t>Global force, Global program</a:t>
            </a:r>
            <a:endParaRPr lang="en-US" dirty="0"/>
          </a:p>
        </p:txBody>
      </p:sp>
      <p:sp>
        <p:nvSpPr>
          <p:cNvPr id="4" name="Slide Number Placeholder 3"/>
          <p:cNvSpPr>
            <a:spLocks noGrp="1"/>
          </p:cNvSpPr>
          <p:nvPr>
            <p:ph type="sldNum" sz="quarter" idx="10"/>
          </p:nvPr>
        </p:nvSpPr>
        <p:spPr/>
        <p:txBody>
          <a:bodyPr/>
          <a:lstStyle/>
          <a:p>
            <a:pPr>
              <a:defRPr/>
            </a:pPr>
            <a:fld id="{ABAA8659-9673-49A5-A56A-5ABBBF3A9080}" type="slidenum">
              <a:rPr lang="en-US" smtClean="0"/>
              <a:pPr>
                <a:defRPr/>
              </a:pPr>
              <a:t>4</a:t>
            </a:fld>
            <a:endParaRPr lang="en-US"/>
          </a:p>
        </p:txBody>
      </p:sp>
    </p:spTree>
    <p:extLst>
      <p:ext uri="{BB962C8B-B14F-4D97-AF65-F5344CB8AC3E}">
        <p14:creationId xmlns:p14="http://schemas.microsoft.com/office/powerpoint/2010/main" val="391970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3"/>
          <p:cNvSpPr>
            <a:spLocks noGrp="1"/>
          </p:cNvSpPr>
          <p:nvPr>
            <p:ph type="title" idx="4294967295"/>
          </p:nvPr>
        </p:nvSpPr>
        <p:spPr>
          <a:xfrm>
            <a:off x="0" y="0"/>
            <a:ext cx="9144000" cy="1143000"/>
          </a:xfrm>
        </p:spPr>
        <p:txBody>
          <a:bodyPr>
            <a:noAutofit/>
          </a:bodyPr>
          <a:lstStyle/>
          <a:p>
            <a:pPr eaLnBrk="1" hangingPunct="1"/>
            <a:r>
              <a:rPr lang="en-US" sz="3600" b="1" dirty="0" smtClean="0">
                <a:cs typeface="Arial" panose="020B0604020202020204" pitchFamily="34" charset="0"/>
              </a:rPr>
              <a:t>LREC</a:t>
            </a:r>
            <a:br>
              <a:rPr lang="en-US" sz="3600" b="1" dirty="0" smtClean="0">
                <a:cs typeface="Arial" panose="020B0604020202020204" pitchFamily="34" charset="0"/>
              </a:rPr>
            </a:br>
            <a:r>
              <a:rPr lang="en-US" sz="3600" b="1" dirty="0" smtClean="0">
                <a:cs typeface="Arial" panose="020B0604020202020204" pitchFamily="34" charset="0"/>
              </a:rPr>
              <a:t>Conceptual Framework</a:t>
            </a:r>
          </a:p>
        </p:txBody>
      </p:sp>
      <p:sp>
        <p:nvSpPr>
          <p:cNvPr id="26628" name="TextBox 7"/>
          <p:cNvSpPr txBox="1">
            <a:spLocks noChangeArrowheads="1"/>
          </p:cNvSpPr>
          <p:nvPr/>
        </p:nvSpPr>
        <p:spPr bwMode="auto">
          <a:xfrm>
            <a:off x="82727" y="1468446"/>
            <a:ext cx="2799375" cy="738664"/>
          </a:xfrm>
          <a:prstGeom prst="rect">
            <a:avLst/>
          </a:prstGeom>
          <a:noFill/>
          <a:ln w="9525">
            <a:noFill/>
            <a:miter lim="800000"/>
            <a:headEnd/>
            <a:tailEnd/>
          </a:ln>
        </p:spPr>
        <p:txBody>
          <a:bodyPr wrap="square">
            <a:spAutoFit/>
          </a:bodyPr>
          <a:lstStyle/>
          <a:p>
            <a:pPr defTabSz="457200"/>
            <a:r>
              <a:rPr lang="en-US" sz="1400" b="1" dirty="0">
                <a:latin typeface="Calibri" pitchFamily="34" charset="0"/>
              </a:rPr>
              <a:t>The </a:t>
            </a:r>
            <a:r>
              <a:rPr lang="en-US" sz="1400" b="1" dirty="0" smtClean="0">
                <a:latin typeface="Calibri" pitchFamily="34" charset="0"/>
              </a:rPr>
              <a:t>relevant characteristics and trends </a:t>
            </a:r>
            <a:r>
              <a:rPr lang="en-US" sz="1400" b="1" dirty="0">
                <a:latin typeface="Calibri" pitchFamily="34" charset="0"/>
              </a:rPr>
              <a:t>of a particular geographic </a:t>
            </a:r>
            <a:r>
              <a:rPr lang="en-US" sz="1400" b="1" dirty="0" smtClean="0">
                <a:latin typeface="Calibri" pitchFamily="34" charset="0"/>
              </a:rPr>
              <a:t>area or population</a:t>
            </a:r>
            <a:endParaRPr lang="en-US" sz="1400" b="1" dirty="0">
              <a:latin typeface="Calibri" pitchFamily="34" charset="0"/>
            </a:endParaRPr>
          </a:p>
        </p:txBody>
      </p:sp>
      <p:sp>
        <p:nvSpPr>
          <p:cNvPr id="26629" name="TextBox 8"/>
          <p:cNvSpPr txBox="1">
            <a:spLocks noChangeArrowheads="1"/>
          </p:cNvSpPr>
          <p:nvPr/>
        </p:nvSpPr>
        <p:spPr bwMode="auto">
          <a:xfrm>
            <a:off x="5996792" y="4896616"/>
            <a:ext cx="2646892" cy="738664"/>
          </a:xfrm>
          <a:prstGeom prst="rect">
            <a:avLst/>
          </a:prstGeom>
          <a:noFill/>
          <a:ln w="9525">
            <a:noFill/>
            <a:miter lim="800000"/>
            <a:headEnd/>
            <a:tailEnd/>
          </a:ln>
        </p:spPr>
        <p:txBody>
          <a:bodyPr wrap="square">
            <a:spAutoFit/>
          </a:bodyPr>
          <a:lstStyle/>
          <a:p>
            <a:pPr defTabSz="457200"/>
            <a:r>
              <a:rPr lang="en-US" sz="1400" b="1" dirty="0">
                <a:latin typeface="Calibri" pitchFamily="34" charset="0"/>
              </a:rPr>
              <a:t>Memorization of key </a:t>
            </a:r>
            <a:r>
              <a:rPr lang="en-US" sz="1400" b="1" dirty="0" smtClean="0">
                <a:latin typeface="Calibri" pitchFamily="34" charset="0"/>
              </a:rPr>
              <a:t>words and </a:t>
            </a:r>
            <a:r>
              <a:rPr lang="en-US" sz="1400" b="1" dirty="0">
                <a:latin typeface="Calibri" pitchFamily="34" charset="0"/>
              </a:rPr>
              <a:t>phrases that </a:t>
            </a:r>
            <a:r>
              <a:rPr lang="en-US" sz="1400" b="1" dirty="0" smtClean="0">
                <a:latin typeface="Calibri" pitchFamily="34" charset="0"/>
              </a:rPr>
              <a:t>support mission accomplishment. </a:t>
            </a:r>
            <a:endParaRPr lang="en-US" sz="1400" b="1" dirty="0">
              <a:latin typeface="Calibri" pitchFamily="34" charset="0"/>
            </a:endParaRPr>
          </a:p>
        </p:txBody>
      </p:sp>
      <p:sp>
        <p:nvSpPr>
          <p:cNvPr id="26630" name="TextBox 9"/>
          <p:cNvSpPr txBox="1">
            <a:spLocks noChangeArrowheads="1"/>
          </p:cNvSpPr>
          <p:nvPr/>
        </p:nvSpPr>
        <p:spPr bwMode="auto">
          <a:xfrm>
            <a:off x="6679970" y="1486181"/>
            <a:ext cx="2450733" cy="738664"/>
          </a:xfrm>
          <a:prstGeom prst="rect">
            <a:avLst/>
          </a:prstGeom>
          <a:noFill/>
          <a:ln w="9525">
            <a:noFill/>
            <a:miter lim="800000"/>
            <a:headEnd/>
            <a:tailEnd/>
          </a:ln>
        </p:spPr>
        <p:txBody>
          <a:bodyPr wrap="square">
            <a:spAutoFit/>
          </a:bodyPr>
          <a:lstStyle/>
          <a:p>
            <a:r>
              <a:rPr lang="en-US" sz="1400" b="1" dirty="0" smtClean="0">
                <a:latin typeface="Calibri" pitchFamily="34" charset="0"/>
              </a:rPr>
              <a:t>Concepts </a:t>
            </a:r>
            <a:r>
              <a:rPr lang="en-US" sz="1400" b="1" dirty="0">
                <a:latin typeface="Calibri" pitchFamily="34" charset="0"/>
              </a:rPr>
              <a:t>and </a:t>
            </a:r>
            <a:r>
              <a:rPr lang="en-US" sz="1400" b="1" dirty="0" smtClean="0">
                <a:latin typeface="Calibri" pitchFamily="34" charset="0"/>
              </a:rPr>
              <a:t>skills that may be applied to a range of areas and missions. </a:t>
            </a:r>
            <a:endParaRPr lang="en-US" sz="1400" b="1" dirty="0">
              <a:latin typeface="Calibri" pitchFamily="34" charset="0"/>
            </a:endParaRPr>
          </a:p>
        </p:txBody>
      </p:sp>
      <p:cxnSp>
        <p:nvCxnSpPr>
          <p:cNvPr id="12" name="Straight Arrow Connector 11"/>
          <p:cNvCxnSpPr>
            <a:cxnSpLocks noChangeShapeType="1"/>
            <a:stCxn id="5" idx="1"/>
            <a:endCxn id="26628" idx="2"/>
          </p:cNvCxnSpPr>
          <p:nvPr/>
        </p:nvCxnSpPr>
        <p:spPr bwMode="auto">
          <a:xfrm flipH="1" flipV="1">
            <a:off x="1482415" y="2207110"/>
            <a:ext cx="1399687" cy="7305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4" name="Straight Arrow Connector 13"/>
          <p:cNvCxnSpPr>
            <a:cxnSpLocks noChangeShapeType="1"/>
            <a:stCxn id="26636" idx="0"/>
            <a:endCxn id="2" idx="4"/>
          </p:cNvCxnSpPr>
          <p:nvPr/>
        </p:nvCxnSpPr>
        <p:spPr bwMode="auto">
          <a:xfrm flipV="1">
            <a:off x="4458661" y="3385712"/>
            <a:ext cx="184973" cy="3034138"/>
          </a:xfrm>
          <a:prstGeom prst="straightConnector1">
            <a:avLst/>
          </a:prstGeom>
          <a:noFill/>
          <a:ln w="85725" cmpd="tri">
            <a:solidFill>
              <a:srgbClr val="58FF7B"/>
            </a:solidFill>
            <a:round/>
            <a:headEnd/>
            <a:tailEnd type="arrow" w="med" len="med"/>
          </a:ln>
          <a:effectLst>
            <a:outerShdw dist="20000" dir="5400000" rotWithShape="0">
              <a:srgbClr val="808080">
                <a:alpha val="37999"/>
              </a:srgbClr>
            </a:outerShdw>
          </a:effectLst>
        </p:spPr>
      </p:cxnSp>
      <p:cxnSp>
        <p:nvCxnSpPr>
          <p:cNvPr id="16" name="Straight Arrow Connector 15"/>
          <p:cNvCxnSpPr>
            <a:cxnSpLocks noChangeShapeType="1"/>
            <a:stCxn id="7" idx="5"/>
            <a:endCxn id="26629" idx="0"/>
          </p:cNvCxnSpPr>
          <p:nvPr/>
        </p:nvCxnSpPr>
        <p:spPr bwMode="auto">
          <a:xfrm>
            <a:off x="6267251" y="4395479"/>
            <a:ext cx="1052987" cy="5011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nvGrpSpPr>
          <p:cNvPr id="4" name="Group 9"/>
          <p:cNvGrpSpPr>
            <a:grpSpLocks/>
          </p:cNvGrpSpPr>
          <p:nvPr/>
        </p:nvGrpSpPr>
        <p:grpSpPr bwMode="auto">
          <a:xfrm>
            <a:off x="2551113" y="1323975"/>
            <a:ext cx="4038600" cy="3373438"/>
            <a:chOff x="1695" y="585"/>
            <a:chExt cx="2289" cy="1952"/>
          </a:xfrm>
        </p:grpSpPr>
        <p:sp>
          <p:nvSpPr>
            <p:cNvPr id="5" name="Oval 4"/>
            <p:cNvSpPr>
              <a:spLocks noChangeArrowheads="1"/>
            </p:cNvSpPr>
            <p:nvPr/>
          </p:nvSpPr>
          <p:spPr bwMode="auto">
            <a:xfrm>
              <a:off x="1695" y="1344"/>
              <a:ext cx="1281" cy="1193"/>
            </a:xfrm>
            <a:prstGeom prst="ellipse">
              <a:avLst/>
            </a:prstGeom>
            <a:solidFill>
              <a:srgbClr val="558ED5">
                <a:alpha val="27843"/>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sz="2000" dirty="0">
                <a:solidFill>
                  <a:srgbClr val="000000"/>
                </a:solidFill>
                <a:latin typeface="Calibri" pitchFamily="34" charset="0"/>
                <a:cs typeface="Arial" pitchFamily="34" charset="0"/>
              </a:endParaRPr>
            </a:p>
          </p:txBody>
        </p:sp>
        <p:sp>
          <p:nvSpPr>
            <p:cNvPr id="7" name="Oval 6"/>
            <p:cNvSpPr>
              <a:spLocks noChangeArrowheads="1"/>
            </p:cNvSpPr>
            <p:nvPr/>
          </p:nvSpPr>
          <p:spPr bwMode="auto">
            <a:xfrm>
              <a:off x="2736" y="1344"/>
              <a:ext cx="1248" cy="1193"/>
            </a:xfrm>
            <a:prstGeom prst="ellipse">
              <a:avLst/>
            </a:prstGeom>
            <a:solidFill>
              <a:srgbClr val="558ED5">
                <a:alpha val="27843"/>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endParaRPr lang="en-US" sz="2000" dirty="0">
                <a:latin typeface="Calibri" pitchFamily="34" charset="0"/>
                <a:cs typeface="Arial" pitchFamily="34" charset="0"/>
              </a:endParaRPr>
            </a:p>
          </p:txBody>
        </p:sp>
        <p:sp>
          <p:nvSpPr>
            <p:cNvPr id="2" name="Oval 6"/>
            <p:cNvSpPr>
              <a:spLocks noChangeArrowheads="1"/>
            </p:cNvSpPr>
            <p:nvPr/>
          </p:nvSpPr>
          <p:spPr bwMode="auto">
            <a:xfrm>
              <a:off x="2256" y="585"/>
              <a:ext cx="1250" cy="1193"/>
            </a:xfrm>
            <a:prstGeom prst="ellipse">
              <a:avLst/>
            </a:prstGeom>
            <a:solidFill>
              <a:srgbClr val="558ED5">
                <a:alpha val="27843"/>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defTabSz="457200">
                <a:defRPr/>
              </a:pPr>
              <a:r>
                <a:rPr lang="en-US" sz="2000" dirty="0">
                  <a:latin typeface="Calibri" pitchFamily="34" charset="0"/>
                  <a:cs typeface="Arial" pitchFamily="34" charset="0"/>
                </a:rPr>
                <a:t>Culture General</a:t>
              </a:r>
            </a:p>
          </p:txBody>
        </p:sp>
      </p:grpSp>
      <p:cxnSp>
        <p:nvCxnSpPr>
          <p:cNvPr id="3" name="Straight Arrow Connector 11"/>
          <p:cNvCxnSpPr>
            <a:cxnSpLocks noChangeShapeType="1"/>
            <a:stCxn id="2" idx="6"/>
            <a:endCxn id="26630" idx="1"/>
          </p:cNvCxnSpPr>
          <p:nvPr/>
        </p:nvCxnSpPr>
        <p:spPr bwMode="auto">
          <a:xfrm flipV="1">
            <a:off x="5746353" y="1855513"/>
            <a:ext cx="933617" cy="49933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6636" name="Text Box 16"/>
          <p:cNvSpPr txBox="1">
            <a:spLocks noChangeArrowheads="1"/>
          </p:cNvSpPr>
          <p:nvPr/>
        </p:nvSpPr>
        <p:spPr bwMode="auto">
          <a:xfrm>
            <a:off x="1442450" y="6419850"/>
            <a:ext cx="6032421" cy="369332"/>
          </a:xfrm>
          <a:prstGeom prst="rect">
            <a:avLst/>
          </a:prstGeom>
          <a:solidFill>
            <a:srgbClr val="33CC33"/>
          </a:solidFill>
          <a:ln w="9525">
            <a:solidFill>
              <a:schemeClr val="tx1"/>
            </a:solidFill>
            <a:miter lim="800000"/>
            <a:headEnd/>
            <a:tailEnd/>
          </a:ln>
        </p:spPr>
        <p:txBody>
          <a:bodyPr wrap="none">
            <a:spAutoFit/>
          </a:bodyPr>
          <a:lstStyle/>
          <a:p>
            <a:pPr algn="ctr"/>
            <a:r>
              <a:rPr lang="en-US" sz="1800" dirty="0"/>
              <a:t>Building a foundation for Cross Cultural Competence</a:t>
            </a:r>
          </a:p>
        </p:txBody>
      </p:sp>
      <p:sp>
        <p:nvSpPr>
          <p:cNvPr id="26637" name="Rectangle 16"/>
          <p:cNvSpPr>
            <a:spLocks noChangeArrowheads="1"/>
          </p:cNvSpPr>
          <p:nvPr/>
        </p:nvSpPr>
        <p:spPr bwMode="auto">
          <a:xfrm>
            <a:off x="-1" y="4405619"/>
            <a:ext cx="4187031" cy="2031325"/>
          </a:xfrm>
          <a:prstGeom prst="rect">
            <a:avLst/>
          </a:prstGeom>
          <a:noFill/>
          <a:ln w="9525">
            <a:noFill/>
            <a:miter lim="800000"/>
            <a:headEnd/>
            <a:tailEnd/>
          </a:ln>
        </p:spPr>
        <p:txBody>
          <a:bodyPr wrap="square">
            <a:spAutoFit/>
          </a:bodyPr>
          <a:lstStyle/>
          <a:p>
            <a:pPr marL="0" lvl="1"/>
            <a:r>
              <a:rPr lang="en-US" sz="1800" i="0" u="sng" dirty="0" smtClean="0">
                <a:latin typeface="Calibri" pitchFamily="34" charset="0"/>
              </a:rPr>
              <a:t>Unifying theme:</a:t>
            </a:r>
          </a:p>
          <a:p>
            <a:pPr marL="0" lvl="1"/>
            <a:r>
              <a:rPr lang="en-US" sz="1800" i="0" dirty="0" smtClean="0">
                <a:latin typeface="Calibri" pitchFamily="34" charset="0"/>
              </a:rPr>
              <a:t>Provide a foundation </a:t>
            </a:r>
            <a:r>
              <a:rPr lang="en-US" sz="1800" i="0" dirty="0">
                <a:latin typeface="Calibri" pitchFamily="34" charset="0"/>
              </a:rPr>
              <a:t>in cross-cultural competence to support a globally deployable force while simultaneously enhancing regional understanding and functional language/communication skills throughout the </a:t>
            </a:r>
            <a:r>
              <a:rPr lang="en-US" sz="1800" i="0" dirty="0" smtClean="0">
                <a:latin typeface="Calibri" pitchFamily="34" charset="0"/>
              </a:rPr>
              <a:t>OPFOR.</a:t>
            </a:r>
            <a:endParaRPr lang="en-US" sz="1800" i="0" dirty="0">
              <a:latin typeface="Calibri" pitchFamily="34" charset="0"/>
            </a:endParaRPr>
          </a:p>
        </p:txBody>
      </p:sp>
      <p:sp>
        <p:nvSpPr>
          <p:cNvPr id="8" name="Rectangle 7"/>
          <p:cNvSpPr/>
          <p:nvPr/>
        </p:nvSpPr>
        <p:spPr>
          <a:xfrm>
            <a:off x="4419600" y="3330714"/>
            <a:ext cx="2170113" cy="707886"/>
          </a:xfrm>
          <a:prstGeom prst="rect">
            <a:avLst/>
          </a:prstGeom>
        </p:spPr>
        <p:txBody>
          <a:bodyPr wrap="square">
            <a:spAutoFit/>
          </a:bodyPr>
          <a:lstStyle/>
          <a:p>
            <a:pPr lvl="0" algn="ctr" defTabSz="457200">
              <a:defRPr/>
            </a:pPr>
            <a:r>
              <a:rPr lang="en-US" sz="2000" dirty="0">
                <a:solidFill>
                  <a:srgbClr val="000000"/>
                </a:solidFill>
                <a:latin typeface="Calibri" pitchFamily="34" charset="0"/>
                <a:cs typeface="Arial" pitchFamily="34" charset="0"/>
              </a:rPr>
              <a:t>Functional</a:t>
            </a:r>
          </a:p>
          <a:p>
            <a:pPr lvl="0" algn="ctr" defTabSz="457200">
              <a:defRPr/>
            </a:pPr>
            <a:r>
              <a:rPr lang="en-US" sz="2000" dirty="0">
                <a:solidFill>
                  <a:srgbClr val="000000"/>
                </a:solidFill>
                <a:latin typeface="Calibri" pitchFamily="34" charset="0"/>
                <a:cs typeface="Arial" pitchFamily="34" charset="0"/>
              </a:rPr>
              <a:t>Language</a:t>
            </a:r>
          </a:p>
        </p:txBody>
      </p:sp>
      <p:sp>
        <p:nvSpPr>
          <p:cNvPr id="9" name="Rectangle 8"/>
          <p:cNvSpPr/>
          <p:nvPr/>
        </p:nvSpPr>
        <p:spPr>
          <a:xfrm>
            <a:off x="2551112" y="3330714"/>
            <a:ext cx="2249487" cy="707886"/>
          </a:xfrm>
          <a:prstGeom prst="rect">
            <a:avLst/>
          </a:prstGeom>
        </p:spPr>
        <p:txBody>
          <a:bodyPr wrap="square">
            <a:spAutoFit/>
          </a:bodyPr>
          <a:lstStyle/>
          <a:p>
            <a:pPr lvl="0" algn="ctr" defTabSz="457200">
              <a:defRPr/>
            </a:pPr>
            <a:r>
              <a:rPr lang="en-US" sz="2000" dirty="0">
                <a:solidFill>
                  <a:prstClr val="black"/>
                </a:solidFill>
                <a:latin typeface="Calibri" pitchFamily="34" charset="0"/>
                <a:cs typeface="Arial" pitchFamily="34" charset="0"/>
              </a:rPr>
              <a:t>Regional / Culture Specific</a:t>
            </a:r>
          </a:p>
        </p:txBody>
      </p:sp>
      <p:sp>
        <p:nvSpPr>
          <p:cNvPr id="6" name="5-Point Star 5"/>
          <p:cNvSpPr/>
          <p:nvPr/>
        </p:nvSpPr>
        <p:spPr bwMode="auto">
          <a:xfrm>
            <a:off x="4515941" y="3158748"/>
            <a:ext cx="228601" cy="206514"/>
          </a:xfrm>
          <a:prstGeom prst="star5">
            <a:avLst/>
          </a:prstGeom>
          <a:solidFill>
            <a:srgbClr val="FFC000"/>
          </a:solidFill>
          <a:ln w="9525" cap="flat" cmpd="sng" algn="ctr">
            <a:noFill/>
            <a:prstDash val="solid"/>
            <a:round/>
            <a:headEnd type="none" w="med" len="med"/>
            <a:tailEnd type="none" w="med" len="med"/>
          </a:ln>
          <a:effectLst>
            <a:prstShdw prst="shdw17" dist="17961" dir="2700000">
              <a:srgbClr val="FFFF99">
                <a:gamma/>
                <a:shade val="60000"/>
                <a:invGamma/>
              </a:srgbClr>
            </a:prst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1"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93724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89151" y="232791"/>
            <a:ext cx="6134100" cy="733425"/>
          </a:xfrm>
        </p:spPr>
        <p:txBody>
          <a:bodyPr/>
          <a:lstStyle/>
          <a:p>
            <a:r>
              <a:rPr lang="en-US" sz="3200" dirty="0" smtClean="0">
                <a:latin typeface="Arial" panose="020B0604020202020204" pitchFamily="34" charset="0"/>
                <a:cs typeface="Arial" panose="020B0604020202020204" pitchFamily="34" charset="0"/>
              </a:rPr>
              <a:t>Training</a:t>
            </a:r>
            <a:endParaRPr lang="en-US" sz="3200" dirty="0" smtClean="0">
              <a:solidFill>
                <a:schemeClr val="tx1"/>
              </a:solidFill>
              <a:latin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207034" y="1385480"/>
            <a:ext cx="8845526" cy="5369003"/>
          </a:xfrm>
        </p:spPr>
        <p:txBody>
          <a:bodyPr tIns="91440"/>
          <a:lstStyle/>
          <a:p>
            <a:pPr>
              <a:buFont typeface="Arial" panose="020B0604020202020204" pitchFamily="34" charset="0"/>
              <a:buChar char="•"/>
            </a:pPr>
            <a:r>
              <a:rPr lang="en-US" sz="2300" dirty="0" smtClean="0"/>
              <a:t>Increasingly diversified – NOT an OEF / OIF bi-product</a:t>
            </a:r>
          </a:p>
          <a:p>
            <a:pPr lvl="1"/>
            <a:r>
              <a:rPr lang="en-US" sz="1700" dirty="0" smtClean="0"/>
              <a:t>51,958 Marines trained through 30 June of FY 15</a:t>
            </a:r>
          </a:p>
          <a:p>
            <a:pPr lvl="1"/>
            <a:r>
              <a:rPr lang="en-US" sz="1700" dirty="0" smtClean="0"/>
              <a:t>751 individual training events during this </a:t>
            </a:r>
            <a:r>
              <a:rPr lang="en-US" sz="1700" dirty="0" err="1" smtClean="0"/>
              <a:t>ssame</a:t>
            </a:r>
            <a:r>
              <a:rPr lang="en-US" sz="1700" dirty="0" smtClean="0"/>
              <a:t> period </a:t>
            </a:r>
          </a:p>
          <a:p>
            <a:pPr lvl="1"/>
            <a:r>
              <a:rPr lang="en-US" sz="1700" dirty="0" smtClean="0"/>
              <a:t>Over half of CENTCOM-related training does not have OEF focus</a:t>
            </a:r>
          </a:p>
          <a:p>
            <a:pPr lvl="1"/>
            <a:r>
              <a:rPr lang="en-US" sz="1700" dirty="0" smtClean="0"/>
              <a:t>Shift to the Pacific</a:t>
            </a:r>
          </a:p>
          <a:p>
            <a:r>
              <a:rPr lang="en-US" sz="2300" dirty="0" smtClean="0"/>
              <a:t>CAOCL Training:</a:t>
            </a:r>
          </a:p>
          <a:p>
            <a:pPr lvl="1"/>
            <a:r>
              <a:rPr lang="en-US" sz="1700" dirty="0" smtClean="0"/>
              <a:t>Global capability with regional focus</a:t>
            </a:r>
          </a:p>
          <a:p>
            <a:pPr lvl="1"/>
            <a:r>
              <a:rPr lang="en-US" sz="1700" dirty="0" smtClean="0"/>
              <a:t>Scalable, responsive, adaptive</a:t>
            </a:r>
          </a:p>
          <a:p>
            <a:pPr lvl="1"/>
            <a:r>
              <a:rPr lang="en-US" sz="1700" dirty="0" smtClean="0"/>
              <a:t>Culture, region, and language</a:t>
            </a:r>
          </a:p>
          <a:p>
            <a:pPr lvl="1"/>
            <a:r>
              <a:rPr lang="en-US" sz="1700" dirty="0" smtClean="0"/>
              <a:t>Classroom instruction</a:t>
            </a:r>
          </a:p>
          <a:p>
            <a:r>
              <a:rPr lang="en-US" sz="2300" dirty="0" smtClean="0"/>
              <a:t>Training Support:</a:t>
            </a:r>
          </a:p>
          <a:p>
            <a:pPr lvl="1"/>
            <a:r>
              <a:rPr lang="en-US" sz="1700" dirty="0" smtClean="0"/>
              <a:t>Scenario design</a:t>
            </a:r>
          </a:p>
          <a:p>
            <a:pPr lvl="1"/>
            <a:r>
              <a:rPr lang="en-US" sz="1700" dirty="0" smtClean="0"/>
              <a:t>Field assessment</a:t>
            </a:r>
          </a:p>
          <a:p>
            <a:pPr lvl="1"/>
            <a:r>
              <a:rPr lang="en-US" sz="1700" dirty="0" smtClean="0"/>
              <a:t>Mission rehearsal exercises</a:t>
            </a:r>
          </a:p>
        </p:txBody>
      </p:sp>
      <p:graphicFrame>
        <p:nvGraphicFramePr>
          <p:cNvPr id="3" name="Chart 2"/>
          <p:cNvGraphicFramePr/>
          <p:nvPr>
            <p:extLst>
              <p:ext uri="{D42A27DB-BD31-4B8C-83A1-F6EECF244321}">
                <p14:modId xmlns:p14="http://schemas.microsoft.com/office/powerpoint/2010/main" val="2416033604"/>
              </p:ext>
            </p:extLst>
          </p:nvPr>
        </p:nvGraphicFramePr>
        <p:xfrm>
          <a:off x="4753155" y="3579962"/>
          <a:ext cx="4390845" cy="3174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76388" y="257048"/>
            <a:ext cx="6134100" cy="733425"/>
          </a:xfrm>
        </p:spPr>
        <p:txBody>
          <a:bodyPr/>
          <a:lstStyle/>
          <a:p>
            <a:r>
              <a:rPr lang="en-US" sz="3200" dirty="0" smtClean="0"/>
              <a:t>Education</a:t>
            </a:r>
          </a:p>
        </p:txBody>
      </p:sp>
      <p:sp>
        <p:nvSpPr>
          <p:cNvPr id="11268" name="TextBox 3"/>
          <p:cNvSpPr txBox="1">
            <a:spLocks noChangeArrowheads="1"/>
          </p:cNvSpPr>
          <p:nvPr/>
        </p:nvSpPr>
        <p:spPr bwMode="auto">
          <a:xfrm>
            <a:off x="220663" y="1588419"/>
            <a:ext cx="8923337" cy="5047536"/>
          </a:xfrm>
          <a:prstGeom prst="rect">
            <a:avLst/>
          </a:prstGeom>
          <a:noFill/>
          <a:ln w="9525">
            <a:noFill/>
            <a:miter lim="800000"/>
            <a:headEnd/>
            <a:tailEnd/>
          </a:ln>
        </p:spPr>
        <p:txBody>
          <a:bodyPr>
            <a:spAutoFit/>
          </a:bodyPr>
          <a:lstStyle/>
          <a:p>
            <a:r>
              <a:rPr lang="en-US" sz="2400" b="0" i="0" dirty="0" smtClean="0"/>
              <a:t>Professional Military Education (PME)</a:t>
            </a:r>
            <a:endParaRPr lang="en-US" sz="2400" b="0" i="0" dirty="0"/>
          </a:p>
          <a:p>
            <a:pPr>
              <a:buFont typeface="Arial" charset="0"/>
              <a:buChar char="•"/>
            </a:pPr>
            <a:r>
              <a:rPr lang="en-US" sz="1800" b="0" i="0" dirty="0"/>
              <a:t> </a:t>
            </a:r>
            <a:r>
              <a:rPr lang="en-US" sz="1800" b="0" i="0" dirty="0" smtClean="0"/>
              <a:t>  </a:t>
            </a:r>
            <a:r>
              <a:rPr lang="en-US" sz="1800" b="0" i="0" u="sng" dirty="0" smtClean="0"/>
              <a:t>Operational </a:t>
            </a:r>
            <a:r>
              <a:rPr lang="en-US" sz="1800" b="0" i="0" u="sng" dirty="0"/>
              <a:t>Culture Lectures and Products</a:t>
            </a:r>
            <a:r>
              <a:rPr lang="en-US" sz="1800" b="0" i="0" dirty="0"/>
              <a:t>: </a:t>
            </a:r>
            <a:r>
              <a:rPr lang="en-US" sz="1800" b="0" i="0" dirty="0" smtClean="0"/>
              <a:t>Support </a:t>
            </a:r>
            <a:r>
              <a:rPr lang="en-US" sz="1800" b="0" i="0" dirty="0"/>
              <a:t>formal education </a:t>
            </a:r>
            <a:endParaRPr lang="en-US" sz="1800" b="0" i="0" dirty="0" smtClean="0"/>
          </a:p>
          <a:p>
            <a:r>
              <a:rPr lang="en-US" sz="1800" b="0" i="0" dirty="0" smtClean="0"/>
              <a:t>  (Marine Corps University) </a:t>
            </a:r>
            <a:r>
              <a:rPr lang="en-US" sz="1800" b="0" i="0" dirty="0"/>
              <a:t>through classroom instruction and discussion</a:t>
            </a:r>
          </a:p>
          <a:p>
            <a:pPr>
              <a:buFont typeface="Arial" charset="0"/>
              <a:buChar char="•"/>
            </a:pPr>
            <a:r>
              <a:rPr lang="en-US" sz="1800" b="0" i="0" dirty="0" smtClean="0"/>
              <a:t>   </a:t>
            </a:r>
            <a:r>
              <a:rPr lang="en-US" sz="1800" b="0" i="0" u="sng" dirty="0" smtClean="0"/>
              <a:t>Exercise </a:t>
            </a:r>
            <a:r>
              <a:rPr lang="en-US" sz="1800" b="0" i="0" u="sng" dirty="0"/>
              <a:t>Support</a:t>
            </a:r>
            <a:r>
              <a:rPr lang="en-US" sz="1800" b="0" i="0" dirty="0"/>
              <a:t>: </a:t>
            </a:r>
            <a:r>
              <a:rPr lang="en-US" sz="1800" b="0" i="0" dirty="0" smtClean="0"/>
              <a:t>Provide </a:t>
            </a:r>
            <a:r>
              <a:rPr lang="en-US" sz="1800" b="0" i="0" dirty="0"/>
              <a:t>Cultural </a:t>
            </a:r>
            <a:r>
              <a:rPr lang="en-US" sz="1800" b="0" i="0" dirty="0" smtClean="0"/>
              <a:t>Subject Matter Experts (SMEs) </a:t>
            </a:r>
            <a:r>
              <a:rPr lang="en-US" sz="1800" b="0" i="0" dirty="0"/>
              <a:t>to </a:t>
            </a:r>
            <a:endParaRPr lang="en-US" sz="1800" b="0" i="0" dirty="0" smtClean="0"/>
          </a:p>
          <a:p>
            <a:r>
              <a:rPr lang="en-US" sz="1800" b="0" i="0" dirty="0"/>
              <a:t> </a:t>
            </a:r>
            <a:r>
              <a:rPr lang="en-US" sz="1800" b="0" i="0" dirty="0" smtClean="0"/>
              <a:t> incorporate operational </a:t>
            </a:r>
            <a:r>
              <a:rPr lang="en-US" sz="1800" b="0" i="0" dirty="0"/>
              <a:t>culture into planning process</a:t>
            </a:r>
          </a:p>
          <a:p>
            <a:pPr>
              <a:buFont typeface="Arial" charset="0"/>
              <a:buChar char="•"/>
            </a:pPr>
            <a:r>
              <a:rPr lang="en-US" sz="1800" b="0" i="0" dirty="0"/>
              <a:t> </a:t>
            </a:r>
            <a:r>
              <a:rPr lang="en-US" sz="1800" b="0" i="0" dirty="0" smtClean="0"/>
              <a:t>  </a:t>
            </a:r>
            <a:r>
              <a:rPr lang="en-US" sz="1800" b="0" i="0" u="sng" dirty="0" smtClean="0"/>
              <a:t>Green Cell</a:t>
            </a:r>
            <a:r>
              <a:rPr lang="en-US" sz="1800" b="0" i="0" dirty="0" smtClean="0"/>
              <a:t>: Support MCU </a:t>
            </a:r>
            <a:r>
              <a:rPr lang="en-US" sz="1800" b="0" i="0" dirty="0"/>
              <a:t>with </a:t>
            </a:r>
            <a:r>
              <a:rPr lang="en-US" sz="1800" b="0" i="0" dirty="0" smtClean="0"/>
              <a:t>classes, scenario design, and practical  </a:t>
            </a:r>
          </a:p>
          <a:p>
            <a:r>
              <a:rPr lang="en-US" sz="1800" b="0" i="0" dirty="0"/>
              <a:t> </a:t>
            </a:r>
            <a:r>
              <a:rPr lang="en-US" sz="1800" b="0" i="0" dirty="0" smtClean="0"/>
              <a:t> exercises</a:t>
            </a:r>
            <a:endParaRPr lang="en-US" sz="1800" b="0" i="0" dirty="0"/>
          </a:p>
          <a:p>
            <a:pPr>
              <a:buFont typeface="Arial" charset="0"/>
              <a:buChar char="•"/>
            </a:pPr>
            <a:endParaRPr lang="en-US" sz="2000" b="0" i="0" dirty="0"/>
          </a:p>
          <a:p>
            <a:r>
              <a:rPr lang="en-US" sz="2400" b="0" i="0" dirty="0" smtClean="0"/>
              <a:t>Formal Schools</a:t>
            </a:r>
          </a:p>
          <a:p>
            <a:pPr marL="285750" indent="-285750">
              <a:buFont typeface="Arial" panose="020B0604020202020204" pitchFamily="34" charset="0"/>
              <a:buChar char="•"/>
            </a:pPr>
            <a:r>
              <a:rPr lang="en-US" sz="1800" b="0" i="0" dirty="0" smtClean="0"/>
              <a:t>Operational Culture classes &amp; </a:t>
            </a:r>
          </a:p>
          <a:p>
            <a:r>
              <a:rPr lang="en-US" sz="1800" b="0" i="0" dirty="0" smtClean="0"/>
              <a:t>  exercise support</a:t>
            </a:r>
          </a:p>
          <a:p>
            <a:pPr marL="285750" indent="-285750">
              <a:buFont typeface="Arial" panose="020B0604020202020204" pitchFamily="34" charset="0"/>
              <a:buChar char="•"/>
            </a:pPr>
            <a:r>
              <a:rPr lang="en-US" sz="1800" b="0" i="0" dirty="0" smtClean="0"/>
              <a:t>Electives </a:t>
            </a:r>
            <a:endParaRPr lang="en-US" sz="1800" b="0" i="0" dirty="0"/>
          </a:p>
          <a:p>
            <a:endParaRPr lang="en-US" sz="2000" b="0" i="0" dirty="0"/>
          </a:p>
          <a:p>
            <a:r>
              <a:rPr lang="en-US" sz="2400" b="0" i="0" dirty="0" smtClean="0"/>
              <a:t>Regional, Culture, and</a:t>
            </a:r>
          </a:p>
          <a:p>
            <a:r>
              <a:rPr lang="en-US" sz="2400" b="0" i="0" dirty="0" smtClean="0"/>
              <a:t>Language Familiarization</a:t>
            </a:r>
          </a:p>
          <a:p>
            <a:r>
              <a:rPr lang="en-US" sz="2400" b="0" i="0" dirty="0" smtClean="0">
                <a:latin typeface="Arial" pitchFamily="34" charset="0"/>
                <a:cs typeface="Arial" pitchFamily="34" charset="0"/>
              </a:rPr>
              <a:t>(RCLF) Program</a:t>
            </a:r>
            <a:endParaRPr lang="en-US" sz="2400" dirty="0">
              <a:latin typeface="Arial" pitchFamily="34" charset="0"/>
              <a:cs typeface="Arial" pitchFamily="34" charset="0"/>
            </a:endParaRPr>
          </a:p>
        </p:txBody>
      </p:sp>
      <p:pic>
        <p:nvPicPr>
          <p:cNvPr id="8" name="Picture 7" descr="Hamid instructing.jpg"/>
          <p:cNvPicPr>
            <a:picLocks noChangeAspect="1"/>
          </p:cNvPicPr>
          <p:nvPr/>
        </p:nvPicPr>
        <p:blipFill>
          <a:blip r:embed="rId3" cstate="print"/>
          <a:stretch>
            <a:fillRect/>
          </a:stretch>
        </p:blipFill>
        <p:spPr>
          <a:xfrm>
            <a:off x="4643438" y="3736975"/>
            <a:ext cx="4217987" cy="2813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324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74" y="1621764"/>
            <a:ext cx="8686800" cy="5236235"/>
          </a:xfrm>
        </p:spPr>
        <p:txBody>
          <a:bodyPr/>
          <a:lstStyle/>
          <a:p>
            <a:r>
              <a:rPr lang="en-US" sz="2000" dirty="0" smtClean="0">
                <a:latin typeface="Arial" panose="020B0604020202020204" pitchFamily="34" charset="0"/>
                <a:cs typeface="Arial" panose="020B0604020202020204" pitchFamily="34" charset="0"/>
              </a:rPr>
              <a:t>Global </a:t>
            </a:r>
            <a:r>
              <a:rPr lang="en-US" sz="2000" dirty="0">
                <a:latin typeface="Arial" panose="020B0604020202020204" pitchFamily="34" charset="0"/>
                <a:cs typeface="Arial" panose="020B0604020202020204" pitchFamily="34" charset="0"/>
              </a:rPr>
              <a:t>Expeditionary LREC Capability</a:t>
            </a:r>
          </a:p>
          <a:p>
            <a:pPr lvl="1"/>
            <a:r>
              <a:rPr lang="en-US" sz="2000" dirty="0" smtClean="0">
                <a:latin typeface="Arial" panose="020B0604020202020204" pitchFamily="34" charset="0"/>
                <a:cs typeface="Arial" panose="020B0604020202020204" pitchFamily="34" charset="0"/>
              </a:rPr>
              <a:t>	“Culture General” </a:t>
            </a:r>
            <a:r>
              <a:rPr lang="en-US" sz="2000" dirty="0">
                <a:latin typeface="Arial" panose="020B0604020202020204" pitchFamily="34" charset="0"/>
                <a:cs typeface="Arial" panose="020B0604020202020204" pitchFamily="34" charset="0"/>
              </a:rPr>
              <a:t>core </a:t>
            </a:r>
            <a:r>
              <a:rPr lang="en-US" sz="2000" dirty="0" smtClean="0">
                <a:latin typeface="Arial" panose="020B0604020202020204" pitchFamily="34" charset="0"/>
                <a:cs typeface="Arial" panose="020B0604020202020204" pitchFamily="34" charset="0"/>
              </a:rPr>
              <a:t>curriculum enhanced </a:t>
            </a:r>
            <a:r>
              <a:rPr lang="en-US" sz="2000" dirty="0">
                <a:latin typeface="Arial" panose="020B0604020202020204" pitchFamily="34" charset="0"/>
                <a:cs typeface="Arial" panose="020B0604020202020204" pitchFamily="34" charset="0"/>
              </a:rPr>
              <a:t>by regional </a:t>
            </a:r>
            <a:r>
              <a:rPr lang="en-US" sz="2000" dirty="0" smtClean="0">
                <a:latin typeface="Arial" panose="020B0604020202020204" pitchFamily="34" charset="0"/>
                <a:cs typeface="Arial" panose="020B0604020202020204" pitchFamily="34" charset="0"/>
              </a:rPr>
              <a:t>case study 	and </a:t>
            </a:r>
            <a:r>
              <a:rPr lang="en-US" sz="2000" dirty="0">
                <a:latin typeface="Arial" panose="020B0604020202020204" pitchFamily="34" charset="0"/>
                <a:cs typeface="Arial" panose="020B0604020202020204" pitchFamily="34" charset="0"/>
              </a:rPr>
              <a:t>language familiarization focused in the military domain</a:t>
            </a:r>
          </a:p>
          <a:p>
            <a:pPr lvl="1"/>
            <a:r>
              <a:rPr lang="en-US" sz="2000" dirty="0" smtClean="0">
                <a:latin typeface="Arial" panose="020B0604020202020204" pitchFamily="34" charset="0"/>
                <a:cs typeface="Arial" panose="020B0604020202020204" pitchFamily="34" charset="0"/>
              </a:rPr>
              <a:t>	Provides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3C capability distributed </a:t>
            </a:r>
            <a:r>
              <a:rPr lang="en-US" sz="2000" dirty="0">
                <a:latin typeface="Arial" panose="020B0604020202020204" pitchFamily="34" charset="0"/>
                <a:cs typeface="Arial" panose="020B0604020202020204" pitchFamily="34" charset="0"/>
              </a:rPr>
              <a:t>across the force</a:t>
            </a:r>
          </a:p>
          <a:p>
            <a:pPr lvl="3">
              <a:buFont typeface="Arial" panose="020B0604020202020204" pitchFamily="34" charset="0"/>
              <a:buChar char="•"/>
            </a:pPr>
            <a:r>
              <a:rPr lang="en-US" sz="1800" dirty="0">
                <a:latin typeface="Arial" panose="020B0604020202020204" pitchFamily="34" charset="0"/>
                <a:cs typeface="Arial" panose="020B0604020202020204" pitchFamily="34" charset="0"/>
              </a:rPr>
              <a:t>Not linked to manpower </a:t>
            </a:r>
            <a:r>
              <a:rPr lang="en-US" sz="1800" dirty="0" smtClean="0">
                <a:latin typeface="Arial" panose="020B0604020202020204" pitchFamily="34" charset="0"/>
                <a:cs typeface="Arial" panose="020B0604020202020204" pitchFamily="34" charset="0"/>
              </a:rPr>
              <a:t>assignments</a:t>
            </a:r>
            <a:endParaRPr lang="en-US" sz="2000" dirty="0" smtClean="0"/>
          </a:p>
          <a:p>
            <a:r>
              <a:rPr lang="en-US" sz="2000" dirty="0" smtClean="0"/>
              <a:t>General </a:t>
            </a:r>
            <a:r>
              <a:rPr lang="en-US" sz="2000" dirty="0"/>
              <a:t>Purpose Force (GPF) Program</a:t>
            </a:r>
          </a:p>
          <a:p>
            <a:pPr lvl="1"/>
            <a:r>
              <a:rPr lang="en-US" sz="1600" dirty="0" smtClean="0"/>
              <a:t>	</a:t>
            </a:r>
            <a:r>
              <a:rPr lang="en-US" sz="2000" dirty="0" smtClean="0"/>
              <a:t>Applicable </a:t>
            </a:r>
            <a:r>
              <a:rPr lang="en-US" sz="2000" dirty="0"/>
              <a:t>to entire career force - Sergeants and </a:t>
            </a:r>
            <a:r>
              <a:rPr lang="en-US" sz="2000" dirty="0" smtClean="0"/>
              <a:t>above</a:t>
            </a:r>
          </a:p>
          <a:p>
            <a:pPr lvl="1"/>
            <a:r>
              <a:rPr lang="en-US" sz="1600" dirty="0" smtClean="0"/>
              <a:t>	</a:t>
            </a:r>
            <a:r>
              <a:rPr lang="en-US" sz="2000" dirty="0" smtClean="0"/>
              <a:t>Active and Reserve Component </a:t>
            </a:r>
          </a:p>
          <a:p>
            <a:pPr lvl="1"/>
            <a:r>
              <a:rPr lang="en-US" sz="1600" dirty="0" smtClean="0"/>
              <a:t>	</a:t>
            </a:r>
            <a:r>
              <a:rPr lang="en-US" sz="2000" dirty="0" smtClean="0"/>
              <a:t>RCLF </a:t>
            </a:r>
            <a:r>
              <a:rPr lang="en-US" sz="2000" dirty="0"/>
              <a:t>completion required PME complete for </a:t>
            </a:r>
            <a:r>
              <a:rPr lang="en-US" sz="2000" dirty="0" smtClean="0"/>
              <a:t>rank</a:t>
            </a:r>
          </a:p>
          <a:p>
            <a:r>
              <a:rPr lang="en-US" sz="2000" dirty="0"/>
              <a:t>Self-Paced Distance Learning Model (</a:t>
            </a:r>
            <a:r>
              <a:rPr lang="en-US" sz="2000" dirty="0" err="1"/>
              <a:t>MarineNet</a:t>
            </a:r>
            <a:r>
              <a:rPr lang="en-US" sz="2000" dirty="0"/>
              <a:t>)</a:t>
            </a:r>
          </a:p>
          <a:p>
            <a:pPr lvl="1"/>
            <a:r>
              <a:rPr lang="en-US" sz="1600" dirty="0"/>
              <a:t>	</a:t>
            </a:r>
            <a:r>
              <a:rPr lang="en-US" sz="2000" dirty="0"/>
              <a:t>Downloadable materials</a:t>
            </a:r>
          </a:p>
          <a:p>
            <a:pPr lvl="1"/>
            <a:r>
              <a:rPr lang="en-US" sz="2000" dirty="0"/>
              <a:t>	Computer Based Training modules</a:t>
            </a:r>
          </a:p>
          <a:p>
            <a:pPr lvl="1"/>
            <a:r>
              <a:rPr lang="en-US" sz="2000" dirty="0"/>
              <a:t>	Web-site hosted resources</a:t>
            </a:r>
          </a:p>
          <a:p>
            <a:pPr marL="0" indent="0">
              <a:buNone/>
            </a:pPr>
            <a:endParaRPr lang="en-US" sz="2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ACC3C5A-326A-4F56-8C5C-E2AEBD65C799}" type="slidenum">
              <a:rPr lang="en-US" smtClean="0">
                <a:solidFill>
                  <a:prstClr val="black">
                    <a:tint val="75000"/>
                  </a:prstClr>
                </a:solidFill>
              </a:rPr>
              <a:pPr>
                <a:defRPr/>
              </a:pPr>
              <a:t>8</a:t>
            </a:fld>
            <a:endParaRPr lang="en-US" dirty="0">
              <a:solidFill>
                <a:prstClr val="black">
                  <a:tint val="75000"/>
                </a:prstClr>
              </a:solidFill>
            </a:endParaRPr>
          </a:p>
        </p:txBody>
      </p:sp>
      <p:sp>
        <p:nvSpPr>
          <p:cNvPr id="5" name="Title 1"/>
          <p:cNvSpPr>
            <a:spLocks noGrp="1"/>
          </p:cNvSpPr>
          <p:nvPr>
            <p:ph type="title"/>
          </p:nvPr>
        </p:nvSpPr>
        <p:spPr>
          <a:xfrm>
            <a:off x="457200" y="189781"/>
            <a:ext cx="8229600" cy="931653"/>
          </a:xfrm>
        </p:spPr>
        <p:txBody>
          <a:bodyPr>
            <a:normAutofit/>
          </a:bodyPr>
          <a:lstStyle/>
          <a:p>
            <a:r>
              <a:rPr lang="en-US" sz="4000" b="1" dirty="0" smtClean="0"/>
              <a:t>   </a:t>
            </a:r>
            <a:r>
              <a:rPr lang="en-US" sz="3200" dirty="0" smtClean="0">
                <a:latin typeface="Arial" panose="020B0604020202020204" pitchFamily="34" charset="0"/>
                <a:cs typeface="Arial" panose="020B0604020202020204" pitchFamily="34" charset="0"/>
              </a:rPr>
              <a:t>RCLF Program Highlights</a:t>
            </a:r>
            <a:endParaRPr lang="en-US" sz="4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32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prstShdw prst="shdw17" dist="17961" dir="2700000">
            <a:srgbClr val="FFFF99">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prstShdw prst="shdw17" dist="17961" dir="2700000">
            <a:srgbClr val="FFFF99">
              <a:gamma/>
              <a:shade val="60000"/>
              <a:invGamma/>
            </a:srgb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OC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AOC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AOC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63863</TotalTime>
  <Words>1628</Words>
  <Application>Microsoft Office PowerPoint</Application>
  <PresentationFormat>On-screen Show (4:3)</PresentationFormat>
  <Paragraphs>388</Paragraphs>
  <Slides>20</Slides>
  <Notes>9</Notes>
  <HiddenSlides>1</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Default Design</vt:lpstr>
      <vt:lpstr>Custom Design</vt:lpstr>
      <vt:lpstr>CAOCL master</vt:lpstr>
      <vt:lpstr>1_CAOCL master</vt:lpstr>
      <vt:lpstr>2_CAOCL master</vt:lpstr>
      <vt:lpstr>Regionally Focused, Globally Prepared</vt:lpstr>
      <vt:lpstr>CAOCL – Who We Are  and What We Do</vt:lpstr>
      <vt:lpstr>LREC Partners</vt:lpstr>
      <vt:lpstr>CAOCL Linkages</vt:lpstr>
      <vt:lpstr>USMC GPF Approach</vt:lpstr>
      <vt:lpstr>LREC Conceptual Framework</vt:lpstr>
      <vt:lpstr>Training</vt:lpstr>
      <vt:lpstr>Education</vt:lpstr>
      <vt:lpstr>   RCLF Program Highlights</vt:lpstr>
      <vt:lpstr>Regional, Culture, and Language  Familiarization (RCLF) Program</vt:lpstr>
      <vt:lpstr>Cultural Advisors</vt:lpstr>
      <vt:lpstr>Institutionalization</vt:lpstr>
      <vt:lpstr>USMC LREC Strategy  2016-2020</vt:lpstr>
      <vt:lpstr>2015 CMC CAILS Initiative </vt:lpstr>
      <vt:lpstr>Translational Research Group</vt:lpstr>
      <vt:lpstr>Current Research Initiatives</vt:lpstr>
      <vt:lpstr>Next Steps</vt:lpstr>
      <vt:lpstr>Current Issues</vt:lpstr>
      <vt:lpstr>PowerPoint Presentation</vt:lpstr>
      <vt:lpstr>PowerPoint Presentation</vt:lpstr>
    </vt:vector>
  </TitlesOfParts>
  <Company>TECOM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TECOM Slide Master</dc:title>
  <dc:creator>jerry.r.morgan</dc:creator>
  <cp:lastModifiedBy>Dallas CIV George M</cp:lastModifiedBy>
  <cp:revision>2007</cp:revision>
  <cp:lastPrinted>2015-07-30T19:01:58Z</cp:lastPrinted>
  <dcterms:created xsi:type="dcterms:W3CDTF">2005-01-06T21:13:49Z</dcterms:created>
  <dcterms:modified xsi:type="dcterms:W3CDTF">2015-07-31T15:12:14Z</dcterms:modified>
</cp:coreProperties>
</file>