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55" r:id="rId1"/>
  </p:sldMasterIdLst>
  <p:notesMasterIdLst>
    <p:notesMasterId r:id="rId27"/>
  </p:notesMasterIdLst>
  <p:handoutMasterIdLst>
    <p:handoutMasterId r:id="rId28"/>
  </p:handoutMasterIdLst>
  <p:sldIdLst>
    <p:sldId id="701" r:id="rId2"/>
    <p:sldId id="660" r:id="rId3"/>
    <p:sldId id="682" r:id="rId4"/>
    <p:sldId id="609" r:id="rId5"/>
    <p:sldId id="622" r:id="rId6"/>
    <p:sldId id="675" r:id="rId7"/>
    <p:sldId id="718" r:id="rId8"/>
    <p:sldId id="719" r:id="rId9"/>
    <p:sldId id="720" r:id="rId10"/>
    <p:sldId id="721" r:id="rId11"/>
    <p:sldId id="722" r:id="rId12"/>
    <p:sldId id="723" r:id="rId13"/>
    <p:sldId id="688" r:id="rId14"/>
    <p:sldId id="689" r:id="rId15"/>
    <p:sldId id="713" r:id="rId16"/>
    <p:sldId id="714" r:id="rId17"/>
    <p:sldId id="510" r:id="rId18"/>
    <p:sldId id="613" r:id="rId19"/>
    <p:sldId id="614" r:id="rId20"/>
    <p:sldId id="615" r:id="rId21"/>
    <p:sldId id="616" r:id="rId22"/>
    <p:sldId id="692" r:id="rId23"/>
    <p:sldId id="617" r:id="rId24"/>
    <p:sldId id="618" r:id="rId25"/>
    <p:sldId id="619" r:id="rId26"/>
  </p:sldIdLst>
  <p:sldSz cx="9902825" cy="6858000"/>
  <p:notesSz cx="7010400" cy="92964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19">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dy, Charles [USA]" initials="C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a:srgbClr val="6666FF"/>
    <a:srgbClr val="0066FF"/>
    <a:srgbClr val="7ECCBD"/>
    <a:srgbClr val="016666"/>
    <a:srgbClr val="0B1F65"/>
    <a:srgbClr val="360157"/>
    <a:srgbClr val="0C04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68" autoAdjust="0"/>
    <p:restoredTop sz="77305" autoAdjust="0"/>
  </p:normalViewPr>
  <p:slideViewPr>
    <p:cSldViewPr snapToGrid="0">
      <p:cViewPr varScale="1">
        <p:scale>
          <a:sx n="110" d="100"/>
          <a:sy n="110" d="100"/>
        </p:scale>
        <p:origin x="876" y="96"/>
      </p:cViewPr>
      <p:guideLst>
        <p:guide orient="horz" pos="2160"/>
        <p:guide pos="3119"/>
      </p:guideLst>
    </p:cSldViewPr>
  </p:slideViewPr>
  <p:notesTextViewPr>
    <p:cViewPr>
      <p:scale>
        <a:sx n="100" d="100"/>
        <a:sy n="100" d="100"/>
      </p:scale>
      <p:origin x="0" y="0"/>
    </p:cViewPr>
  </p:notesTextViewPr>
  <p:sorterViewPr>
    <p:cViewPr>
      <p:scale>
        <a:sx n="140" d="100"/>
        <a:sy n="140" d="100"/>
      </p:scale>
      <p:origin x="0" y="-2496"/>
    </p:cViewPr>
  </p:sorterViewPr>
  <p:notesViewPr>
    <p:cSldViewPr snapToGrid="0">
      <p:cViewPr>
        <p:scale>
          <a:sx n="66" d="100"/>
          <a:sy n="66" d="100"/>
        </p:scale>
        <p:origin x="-1998" y="-57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sldNum" sz="quarter" idx="3"/>
          </p:nvPr>
        </p:nvSpPr>
        <p:spPr bwMode="auto">
          <a:xfrm>
            <a:off x="6585944" y="9099651"/>
            <a:ext cx="380338" cy="158321"/>
          </a:xfrm>
          <a:prstGeom prst="rect">
            <a:avLst/>
          </a:prstGeom>
          <a:noFill/>
          <a:ln w="12700">
            <a:noFill/>
            <a:miter lim="800000"/>
            <a:headEnd/>
            <a:tailEnd/>
          </a:ln>
          <a:effectLst/>
        </p:spPr>
        <p:txBody>
          <a:bodyPr vert="horz" wrap="none" lIns="0" tIns="0" rIns="0" bIns="0" numCol="1" anchor="b" anchorCtr="0" compatLnSpc="1">
            <a:prstTxWarp prst="textNoShape">
              <a:avLst/>
            </a:prstTxWarp>
          </a:bodyPr>
          <a:lstStyle>
            <a:lvl1pPr algn="r" defTabSz="911906" eaLnBrk="0" hangingPunct="0">
              <a:defRPr sz="800"/>
            </a:lvl1pPr>
          </a:lstStyle>
          <a:p>
            <a:pPr>
              <a:defRPr/>
            </a:pPr>
            <a:fld id="{1D37B605-D13F-4FFF-8EB1-BC780DC0C11D}" type="slidenum">
              <a:rPr lang="en-US"/>
              <a:pPr>
                <a:defRPr/>
              </a:pPr>
              <a:t>‹#›</a:t>
            </a:fld>
            <a:endParaRPr lang="en-US"/>
          </a:p>
        </p:txBody>
      </p:sp>
    </p:spTree>
    <p:extLst>
      <p:ext uri="{BB962C8B-B14F-4D97-AF65-F5344CB8AC3E}">
        <p14:creationId xmlns:p14="http://schemas.microsoft.com/office/powerpoint/2010/main" val="63308693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613108" y="4417634"/>
            <a:ext cx="5735506" cy="4586716"/>
          </a:xfrm>
          <a:prstGeom prst="rect">
            <a:avLst/>
          </a:prstGeom>
          <a:noFill/>
          <a:ln w="12700">
            <a:noFill/>
            <a:miter lim="800000"/>
            <a:headEnd/>
            <a:tailEnd/>
          </a:ln>
          <a:effectLst/>
        </p:spPr>
        <p:txBody>
          <a:bodyPr vert="horz" wrap="square" lIns="91475" tIns="44935" rIns="91475" bIns="44935" numCol="1" anchor="t" anchorCtr="0" compatLnSpc="1">
            <a:prstTxWarp prst="textNoShape">
              <a:avLst/>
            </a:prstTxWarp>
          </a:bodyPr>
          <a:lstStyle/>
          <a:p>
            <a:pPr lvl="0"/>
            <a:r>
              <a:rPr lang="en-US" noProof="0" smtClean="0"/>
              <a:t>Click to edit Master text styles</a:t>
            </a:r>
          </a:p>
          <a:p>
            <a:pPr lvl="1"/>
            <a:r>
              <a:rPr lang="en-US" noProof="0" smtClean="0"/>
              <a:t>Second level</a:t>
            </a:r>
          </a:p>
        </p:txBody>
      </p:sp>
      <p:sp>
        <p:nvSpPr>
          <p:cNvPr id="60419" name="Rectangle 3"/>
          <p:cNvSpPr>
            <a:spLocks noGrp="1" noRot="1" noChangeAspect="1" noChangeArrowheads="1" noTextEdit="1"/>
          </p:cNvSpPr>
          <p:nvPr>
            <p:ph type="sldImg" idx="2"/>
          </p:nvPr>
        </p:nvSpPr>
        <p:spPr bwMode="auto">
          <a:xfrm>
            <a:off x="619125" y="212725"/>
            <a:ext cx="5724525" cy="39639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sldNum" sz="quarter" idx="5"/>
          </p:nvPr>
        </p:nvSpPr>
        <p:spPr bwMode="auto">
          <a:xfrm>
            <a:off x="6733514" y="9116560"/>
            <a:ext cx="232768" cy="141414"/>
          </a:xfrm>
          <a:prstGeom prst="rect">
            <a:avLst/>
          </a:prstGeom>
          <a:noFill/>
          <a:ln w="12700">
            <a:noFill/>
            <a:miter lim="800000"/>
            <a:headEnd/>
            <a:tailEnd/>
          </a:ln>
          <a:effectLst/>
        </p:spPr>
        <p:txBody>
          <a:bodyPr vert="horz" wrap="none" lIns="0" tIns="0" rIns="0" bIns="0" numCol="1" anchor="b" anchorCtr="0" compatLnSpc="1">
            <a:prstTxWarp prst="textNoShape">
              <a:avLst/>
            </a:prstTxWarp>
          </a:bodyPr>
          <a:lstStyle>
            <a:lvl1pPr algn="r" defTabSz="911906" eaLnBrk="0" hangingPunct="0">
              <a:defRPr sz="800"/>
            </a:lvl1pPr>
          </a:lstStyle>
          <a:p>
            <a:pPr>
              <a:defRPr/>
            </a:pPr>
            <a:fld id="{4CAD800C-C926-4A3F-BAE0-488E9BCAE0F6}" type="slidenum">
              <a:rPr lang="en-US"/>
              <a:pPr>
                <a:defRPr/>
              </a:pPr>
              <a:t>‹#›</a:t>
            </a:fld>
            <a:endParaRPr lang="en-US"/>
          </a:p>
        </p:txBody>
      </p:sp>
    </p:spTree>
    <p:extLst>
      <p:ext uri="{BB962C8B-B14F-4D97-AF65-F5344CB8AC3E}">
        <p14:creationId xmlns:p14="http://schemas.microsoft.com/office/powerpoint/2010/main" val="3096735439"/>
      </p:ext>
    </p:extLst>
  </p:cSld>
  <p:clrMap bg1="lt1" tx1="dk1" bg2="lt2" tx2="dk2" accent1="accent1" accent2="accent2" accent3="accent3" accent4="accent4" accent5="accent5" accent6="accent6" hlink="hlink" folHlink="folHlink"/>
  <p:hf hdr="0" dt="0"/>
  <p:notesStyle>
    <a:lvl1pPr marL="177800" indent="-177800" algn="l" rtl="0" eaLnBrk="0" fontAlgn="base" hangingPunct="0">
      <a:spcBef>
        <a:spcPct val="100000"/>
      </a:spcBef>
      <a:spcAft>
        <a:spcPct val="0"/>
      </a:spcAft>
      <a:buFont typeface="Webdings" pitchFamily="18" charset="2"/>
      <a:buChar char="4"/>
      <a:defRPr sz="1000" kern="1200">
        <a:solidFill>
          <a:schemeClr val="tx1"/>
        </a:solidFill>
        <a:latin typeface="Arial" charset="0"/>
        <a:ea typeface="+mn-ea"/>
        <a:cs typeface="+mn-cs"/>
      </a:defRPr>
    </a:lvl1pPr>
    <a:lvl2pPr marL="342900" indent="-163513" algn="l" rtl="0" eaLnBrk="0" fontAlgn="base" hangingPunct="0">
      <a:lnSpc>
        <a:spcPct val="85000"/>
      </a:lnSpc>
      <a:spcBef>
        <a:spcPct val="45000"/>
      </a:spcBef>
      <a:spcAft>
        <a:spcPct val="0"/>
      </a:spcAft>
      <a:buChar char="–"/>
      <a:defRPr sz="1000" kern="1200">
        <a:solidFill>
          <a:schemeClr val="tx1"/>
        </a:solidFill>
        <a:latin typeface="Arial" charset="0"/>
        <a:ea typeface="+mn-ea"/>
        <a:cs typeface="+mn-cs"/>
      </a:defRPr>
    </a:lvl2pPr>
    <a:lvl3pPr marL="1143000" indent="-228600" algn="l" rtl="0" eaLnBrk="0" fontAlgn="base" hangingPunct="0">
      <a:lnSpc>
        <a:spcPct val="85000"/>
      </a:lnSpc>
      <a:spcBef>
        <a:spcPct val="45000"/>
      </a:spcBef>
      <a:spcAft>
        <a:spcPct val="0"/>
      </a:spcAft>
      <a:buFont typeface="Webdings" pitchFamily="18" charset="2"/>
      <a:defRPr sz="1000" kern="1200">
        <a:solidFill>
          <a:schemeClr val="tx1"/>
        </a:solidFill>
        <a:latin typeface="Arial" charset="0"/>
        <a:ea typeface="+mn-ea"/>
        <a:cs typeface="+mn-cs"/>
      </a:defRPr>
    </a:lvl3pPr>
    <a:lvl4pPr marL="1600200" indent="-228600" algn="l" rtl="0" eaLnBrk="0" fontAlgn="base" hangingPunct="0">
      <a:lnSpc>
        <a:spcPct val="85000"/>
      </a:lnSpc>
      <a:spcBef>
        <a:spcPct val="45000"/>
      </a:spcBef>
      <a:spcAft>
        <a:spcPct val="0"/>
      </a:spcAft>
      <a:defRPr sz="10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1267" name="Rectangle 2"/>
          <p:cNvSpPr>
            <a:spLocks noGrp="1" noChangeArrowheads="1"/>
          </p:cNvSpPr>
          <p:nvPr>
            <p:ph type="body" idx="1"/>
          </p:nvPr>
        </p:nvSpPr>
        <p:spPr/>
        <p:txBody>
          <a:bodyPr lIns="91430" tIns="44914" rIns="91430" bIns="44914"/>
          <a:lstStyle/>
          <a:p>
            <a:endParaRPr lang="en-GB" dirty="0" smtClean="0"/>
          </a:p>
        </p:txBody>
      </p:sp>
      <p:sp>
        <p:nvSpPr>
          <p:cNvPr id="1931268" name="Rectangle 3"/>
          <p:cNvSpPr>
            <a:spLocks noGrp="1" noRot="1" noChangeAspect="1" noChangeArrowheads="1" noTextEdit="1"/>
          </p:cNvSpPr>
          <p:nvPr>
            <p:ph type="sldImg"/>
          </p:nvPr>
        </p:nvSpPr>
        <p:spPr>
          <a:xfrm>
            <a:off x="619125" y="212725"/>
            <a:ext cx="5722938" cy="3962400"/>
          </a:xfrm>
          <a:ln/>
        </p:spPr>
      </p:sp>
    </p:spTree>
    <p:extLst>
      <p:ext uri="{BB962C8B-B14F-4D97-AF65-F5344CB8AC3E}">
        <p14:creationId xmlns:p14="http://schemas.microsoft.com/office/powerpoint/2010/main" val="1431638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8704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11695" eaLnBrk="0" hangingPunct="0">
              <a:defRPr sz="1200">
                <a:solidFill>
                  <a:schemeClr val="tx1"/>
                </a:solidFill>
                <a:latin typeface="Arial" charset="0"/>
              </a:defRPr>
            </a:lvl1pPr>
            <a:lvl2pPr marL="712308" indent="-273965" defTabSz="911695" eaLnBrk="0" hangingPunct="0">
              <a:defRPr sz="1200">
                <a:solidFill>
                  <a:schemeClr val="tx1"/>
                </a:solidFill>
                <a:latin typeface="Arial" charset="0"/>
              </a:defRPr>
            </a:lvl2pPr>
            <a:lvl3pPr marL="1095860" indent="-219171" defTabSz="911695" eaLnBrk="0" hangingPunct="0">
              <a:defRPr sz="1200">
                <a:solidFill>
                  <a:schemeClr val="tx1"/>
                </a:solidFill>
                <a:latin typeface="Arial" charset="0"/>
              </a:defRPr>
            </a:lvl3pPr>
            <a:lvl4pPr marL="1534203" indent="-219171" defTabSz="911695" eaLnBrk="0" hangingPunct="0">
              <a:defRPr sz="1200">
                <a:solidFill>
                  <a:schemeClr val="tx1"/>
                </a:solidFill>
                <a:latin typeface="Arial" charset="0"/>
              </a:defRPr>
            </a:lvl4pPr>
            <a:lvl5pPr marL="1972546" indent="-219171" defTabSz="911695" eaLnBrk="0" hangingPunct="0">
              <a:defRPr sz="1200">
                <a:solidFill>
                  <a:schemeClr val="tx1"/>
                </a:solidFill>
                <a:latin typeface="Arial" charset="0"/>
              </a:defRPr>
            </a:lvl5pPr>
            <a:lvl6pPr marL="2410890" indent="-219171" defTabSz="911695" eaLnBrk="0" fontAlgn="base" hangingPunct="0">
              <a:spcBef>
                <a:spcPct val="0"/>
              </a:spcBef>
              <a:spcAft>
                <a:spcPct val="0"/>
              </a:spcAft>
              <a:defRPr sz="1200">
                <a:solidFill>
                  <a:schemeClr val="tx1"/>
                </a:solidFill>
                <a:latin typeface="Arial" charset="0"/>
              </a:defRPr>
            </a:lvl6pPr>
            <a:lvl7pPr marL="2849234" indent="-219171" defTabSz="911695" eaLnBrk="0" fontAlgn="base" hangingPunct="0">
              <a:spcBef>
                <a:spcPct val="0"/>
              </a:spcBef>
              <a:spcAft>
                <a:spcPct val="0"/>
              </a:spcAft>
              <a:defRPr sz="1200">
                <a:solidFill>
                  <a:schemeClr val="tx1"/>
                </a:solidFill>
                <a:latin typeface="Arial" charset="0"/>
              </a:defRPr>
            </a:lvl7pPr>
            <a:lvl8pPr marL="3287578" indent="-219171" defTabSz="911695" eaLnBrk="0" fontAlgn="base" hangingPunct="0">
              <a:spcBef>
                <a:spcPct val="0"/>
              </a:spcBef>
              <a:spcAft>
                <a:spcPct val="0"/>
              </a:spcAft>
              <a:defRPr sz="1200">
                <a:solidFill>
                  <a:schemeClr val="tx1"/>
                </a:solidFill>
                <a:latin typeface="Arial" charset="0"/>
              </a:defRPr>
            </a:lvl8pPr>
            <a:lvl9pPr marL="3725920" indent="-219171" defTabSz="911695" eaLnBrk="0" fontAlgn="base" hangingPunct="0">
              <a:spcBef>
                <a:spcPct val="0"/>
              </a:spcBef>
              <a:spcAft>
                <a:spcPct val="0"/>
              </a:spcAft>
              <a:defRPr sz="1200">
                <a:solidFill>
                  <a:schemeClr val="tx1"/>
                </a:solidFill>
                <a:latin typeface="Arial" charset="0"/>
              </a:defRPr>
            </a:lvl9pPr>
          </a:lstStyle>
          <a:p>
            <a:fld id="{F8B00501-0730-49B2-8A6D-DD86A81AA325}" type="slidenum">
              <a:rPr lang="en-US" sz="800"/>
              <a:pPr/>
              <a:t>13</a:t>
            </a:fld>
            <a:endParaRPr lang="en-US" sz="800"/>
          </a:p>
        </p:txBody>
      </p:sp>
    </p:spTree>
    <p:extLst>
      <p:ext uri="{BB962C8B-B14F-4D97-AF65-F5344CB8AC3E}">
        <p14:creationId xmlns:p14="http://schemas.microsoft.com/office/powerpoint/2010/main" val="240302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20013" eaLnBrk="0" hangingPunct="0">
              <a:defRPr sz="1100">
                <a:solidFill>
                  <a:schemeClr val="tx1"/>
                </a:solidFill>
                <a:latin typeface="Arial" charset="0"/>
              </a:defRPr>
            </a:lvl1pPr>
            <a:lvl2pPr marL="718808" indent="-276465" defTabSz="920013" eaLnBrk="0" hangingPunct="0">
              <a:defRPr sz="1100">
                <a:solidFill>
                  <a:schemeClr val="tx1"/>
                </a:solidFill>
                <a:latin typeface="Arial" charset="0"/>
              </a:defRPr>
            </a:lvl2pPr>
            <a:lvl3pPr marL="1105858" indent="-221171" defTabSz="920013" eaLnBrk="0" hangingPunct="0">
              <a:defRPr sz="1100">
                <a:solidFill>
                  <a:schemeClr val="tx1"/>
                </a:solidFill>
                <a:latin typeface="Arial" charset="0"/>
              </a:defRPr>
            </a:lvl3pPr>
            <a:lvl4pPr marL="1548201" indent="-221171" defTabSz="920013" eaLnBrk="0" hangingPunct="0">
              <a:defRPr sz="1100">
                <a:solidFill>
                  <a:schemeClr val="tx1"/>
                </a:solidFill>
                <a:latin typeface="Arial" charset="0"/>
              </a:defRPr>
            </a:lvl4pPr>
            <a:lvl5pPr marL="1990544" indent="-221171" defTabSz="920013" eaLnBrk="0" hangingPunct="0">
              <a:defRPr sz="1100">
                <a:solidFill>
                  <a:schemeClr val="tx1"/>
                </a:solidFill>
                <a:latin typeface="Arial" charset="0"/>
              </a:defRPr>
            </a:lvl5pPr>
            <a:lvl6pPr marL="2432888" indent="-221171" defTabSz="920013" eaLnBrk="0" fontAlgn="base" hangingPunct="0">
              <a:spcBef>
                <a:spcPct val="0"/>
              </a:spcBef>
              <a:spcAft>
                <a:spcPct val="0"/>
              </a:spcAft>
              <a:defRPr sz="1100">
                <a:solidFill>
                  <a:schemeClr val="tx1"/>
                </a:solidFill>
                <a:latin typeface="Arial" charset="0"/>
              </a:defRPr>
            </a:lvl6pPr>
            <a:lvl7pPr marL="2875231" indent="-221171" defTabSz="920013" eaLnBrk="0" fontAlgn="base" hangingPunct="0">
              <a:spcBef>
                <a:spcPct val="0"/>
              </a:spcBef>
              <a:spcAft>
                <a:spcPct val="0"/>
              </a:spcAft>
              <a:defRPr sz="1100">
                <a:solidFill>
                  <a:schemeClr val="tx1"/>
                </a:solidFill>
                <a:latin typeface="Arial" charset="0"/>
              </a:defRPr>
            </a:lvl7pPr>
            <a:lvl8pPr marL="3317573" indent="-221171" defTabSz="920013" eaLnBrk="0" fontAlgn="base" hangingPunct="0">
              <a:spcBef>
                <a:spcPct val="0"/>
              </a:spcBef>
              <a:spcAft>
                <a:spcPct val="0"/>
              </a:spcAft>
              <a:defRPr sz="1100">
                <a:solidFill>
                  <a:schemeClr val="tx1"/>
                </a:solidFill>
                <a:latin typeface="Arial" charset="0"/>
              </a:defRPr>
            </a:lvl8pPr>
            <a:lvl9pPr marL="3759916" indent="-221171" defTabSz="920013" eaLnBrk="0" fontAlgn="base" hangingPunct="0">
              <a:spcBef>
                <a:spcPct val="0"/>
              </a:spcBef>
              <a:spcAft>
                <a:spcPct val="0"/>
              </a:spcAft>
              <a:defRPr sz="1100">
                <a:solidFill>
                  <a:schemeClr val="tx1"/>
                </a:solidFill>
                <a:latin typeface="Arial" charset="0"/>
              </a:defRPr>
            </a:lvl9pPr>
          </a:lstStyle>
          <a:p>
            <a:fld id="{44266DFE-02AB-4EF2-AC89-3250146FD61B}" type="slidenum">
              <a:rPr lang="en-US" sz="800"/>
              <a:pPr/>
              <a:t>14</a:t>
            </a:fld>
            <a:endParaRPr lang="en-US" sz="800"/>
          </a:p>
        </p:txBody>
      </p:sp>
    </p:spTree>
    <p:extLst>
      <p:ext uri="{BB962C8B-B14F-4D97-AF65-F5344CB8AC3E}">
        <p14:creationId xmlns:p14="http://schemas.microsoft.com/office/powerpoint/2010/main" val="1674571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20013" eaLnBrk="0" hangingPunct="0">
              <a:defRPr sz="1100">
                <a:solidFill>
                  <a:schemeClr val="tx1"/>
                </a:solidFill>
                <a:latin typeface="Arial" charset="0"/>
              </a:defRPr>
            </a:lvl1pPr>
            <a:lvl2pPr marL="718808" indent="-276465" defTabSz="920013" eaLnBrk="0" hangingPunct="0">
              <a:defRPr sz="1100">
                <a:solidFill>
                  <a:schemeClr val="tx1"/>
                </a:solidFill>
                <a:latin typeface="Arial" charset="0"/>
              </a:defRPr>
            </a:lvl2pPr>
            <a:lvl3pPr marL="1105858" indent="-221171" defTabSz="920013" eaLnBrk="0" hangingPunct="0">
              <a:defRPr sz="1100">
                <a:solidFill>
                  <a:schemeClr val="tx1"/>
                </a:solidFill>
                <a:latin typeface="Arial" charset="0"/>
              </a:defRPr>
            </a:lvl3pPr>
            <a:lvl4pPr marL="1548201" indent="-221171" defTabSz="920013" eaLnBrk="0" hangingPunct="0">
              <a:defRPr sz="1100">
                <a:solidFill>
                  <a:schemeClr val="tx1"/>
                </a:solidFill>
                <a:latin typeface="Arial" charset="0"/>
              </a:defRPr>
            </a:lvl4pPr>
            <a:lvl5pPr marL="1990544" indent="-221171" defTabSz="920013" eaLnBrk="0" hangingPunct="0">
              <a:defRPr sz="1100">
                <a:solidFill>
                  <a:schemeClr val="tx1"/>
                </a:solidFill>
                <a:latin typeface="Arial" charset="0"/>
              </a:defRPr>
            </a:lvl5pPr>
            <a:lvl6pPr marL="2432888" indent="-221171" defTabSz="920013" eaLnBrk="0" fontAlgn="base" hangingPunct="0">
              <a:spcBef>
                <a:spcPct val="0"/>
              </a:spcBef>
              <a:spcAft>
                <a:spcPct val="0"/>
              </a:spcAft>
              <a:defRPr sz="1100">
                <a:solidFill>
                  <a:schemeClr val="tx1"/>
                </a:solidFill>
                <a:latin typeface="Arial" charset="0"/>
              </a:defRPr>
            </a:lvl6pPr>
            <a:lvl7pPr marL="2875231" indent="-221171" defTabSz="920013" eaLnBrk="0" fontAlgn="base" hangingPunct="0">
              <a:spcBef>
                <a:spcPct val="0"/>
              </a:spcBef>
              <a:spcAft>
                <a:spcPct val="0"/>
              </a:spcAft>
              <a:defRPr sz="1100">
                <a:solidFill>
                  <a:schemeClr val="tx1"/>
                </a:solidFill>
                <a:latin typeface="Arial" charset="0"/>
              </a:defRPr>
            </a:lvl7pPr>
            <a:lvl8pPr marL="3317573" indent="-221171" defTabSz="920013" eaLnBrk="0" fontAlgn="base" hangingPunct="0">
              <a:spcBef>
                <a:spcPct val="0"/>
              </a:spcBef>
              <a:spcAft>
                <a:spcPct val="0"/>
              </a:spcAft>
              <a:defRPr sz="1100">
                <a:solidFill>
                  <a:schemeClr val="tx1"/>
                </a:solidFill>
                <a:latin typeface="Arial" charset="0"/>
              </a:defRPr>
            </a:lvl8pPr>
            <a:lvl9pPr marL="3759916" indent="-221171" defTabSz="920013" eaLnBrk="0" fontAlgn="base" hangingPunct="0">
              <a:spcBef>
                <a:spcPct val="0"/>
              </a:spcBef>
              <a:spcAft>
                <a:spcPct val="0"/>
              </a:spcAft>
              <a:defRPr sz="1100">
                <a:solidFill>
                  <a:schemeClr val="tx1"/>
                </a:solidFill>
                <a:latin typeface="Arial" charset="0"/>
              </a:defRPr>
            </a:lvl9pPr>
          </a:lstStyle>
          <a:p>
            <a:fld id="{44266DFE-02AB-4EF2-AC89-3250146FD61B}" type="slidenum">
              <a:rPr lang="en-US" sz="800"/>
              <a:pPr/>
              <a:t>15</a:t>
            </a:fld>
            <a:endParaRPr lang="en-US" sz="800"/>
          </a:p>
        </p:txBody>
      </p:sp>
    </p:spTree>
    <p:extLst>
      <p:ext uri="{BB962C8B-B14F-4D97-AF65-F5344CB8AC3E}">
        <p14:creationId xmlns:p14="http://schemas.microsoft.com/office/powerpoint/2010/main" val="3714711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9318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10301" eaLnBrk="0" hangingPunct="0">
              <a:defRPr sz="1100">
                <a:solidFill>
                  <a:schemeClr val="tx1"/>
                </a:solidFill>
                <a:latin typeface="Arial" charset="0"/>
              </a:defRPr>
            </a:lvl1pPr>
            <a:lvl2pPr marL="712410" indent="-274005" defTabSz="910301" eaLnBrk="0" hangingPunct="0">
              <a:defRPr sz="1100">
                <a:solidFill>
                  <a:schemeClr val="tx1"/>
                </a:solidFill>
                <a:latin typeface="Arial" charset="0"/>
              </a:defRPr>
            </a:lvl2pPr>
            <a:lvl3pPr marL="1096016" indent="-219203" defTabSz="910301" eaLnBrk="0" hangingPunct="0">
              <a:defRPr sz="1100">
                <a:solidFill>
                  <a:schemeClr val="tx1"/>
                </a:solidFill>
                <a:latin typeface="Arial" charset="0"/>
              </a:defRPr>
            </a:lvl3pPr>
            <a:lvl4pPr marL="1534423" indent="-219203" defTabSz="910301" eaLnBrk="0" hangingPunct="0">
              <a:defRPr sz="1100">
                <a:solidFill>
                  <a:schemeClr val="tx1"/>
                </a:solidFill>
                <a:latin typeface="Arial" charset="0"/>
              </a:defRPr>
            </a:lvl4pPr>
            <a:lvl5pPr marL="1972828" indent="-219203" defTabSz="910301" eaLnBrk="0" hangingPunct="0">
              <a:defRPr sz="1100">
                <a:solidFill>
                  <a:schemeClr val="tx1"/>
                </a:solidFill>
                <a:latin typeface="Arial" charset="0"/>
              </a:defRPr>
            </a:lvl5pPr>
            <a:lvl6pPr marL="2411235" indent="-219203" defTabSz="910301" eaLnBrk="0" fontAlgn="base" hangingPunct="0">
              <a:spcBef>
                <a:spcPct val="0"/>
              </a:spcBef>
              <a:spcAft>
                <a:spcPct val="0"/>
              </a:spcAft>
              <a:defRPr sz="1100">
                <a:solidFill>
                  <a:schemeClr val="tx1"/>
                </a:solidFill>
                <a:latin typeface="Arial" charset="0"/>
              </a:defRPr>
            </a:lvl6pPr>
            <a:lvl7pPr marL="2849641" indent="-219203" defTabSz="910301" eaLnBrk="0" fontAlgn="base" hangingPunct="0">
              <a:spcBef>
                <a:spcPct val="0"/>
              </a:spcBef>
              <a:spcAft>
                <a:spcPct val="0"/>
              </a:spcAft>
              <a:defRPr sz="1100">
                <a:solidFill>
                  <a:schemeClr val="tx1"/>
                </a:solidFill>
                <a:latin typeface="Arial" charset="0"/>
              </a:defRPr>
            </a:lvl7pPr>
            <a:lvl8pPr marL="3288047" indent="-219203" defTabSz="910301" eaLnBrk="0" fontAlgn="base" hangingPunct="0">
              <a:spcBef>
                <a:spcPct val="0"/>
              </a:spcBef>
              <a:spcAft>
                <a:spcPct val="0"/>
              </a:spcAft>
              <a:defRPr sz="1100">
                <a:solidFill>
                  <a:schemeClr val="tx1"/>
                </a:solidFill>
                <a:latin typeface="Arial" charset="0"/>
              </a:defRPr>
            </a:lvl8pPr>
            <a:lvl9pPr marL="3726453" indent="-219203" defTabSz="910301" eaLnBrk="0" fontAlgn="base" hangingPunct="0">
              <a:spcBef>
                <a:spcPct val="0"/>
              </a:spcBef>
              <a:spcAft>
                <a:spcPct val="0"/>
              </a:spcAft>
              <a:defRPr sz="1100">
                <a:solidFill>
                  <a:schemeClr val="tx1"/>
                </a:solidFill>
                <a:latin typeface="Arial" charset="0"/>
              </a:defRPr>
            </a:lvl9pPr>
          </a:lstStyle>
          <a:p>
            <a:fld id="{BE16CB95-6516-4023-A1D6-A6E5F1C6EE4B}" type="slidenum">
              <a:rPr lang="en-US" sz="800"/>
              <a:pPr/>
              <a:t>16</a:t>
            </a:fld>
            <a:endParaRPr lang="en-US" sz="800"/>
          </a:p>
        </p:txBody>
      </p:sp>
    </p:spTree>
    <p:extLst>
      <p:ext uri="{BB962C8B-B14F-4D97-AF65-F5344CB8AC3E}">
        <p14:creationId xmlns:p14="http://schemas.microsoft.com/office/powerpoint/2010/main" val="1508147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p>
        </p:txBody>
      </p:sp>
      <p:sp>
        <p:nvSpPr>
          <p:cNvPr id="9421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11825" eaLnBrk="0" hangingPunct="0">
              <a:defRPr sz="1100">
                <a:solidFill>
                  <a:schemeClr val="tx1"/>
                </a:solidFill>
                <a:latin typeface="Arial" charset="0"/>
              </a:defRPr>
            </a:lvl1pPr>
            <a:lvl2pPr marL="712410" indent="-274005" defTabSz="911825" eaLnBrk="0" hangingPunct="0">
              <a:defRPr sz="1100">
                <a:solidFill>
                  <a:schemeClr val="tx1"/>
                </a:solidFill>
                <a:latin typeface="Arial" charset="0"/>
              </a:defRPr>
            </a:lvl2pPr>
            <a:lvl3pPr marL="1096016" indent="-219203" defTabSz="911825" eaLnBrk="0" hangingPunct="0">
              <a:defRPr sz="1100">
                <a:solidFill>
                  <a:schemeClr val="tx1"/>
                </a:solidFill>
                <a:latin typeface="Arial" charset="0"/>
              </a:defRPr>
            </a:lvl3pPr>
            <a:lvl4pPr marL="1534423" indent="-219203" defTabSz="911825" eaLnBrk="0" hangingPunct="0">
              <a:defRPr sz="1100">
                <a:solidFill>
                  <a:schemeClr val="tx1"/>
                </a:solidFill>
                <a:latin typeface="Arial" charset="0"/>
              </a:defRPr>
            </a:lvl4pPr>
            <a:lvl5pPr marL="1972828" indent="-219203" defTabSz="911825" eaLnBrk="0" hangingPunct="0">
              <a:defRPr sz="1100">
                <a:solidFill>
                  <a:schemeClr val="tx1"/>
                </a:solidFill>
                <a:latin typeface="Arial" charset="0"/>
              </a:defRPr>
            </a:lvl5pPr>
            <a:lvl6pPr marL="2411235" indent="-219203" defTabSz="911825" eaLnBrk="0" fontAlgn="base" hangingPunct="0">
              <a:spcBef>
                <a:spcPct val="0"/>
              </a:spcBef>
              <a:spcAft>
                <a:spcPct val="0"/>
              </a:spcAft>
              <a:defRPr sz="1100">
                <a:solidFill>
                  <a:schemeClr val="tx1"/>
                </a:solidFill>
                <a:latin typeface="Arial" charset="0"/>
              </a:defRPr>
            </a:lvl6pPr>
            <a:lvl7pPr marL="2849641" indent="-219203" defTabSz="911825" eaLnBrk="0" fontAlgn="base" hangingPunct="0">
              <a:spcBef>
                <a:spcPct val="0"/>
              </a:spcBef>
              <a:spcAft>
                <a:spcPct val="0"/>
              </a:spcAft>
              <a:defRPr sz="1100">
                <a:solidFill>
                  <a:schemeClr val="tx1"/>
                </a:solidFill>
                <a:latin typeface="Arial" charset="0"/>
              </a:defRPr>
            </a:lvl7pPr>
            <a:lvl8pPr marL="3288047" indent="-219203" defTabSz="911825" eaLnBrk="0" fontAlgn="base" hangingPunct="0">
              <a:spcBef>
                <a:spcPct val="0"/>
              </a:spcBef>
              <a:spcAft>
                <a:spcPct val="0"/>
              </a:spcAft>
              <a:defRPr sz="1100">
                <a:solidFill>
                  <a:schemeClr val="tx1"/>
                </a:solidFill>
                <a:latin typeface="Arial" charset="0"/>
              </a:defRPr>
            </a:lvl8pPr>
            <a:lvl9pPr marL="3726453" indent="-219203" defTabSz="911825" eaLnBrk="0" fontAlgn="base" hangingPunct="0">
              <a:spcBef>
                <a:spcPct val="0"/>
              </a:spcBef>
              <a:spcAft>
                <a:spcPct val="0"/>
              </a:spcAft>
              <a:defRPr sz="1100">
                <a:solidFill>
                  <a:schemeClr val="tx1"/>
                </a:solidFill>
                <a:latin typeface="Arial" charset="0"/>
              </a:defRPr>
            </a:lvl9pPr>
          </a:lstStyle>
          <a:p>
            <a:fld id="{915FDC12-916D-45BC-B964-E00AB8A6EC9A}" type="slidenum">
              <a:rPr lang="en-US" sz="800"/>
              <a:pPr/>
              <a:t>17</a:t>
            </a:fld>
            <a:endParaRPr lang="en-US" sz="800"/>
          </a:p>
        </p:txBody>
      </p:sp>
    </p:spTree>
    <p:extLst>
      <p:ext uri="{BB962C8B-B14F-4D97-AF65-F5344CB8AC3E}">
        <p14:creationId xmlns:p14="http://schemas.microsoft.com/office/powerpoint/2010/main" val="334609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952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10301" eaLnBrk="0" hangingPunct="0">
              <a:defRPr sz="1100">
                <a:solidFill>
                  <a:schemeClr val="tx1"/>
                </a:solidFill>
                <a:latin typeface="Arial" charset="0"/>
              </a:defRPr>
            </a:lvl1pPr>
            <a:lvl2pPr marL="712410" indent="-274005" defTabSz="910301" eaLnBrk="0" hangingPunct="0">
              <a:defRPr sz="1100">
                <a:solidFill>
                  <a:schemeClr val="tx1"/>
                </a:solidFill>
                <a:latin typeface="Arial" charset="0"/>
              </a:defRPr>
            </a:lvl2pPr>
            <a:lvl3pPr marL="1096016" indent="-219203" defTabSz="910301" eaLnBrk="0" hangingPunct="0">
              <a:defRPr sz="1100">
                <a:solidFill>
                  <a:schemeClr val="tx1"/>
                </a:solidFill>
                <a:latin typeface="Arial" charset="0"/>
              </a:defRPr>
            </a:lvl3pPr>
            <a:lvl4pPr marL="1534423" indent="-219203" defTabSz="910301" eaLnBrk="0" hangingPunct="0">
              <a:defRPr sz="1100">
                <a:solidFill>
                  <a:schemeClr val="tx1"/>
                </a:solidFill>
                <a:latin typeface="Arial" charset="0"/>
              </a:defRPr>
            </a:lvl4pPr>
            <a:lvl5pPr marL="1972828" indent="-219203" defTabSz="910301" eaLnBrk="0" hangingPunct="0">
              <a:defRPr sz="1100">
                <a:solidFill>
                  <a:schemeClr val="tx1"/>
                </a:solidFill>
                <a:latin typeface="Arial" charset="0"/>
              </a:defRPr>
            </a:lvl5pPr>
            <a:lvl6pPr marL="2411235" indent="-219203" defTabSz="910301" eaLnBrk="0" fontAlgn="base" hangingPunct="0">
              <a:spcBef>
                <a:spcPct val="0"/>
              </a:spcBef>
              <a:spcAft>
                <a:spcPct val="0"/>
              </a:spcAft>
              <a:defRPr sz="1100">
                <a:solidFill>
                  <a:schemeClr val="tx1"/>
                </a:solidFill>
                <a:latin typeface="Arial" charset="0"/>
              </a:defRPr>
            </a:lvl6pPr>
            <a:lvl7pPr marL="2849641" indent="-219203" defTabSz="910301" eaLnBrk="0" fontAlgn="base" hangingPunct="0">
              <a:spcBef>
                <a:spcPct val="0"/>
              </a:spcBef>
              <a:spcAft>
                <a:spcPct val="0"/>
              </a:spcAft>
              <a:defRPr sz="1100">
                <a:solidFill>
                  <a:schemeClr val="tx1"/>
                </a:solidFill>
                <a:latin typeface="Arial" charset="0"/>
              </a:defRPr>
            </a:lvl7pPr>
            <a:lvl8pPr marL="3288047" indent="-219203" defTabSz="910301" eaLnBrk="0" fontAlgn="base" hangingPunct="0">
              <a:spcBef>
                <a:spcPct val="0"/>
              </a:spcBef>
              <a:spcAft>
                <a:spcPct val="0"/>
              </a:spcAft>
              <a:defRPr sz="1100">
                <a:solidFill>
                  <a:schemeClr val="tx1"/>
                </a:solidFill>
                <a:latin typeface="Arial" charset="0"/>
              </a:defRPr>
            </a:lvl8pPr>
            <a:lvl9pPr marL="3726453" indent="-219203" defTabSz="910301" eaLnBrk="0" fontAlgn="base" hangingPunct="0">
              <a:spcBef>
                <a:spcPct val="0"/>
              </a:spcBef>
              <a:spcAft>
                <a:spcPct val="0"/>
              </a:spcAft>
              <a:defRPr sz="1100">
                <a:solidFill>
                  <a:schemeClr val="tx1"/>
                </a:solidFill>
                <a:latin typeface="Arial" charset="0"/>
              </a:defRPr>
            </a:lvl9pPr>
          </a:lstStyle>
          <a:p>
            <a:fld id="{1B2AF632-1A49-4B77-8D0A-05CB85684C82}" type="slidenum">
              <a:rPr lang="en-US" sz="800"/>
              <a:pPr/>
              <a:t>18</a:t>
            </a:fld>
            <a:endParaRPr lang="en-US" sz="800"/>
          </a:p>
        </p:txBody>
      </p:sp>
    </p:spTree>
    <p:extLst>
      <p:ext uri="{BB962C8B-B14F-4D97-AF65-F5344CB8AC3E}">
        <p14:creationId xmlns:p14="http://schemas.microsoft.com/office/powerpoint/2010/main" val="398175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9626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10301" eaLnBrk="0" hangingPunct="0">
              <a:defRPr sz="1100">
                <a:solidFill>
                  <a:schemeClr val="tx1"/>
                </a:solidFill>
                <a:latin typeface="Arial" charset="0"/>
              </a:defRPr>
            </a:lvl1pPr>
            <a:lvl2pPr marL="712410" indent="-274005" defTabSz="910301" eaLnBrk="0" hangingPunct="0">
              <a:defRPr sz="1100">
                <a:solidFill>
                  <a:schemeClr val="tx1"/>
                </a:solidFill>
                <a:latin typeface="Arial" charset="0"/>
              </a:defRPr>
            </a:lvl2pPr>
            <a:lvl3pPr marL="1096016" indent="-219203" defTabSz="910301" eaLnBrk="0" hangingPunct="0">
              <a:defRPr sz="1100">
                <a:solidFill>
                  <a:schemeClr val="tx1"/>
                </a:solidFill>
                <a:latin typeface="Arial" charset="0"/>
              </a:defRPr>
            </a:lvl3pPr>
            <a:lvl4pPr marL="1534423" indent="-219203" defTabSz="910301" eaLnBrk="0" hangingPunct="0">
              <a:defRPr sz="1100">
                <a:solidFill>
                  <a:schemeClr val="tx1"/>
                </a:solidFill>
                <a:latin typeface="Arial" charset="0"/>
              </a:defRPr>
            </a:lvl4pPr>
            <a:lvl5pPr marL="1972828" indent="-219203" defTabSz="910301" eaLnBrk="0" hangingPunct="0">
              <a:defRPr sz="1100">
                <a:solidFill>
                  <a:schemeClr val="tx1"/>
                </a:solidFill>
                <a:latin typeface="Arial" charset="0"/>
              </a:defRPr>
            </a:lvl5pPr>
            <a:lvl6pPr marL="2411235" indent="-219203" defTabSz="910301" eaLnBrk="0" fontAlgn="base" hangingPunct="0">
              <a:spcBef>
                <a:spcPct val="0"/>
              </a:spcBef>
              <a:spcAft>
                <a:spcPct val="0"/>
              </a:spcAft>
              <a:defRPr sz="1100">
                <a:solidFill>
                  <a:schemeClr val="tx1"/>
                </a:solidFill>
                <a:latin typeface="Arial" charset="0"/>
              </a:defRPr>
            </a:lvl6pPr>
            <a:lvl7pPr marL="2849641" indent="-219203" defTabSz="910301" eaLnBrk="0" fontAlgn="base" hangingPunct="0">
              <a:spcBef>
                <a:spcPct val="0"/>
              </a:spcBef>
              <a:spcAft>
                <a:spcPct val="0"/>
              </a:spcAft>
              <a:defRPr sz="1100">
                <a:solidFill>
                  <a:schemeClr val="tx1"/>
                </a:solidFill>
                <a:latin typeface="Arial" charset="0"/>
              </a:defRPr>
            </a:lvl7pPr>
            <a:lvl8pPr marL="3288047" indent="-219203" defTabSz="910301" eaLnBrk="0" fontAlgn="base" hangingPunct="0">
              <a:spcBef>
                <a:spcPct val="0"/>
              </a:spcBef>
              <a:spcAft>
                <a:spcPct val="0"/>
              </a:spcAft>
              <a:defRPr sz="1100">
                <a:solidFill>
                  <a:schemeClr val="tx1"/>
                </a:solidFill>
                <a:latin typeface="Arial" charset="0"/>
              </a:defRPr>
            </a:lvl8pPr>
            <a:lvl9pPr marL="3726453" indent="-219203" defTabSz="910301" eaLnBrk="0" fontAlgn="base" hangingPunct="0">
              <a:spcBef>
                <a:spcPct val="0"/>
              </a:spcBef>
              <a:spcAft>
                <a:spcPct val="0"/>
              </a:spcAft>
              <a:defRPr sz="1100">
                <a:solidFill>
                  <a:schemeClr val="tx1"/>
                </a:solidFill>
                <a:latin typeface="Arial" charset="0"/>
              </a:defRPr>
            </a:lvl9pPr>
          </a:lstStyle>
          <a:p>
            <a:fld id="{A7DE4E44-F96F-455E-BCA3-EC34488D9D3E}" type="slidenum">
              <a:rPr lang="en-US" sz="800"/>
              <a:pPr/>
              <a:t>19</a:t>
            </a:fld>
            <a:endParaRPr lang="en-US" sz="800"/>
          </a:p>
        </p:txBody>
      </p:sp>
    </p:spTree>
    <p:extLst>
      <p:ext uri="{BB962C8B-B14F-4D97-AF65-F5344CB8AC3E}">
        <p14:creationId xmlns:p14="http://schemas.microsoft.com/office/powerpoint/2010/main" val="1120509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9728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10301" eaLnBrk="0" hangingPunct="0">
              <a:defRPr sz="1100">
                <a:solidFill>
                  <a:schemeClr val="tx1"/>
                </a:solidFill>
                <a:latin typeface="Arial" charset="0"/>
              </a:defRPr>
            </a:lvl1pPr>
            <a:lvl2pPr marL="712410" indent="-274005" defTabSz="910301" eaLnBrk="0" hangingPunct="0">
              <a:defRPr sz="1100">
                <a:solidFill>
                  <a:schemeClr val="tx1"/>
                </a:solidFill>
                <a:latin typeface="Arial" charset="0"/>
              </a:defRPr>
            </a:lvl2pPr>
            <a:lvl3pPr marL="1096016" indent="-219203" defTabSz="910301" eaLnBrk="0" hangingPunct="0">
              <a:defRPr sz="1100">
                <a:solidFill>
                  <a:schemeClr val="tx1"/>
                </a:solidFill>
                <a:latin typeface="Arial" charset="0"/>
              </a:defRPr>
            </a:lvl3pPr>
            <a:lvl4pPr marL="1534423" indent="-219203" defTabSz="910301" eaLnBrk="0" hangingPunct="0">
              <a:defRPr sz="1100">
                <a:solidFill>
                  <a:schemeClr val="tx1"/>
                </a:solidFill>
                <a:latin typeface="Arial" charset="0"/>
              </a:defRPr>
            </a:lvl4pPr>
            <a:lvl5pPr marL="1972828" indent="-219203" defTabSz="910301" eaLnBrk="0" hangingPunct="0">
              <a:defRPr sz="1100">
                <a:solidFill>
                  <a:schemeClr val="tx1"/>
                </a:solidFill>
                <a:latin typeface="Arial" charset="0"/>
              </a:defRPr>
            </a:lvl5pPr>
            <a:lvl6pPr marL="2411235" indent="-219203" defTabSz="910301" eaLnBrk="0" fontAlgn="base" hangingPunct="0">
              <a:spcBef>
                <a:spcPct val="0"/>
              </a:spcBef>
              <a:spcAft>
                <a:spcPct val="0"/>
              </a:spcAft>
              <a:defRPr sz="1100">
                <a:solidFill>
                  <a:schemeClr val="tx1"/>
                </a:solidFill>
                <a:latin typeface="Arial" charset="0"/>
              </a:defRPr>
            </a:lvl6pPr>
            <a:lvl7pPr marL="2849641" indent="-219203" defTabSz="910301" eaLnBrk="0" fontAlgn="base" hangingPunct="0">
              <a:spcBef>
                <a:spcPct val="0"/>
              </a:spcBef>
              <a:spcAft>
                <a:spcPct val="0"/>
              </a:spcAft>
              <a:defRPr sz="1100">
                <a:solidFill>
                  <a:schemeClr val="tx1"/>
                </a:solidFill>
                <a:latin typeface="Arial" charset="0"/>
              </a:defRPr>
            </a:lvl7pPr>
            <a:lvl8pPr marL="3288047" indent="-219203" defTabSz="910301" eaLnBrk="0" fontAlgn="base" hangingPunct="0">
              <a:spcBef>
                <a:spcPct val="0"/>
              </a:spcBef>
              <a:spcAft>
                <a:spcPct val="0"/>
              </a:spcAft>
              <a:defRPr sz="1100">
                <a:solidFill>
                  <a:schemeClr val="tx1"/>
                </a:solidFill>
                <a:latin typeface="Arial" charset="0"/>
              </a:defRPr>
            </a:lvl8pPr>
            <a:lvl9pPr marL="3726453" indent="-219203" defTabSz="910301" eaLnBrk="0" fontAlgn="base" hangingPunct="0">
              <a:spcBef>
                <a:spcPct val="0"/>
              </a:spcBef>
              <a:spcAft>
                <a:spcPct val="0"/>
              </a:spcAft>
              <a:defRPr sz="1100">
                <a:solidFill>
                  <a:schemeClr val="tx1"/>
                </a:solidFill>
                <a:latin typeface="Arial" charset="0"/>
              </a:defRPr>
            </a:lvl9pPr>
          </a:lstStyle>
          <a:p>
            <a:fld id="{10BEF161-4D06-4524-9669-54DAFD391087}" type="slidenum">
              <a:rPr lang="en-US" sz="800"/>
              <a:pPr/>
              <a:t>20</a:t>
            </a:fld>
            <a:endParaRPr lang="en-US" sz="800"/>
          </a:p>
        </p:txBody>
      </p:sp>
    </p:spTree>
    <p:extLst>
      <p:ext uri="{BB962C8B-B14F-4D97-AF65-F5344CB8AC3E}">
        <p14:creationId xmlns:p14="http://schemas.microsoft.com/office/powerpoint/2010/main" val="3920897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9728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10301" eaLnBrk="0" hangingPunct="0">
              <a:defRPr sz="1100">
                <a:solidFill>
                  <a:schemeClr val="tx1"/>
                </a:solidFill>
                <a:latin typeface="Arial" charset="0"/>
              </a:defRPr>
            </a:lvl1pPr>
            <a:lvl2pPr marL="712410" indent="-274005" defTabSz="910301" eaLnBrk="0" hangingPunct="0">
              <a:defRPr sz="1100">
                <a:solidFill>
                  <a:schemeClr val="tx1"/>
                </a:solidFill>
                <a:latin typeface="Arial" charset="0"/>
              </a:defRPr>
            </a:lvl2pPr>
            <a:lvl3pPr marL="1096016" indent="-219203" defTabSz="910301" eaLnBrk="0" hangingPunct="0">
              <a:defRPr sz="1100">
                <a:solidFill>
                  <a:schemeClr val="tx1"/>
                </a:solidFill>
                <a:latin typeface="Arial" charset="0"/>
              </a:defRPr>
            </a:lvl3pPr>
            <a:lvl4pPr marL="1534423" indent="-219203" defTabSz="910301" eaLnBrk="0" hangingPunct="0">
              <a:defRPr sz="1100">
                <a:solidFill>
                  <a:schemeClr val="tx1"/>
                </a:solidFill>
                <a:latin typeface="Arial" charset="0"/>
              </a:defRPr>
            </a:lvl4pPr>
            <a:lvl5pPr marL="1972828" indent="-219203" defTabSz="910301" eaLnBrk="0" hangingPunct="0">
              <a:defRPr sz="1100">
                <a:solidFill>
                  <a:schemeClr val="tx1"/>
                </a:solidFill>
                <a:latin typeface="Arial" charset="0"/>
              </a:defRPr>
            </a:lvl5pPr>
            <a:lvl6pPr marL="2411235" indent="-219203" defTabSz="910301" eaLnBrk="0" fontAlgn="base" hangingPunct="0">
              <a:spcBef>
                <a:spcPct val="0"/>
              </a:spcBef>
              <a:spcAft>
                <a:spcPct val="0"/>
              </a:spcAft>
              <a:defRPr sz="1100">
                <a:solidFill>
                  <a:schemeClr val="tx1"/>
                </a:solidFill>
                <a:latin typeface="Arial" charset="0"/>
              </a:defRPr>
            </a:lvl6pPr>
            <a:lvl7pPr marL="2849641" indent="-219203" defTabSz="910301" eaLnBrk="0" fontAlgn="base" hangingPunct="0">
              <a:spcBef>
                <a:spcPct val="0"/>
              </a:spcBef>
              <a:spcAft>
                <a:spcPct val="0"/>
              </a:spcAft>
              <a:defRPr sz="1100">
                <a:solidFill>
                  <a:schemeClr val="tx1"/>
                </a:solidFill>
                <a:latin typeface="Arial" charset="0"/>
              </a:defRPr>
            </a:lvl7pPr>
            <a:lvl8pPr marL="3288047" indent="-219203" defTabSz="910301" eaLnBrk="0" fontAlgn="base" hangingPunct="0">
              <a:spcBef>
                <a:spcPct val="0"/>
              </a:spcBef>
              <a:spcAft>
                <a:spcPct val="0"/>
              </a:spcAft>
              <a:defRPr sz="1100">
                <a:solidFill>
                  <a:schemeClr val="tx1"/>
                </a:solidFill>
                <a:latin typeface="Arial" charset="0"/>
              </a:defRPr>
            </a:lvl8pPr>
            <a:lvl9pPr marL="3726453" indent="-219203" defTabSz="910301" eaLnBrk="0" fontAlgn="base" hangingPunct="0">
              <a:spcBef>
                <a:spcPct val="0"/>
              </a:spcBef>
              <a:spcAft>
                <a:spcPct val="0"/>
              </a:spcAft>
              <a:defRPr sz="1100">
                <a:solidFill>
                  <a:schemeClr val="tx1"/>
                </a:solidFill>
                <a:latin typeface="Arial" charset="0"/>
              </a:defRPr>
            </a:lvl9pPr>
          </a:lstStyle>
          <a:p>
            <a:fld id="{10BEF161-4D06-4524-9669-54DAFD391087}" type="slidenum">
              <a:rPr lang="en-US" sz="800"/>
              <a:pPr/>
              <a:t>21</a:t>
            </a:fld>
            <a:endParaRPr lang="en-US" sz="800"/>
          </a:p>
        </p:txBody>
      </p:sp>
    </p:spTree>
    <p:extLst>
      <p:ext uri="{BB962C8B-B14F-4D97-AF65-F5344CB8AC3E}">
        <p14:creationId xmlns:p14="http://schemas.microsoft.com/office/powerpoint/2010/main" val="671903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983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10301" eaLnBrk="0" hangingPunct="0">
              <a:defRPr sz="1100">
                <a:solidFill>
                  <a:schemeClr val="tx1"/>
                </a:solidFill>
                <a:latin typeface="Arial" charset="0"/>
              </a:defRPr>
            </a:lvl1pPr>
            <a:lvl2pPr marL="712410" indent="-274005" defTabSz="910301" eaLnBrk="0" hangingPunct="0">
              <a:defRPr sz="1100">
                <a:solidFill>
                  <a:schemeClr val="tx1"/>
                </a:solidFill>
                <a:latin typeface="Arial" charset="0"/>
              </a:defRPr>
            </a:lvl2pPr>
            <a:lvl3pPr marL="1096016" indent="-219203" defTabSz="910301" eaLnBrk="0" hangingPunct="0">
              <a:defRPr sz="1100">
                <a:solidFill>
                  <a:schemeClr val="tx1"/>
                </a:solidFill>
                <a:latin typeface="Arial" charset="0"/>
              </a:defRPr>
            </a:lvl3pPr>
            <a:lvl4pPr marL="1534423" indent="-219203" defTabSz="910301" eaLnBrk="0" hangingPunct="0">
              <a:defRPr sz="1100">
                <a:solidFill>
                  <a:schemeClr val="tx1"/>
                </a:solidFill>
                <a:latin typeface="Arial" charset="0"/>
              </a:defRPr>
            </a:lvl4pPr>
            <a:lvl5pPr marL="1972828" indent="-219203" defTabSz="910301" eaLnBrk="0" hangingPunct="0">
              <a:defRPr sz="1100">
                <a:solidFill>
                  <a:schemeClr val="tx1"/>
                </a:solidFill>
                <a:latin typeface="Arial" charset="0"/>
              </a:defRPr>
            </a:lvl5pPr>
            <a:lvl6pPr marL="2411235" indent="-219203" defTabSz="910301" eaLnBrk="0" fontAlgn="base" hangingPunct="0">
              <a:spcBef>
                <a:spcPct val="0"/>
              </a:spcBef>
              <a:spcAft>
                <a:spcPct val="0"/>
              </a:spcAft>
              <a:defRPr sz="1100">
                <a:solidFill>
                  <a:schemeClr val="tx1"/>
                </a:solidFill>
                <a:latin typeface="Arial" charset="0"/>
              </a:defRPr>
            </a:lvl6pPr>
            <a:lvl7pPr marL="2849641" indent="-219203" defTabSz="910301" eaLnBrk="0" fontAlgn="base" hangingPunct="0">
              <a:spcBef>
                <a:spcPct val="0"/>
              </a:spcBef>
              <a:spcAft>
                <a:spcPct val="0"/>
              </a:spcAft>
              <a:defRPr sz="1100">
                <a:solidFill>
                  <a:schemeClr val="tx1"/>
                </a:solidFill>
                <a:latin typeface="Arial" charset="0"/>
              </a:defRPr>
            </a:lvl7pPr>
            <a:lvl8pPr marL="3288047" indent="-219203" defTabSz="910301" eaLnBrk="0" fontAlgn="base" hangingPunct="0">
              <a:spcBef>
                <a:spcPct val="0"/>
              </a:spcBef>
              <a:spcAft>
                <a:spcPct val="0"/>
              </a:spcAft>
              <a:defRPr sz="1100">
                <a:solidFill>
                  <a:schemeClr val="tx1"/>
                </a:solidFill>
                <a:latin typeface="Arial" charset="0"/>
              </a:defRPr>
            </a:lvl8pPr>
            <a:lvl9pPr marL="3726453" indent="-219203" defTabSz="910301" eaLnBrk="0" fontAlgn="base" hangingPunct="0">
              <a:spcBef>
                <a:spcPct val="0"/>
              </a:spcBef>
              <a:spcAft>
                <a:spcPct val="0"/>
              </a:spcAft>
              <a:defRPr sz="1100">
                <a:solidFill>
                  <a:schemeClr val="tx1"/>
                </a:solidFill>
                <a:latin typeface="Arial" charset="0"/>
              </a:defRPr>
            </a:lvl9pPr>
          </a:lstStyle>
          <a:p>
            <a:fld id="{D2DCDFBF-A80F-452E-81F0-5ADC7AF7E13C}" type="slidenum">
              <a:rPr lang="en-US" sz="800"/>
              <a:pPr/>
              <a:t>22</a:t>
            </a:fld>
            <a:endParaRPr lang="en-US" sz="800"/>
          </a:p>
        </p:txBody>
      </p:sp>
    </p:spTree>
    <p:extLst>
      <p:ext uri="{BB962C8B-B14F-4D97-AF65-F5344CB8AC3E}">
        <p14:creationId xmlns:p14="http://schemas.microsoft.com/office/powerpoint/2010/main" val="3299831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endParaRPr lang="en-US" dirty="0"/>
          </a:p>
        </p:txBody>
      </p:sp>
      <p:sp>
        <p:nvSpPr>
          <p:cNvPr id="4" name="Slide Number Placeholder 3"/>
          <p:cNvSpPr>
            <a:spLocks noGrp="1"/>
          </p:cNvSpPr>
          <p:nvPr>
            <p:ph type="sldNum" sz="quarter" idx="10"/>
          </p:nvPr>
        </p:nvSpPr>
        <p:spPr/>
        <p:txBody>
          <a:bodyPr/>
          <a:lstStyle/>
          <a:p>
            <a:pPr>
              <a:defRPr/>
            </a:pPr>
            <a:fld id="{A4CDD4F6-EC5C-4AD2-BE33-F0986C8A73D1}" type="slidenum">
              <a:rPr lang="en-US" smtClean="0"/>
              <a:pPr>
                <a:defRPr/>
              </a:pPr>
              <a:t>1</a:t>
            </a:fld>
            <a:endParaRPr lang="en-US"/>
          </a:p>
        </p:txBody>
      </p:sp>
    </p:spTree>
    <p:extLst>
      <p:ext uri="{BB962C8B-B14F-4D97-AF65-F5344CB8AC3E}">
        <p14:creationId xmlns:p14="http://schemas.microsoft.com/office/powerpoint/2010/main" val="2564604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9933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10301" eaLnBrk="0" hangingPunct="0">
              <a:defRPr sz="1100">
                <a:solidFill>
                  <a:schemeClr val="tx1"/>
                </a:solidFill>
                <a:latin typeface="Arial" charset="0"/>
              </a:defRPr>
            </a:lvl1pPr>
            <a:lvl2pPr marL="712410" indent="-274005" defTabSz="910301" eaLnBrk="0" hangingPunct="0">
              <a:defRPr sz="1100">
                <a:solidFill>
                  <a:schemeClr val="tx1"/>
                </a:solidFill>
                <a:latin typeface="Arial" charset="0"/>
              </a:defRPr>
            </a:lvl2pPr>
            <a:lvl3pPr marL="1096016" indent="-219203" defTabSz="910301" eaLnBrk="0" hangingPunct="0">
              <a:defRPr sz="1100">
                <a:solidFill>
                  <a:schemeClr val="tx1"/>
                </a:solidFill>
                <a:latin typeface="Arial" charset="0"/>
              </a:defRPr>
            </a:lvl3pPr>
            <a:lvl4pPr marL="1534423" indent="-219203" defTabSz="910301" eaLnBrk="0" hangingPunct="0">
              <a:defRPr sz="1100">
                <a:solidFill>
                  <a:schemeClr val="tx1"/>
                </a:solidFill>
                <a:latin typeface="Arial" charset="0"/>
              </a:defRPr>
            </a:lvl4pPr>
            <a:lvl5pPr marL="1972828" indent="-219203" defTabSz="910301" eaLnBrk="0" hangingPunct="0">
              <a:defRPr sz="1100">
                <a:solidFill>
                  <a:schemeClr val="tx1"/>
                </a:solidFill>
                <a:latin typeface="Arial" charset="0"/>
              </a:defRPr>
            </a:lvl5pPr>
            <a:lvl6pPr marL="2411235" indent="-219203" defTabSz="910301" eaLnBrk="0" fontAlgn="base" hangingPunct="0">
              <a:spcBef>
                <a:spcPct val="0"/>
              </a:spcBef>
              <a:spcAft>
                <a:spcPct val="0"/>
              </a:spcAft>
              <a:defRPr sz="1100">
                <a:solidFill>
                  <a:schemeClr val="tx1"/>
                </a:solidFill>
                <a:latin typeface="Arial" charset="0"/>
              </a:defRPr>
            </a:lvl6pPr>
            <a:lvl7pPr marL="2849641" indent="-219203" defTabSz="910301" eaLnBrk="0" fontAlgn="base" hangingPunct="0">
              <a:spcBef>
                <a:spcPct val="0"/>
              </a:spcBef>
              <a:spcAft>
                <a:spcPct val="0"/>
              </a:spcAft>
              <a:defRPr sz="1100">
                <a:solidFill>
                  <a:schemeClr val="tx1"/>
                </a:solidFill>
                <a:latin typeface="Arial" charset="0"/>
              </a:defRPr>
            </a:lvl7pPr>
            <a:lvl8pPr marL="3288047" indent="-219203" defTabSz="910301" eaLnBrk="0" fontAlgn="base" hangingPunct="0">
              <a:spcBef>
                <a:spcPct val="0"/>
              </a:spcBef>
              <a:spcAft>
                <a:spcPct val="0"/>
              </a:spcAft>
              <a:defRPr sz="1100">
                <a:solidFill>
                  <a:schemeClr val="tx1"/>
                </a:solidFill>
                <a:latin typeface="Arial" charset="0"/>
              </a:defRPr>
            </a:lvl8pPr>
            <a:lvl9pPr marL="3726453" indent="-219203" defTabSz="910301" eaLnBrk="0" fontAlgn="base" hangingPunct="0">
              <a:spcBef>
                <a:spcPct val="0"/>
              </a:spcBef>
              <a:spcAft>
                <a:spcPct val="0"/>
              </a:spcAft>
              <a:defRPr sz="1100">
                <a:solidFill>
                  <a:schemeClr val="tx1"/>
                </a:solidFill>
                <a:latin typeface="Arial" charset="0"/>
              </a:defRPr>
            </a:lvl9pPr>
          </a:lstStyle>
          <a:p>
            <a:fld id="{792554D2-9218-4C42-9EF9-38DDBE7C2E65}" type="slidenum">
              <a:rPr lang="en-US" sz="800"/>
              <a:pPr/>
              <a:t>23</a:t>
            </a:fld>
            <a:endParaRPr lang="en-US" sz="800"/>
          </a:p>
        </p:txBody>
      </p:sp>
    </p:spTree>
    <p:extLst>
      <p:ext uri="{BB962C8B-B14F-4D97-AF65-F5344CB8AC3E}">
        <p14:creationId xmlns:p14="http://schemas.microsoft.com/office/powerpoint/2010/main" val="33668752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solidFill>
                <a:srgbClr val="000000"/>
              </a:solidFill>
            </a:endParaRPr>
          </a:p>
        </p:txBody>
      </p:sp>
      <p:sp>
        <p:nvSpPr>
          <p:cNvPr id="10035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11825" eaLnBrk="0" hangingPunct="0">
              <a:defRPr sz="1100">
                <a:solidFill>
                  <a:schemeClr val="tx1"/>
                </a:solidFill>
                <a:latin typeface="Arial" charset="0"/>
              </a:defRPr>
            </a:lvl1pPr>
            <a:lvl2pPr marL="712410" indent="-274005" defTabSz="911825" eaLnBrk="0" hangingPunct="0">
              <a:defRPr sz="1100">
                <a:solidFill>
                  <a:schemeClr val="tx1"/>
                </a:solidFill>
                <a:latin typeface="Arial" charset="0"/>
              </a:defRPr>
            </a:lvl2pPr>
            <a:lvl3pPr marL="1096016" indent="-219203" defTabSz="911825" eaLnBrk="0" hangingPunct="0">
              <a:defRPr sz="1100">
                <a:solidFill>
                  <a:schemeClr val="tx1"/>
                </a:solidFill>
                <a:latin typeface="Arial" charset="0"/>
              </a:defRPr>
            </a:lvl3pPr>
            <a:lvl4pPr marL="1534423" indent="-219203" defTabSz="911825" eaLnBrk="0" hangingPunct="0">
              <a:defRPr sz="1100">
                <a:solidFill>
                  <a:schemeClr val="tx1"/>
                </a:solidFill>
                <a:latin typeface="Arial" charset="0"/>
              </a:defRPr>
            </a:lvl4pPr>
            <a:lvl5pPr marL="1972828" indent="-219203" defTabSz="911825" eaLnBrk="0" hangingPunct="0">
              <a:defRPr sz="1100">
                <a:solidFill>
                  <a:schemeClr val="tx1"/>
                </a:solidFill>
                <a:latin typeface="Arial" charset="0"/>
              </a:defRPr>
            </a:lvl5pPr>
            <a:lvl6pPr marL="2411235" indent="-219203" defTabSz="911825" eaLnBrk="0" fontAlgn="base" hangingPunct="0">
              <a:spcBef>
                <a:spcPct val="0"/>
              </a:spcBef>
              <a:spcAft>
                <a:spcPct val="0"/>
              </a:spcAft>
              <a:defRPr sz="1100">
                <a:solidFill>
                  <a:schemeClr val="tx1"/>
                </a:solidFill>
                <a:latin typeface="Arial" charset="0"/>
              </a:defRPr>
            </a:lvl6pPr>
            <a:lvl7pPr marL="2849641" indent="-219203" defTabSz="911825" eaLnBrk="0" fontAlgn="base" hangingPunct="0">
              <a:spcBef>
                <a:spcPct val="0"/>
              </a:spcBef>
              <a:spcAft>
                <a:spcPct val="0"/>
              </a:spcAft>
              <a:defRPr sz="1100">
                <a:solidFill>
                  <a:schemeClr val="tx1"/>
                </a:solidFill>
                <a:latin typeface="Arial" charset="0"/>
              </a:defRPr>
            </a:lvl7pPr>
            <a:lvl8pPr marL="3288047" indent="-219203" defTabSz="911825" eaLnBrk="0" fontAlgn="base" hangingPunct="0">
              <a:spcBef>
                <a:spcPct val="0"/>
              </a:spcBef>
              <a:spcAft>
                <a:spcPct val="0"/>
              </a:spcAft>
              <a:defRPr sz="1100">
                <a:solidFill>
                  <a:schemeClr val="tx1"/>
                </a:solidFill>
                <a:latin typeface="Arial" charset="0"/>
              </a:defRPr>
            </a:lvl8pPr>
            <a:lvl9pPr marL="3726453" indent="-219203" defTabSz="911825" eaLnBrk="0" fontAlgn="base" hangingPunct="0">
              <a:spcBef>
                <a:spcPct val="0"/>
              </a:spcBef>
              <a:spcAft>
                <a:spcPct val="0"/>
              </a:spcAft>
              <a:defRPr sz="1100">
                <a:solidFill>
                  <a:schemeClr val="tx1"/>
                </a:solidFill>
                <a:latin typeface="Arial" charset="0"/>
              </a:defRPr>
            </a:lvl9pPr>
          </a:lstStyle>
          <a:p>
            <a:fld id="{ED2EB824-B392-4EA7-80CC-089E8B110DE5}" type="slidenum">
              <a:rPr lang="en-US" sz="800"/>
              <a:pPr/>
              <a:t>24</a:t>
            </a:fld>
            <a:endParaRPr lang="en-US" sz="800"/>
          </a:p>
        </p:txBody>
      </p:sp>
    </p:spTree>
    <p:extLst>
      <p:ext uri="{BB962C8B-B14F-4D97-AF65-F5344CB8AC3E}">
        <p14:creationId xmlns:p14="http://schemas.microsoft.com/office/powerpoint/2010/main" val="1151565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w="9525"/>
        </p:spPr>
        <p:txBody>
          <a:bodyPr/>
          <a:lstStyle/>
          <a:p>
            <a:endParaRPr lang="en-US" b="1" baseline="0" dirty="0" smtClean="0">
              <a:solidFill>
                <a:schemeClr val="tx1"/>
              </a:solidFill>
            </a:endParaRPr>
          </a:p>
        </p:txBody>
      </p:sp>
      <p:sp>
        <p:nvSpPr>
          <p:cNvPr id="35844" name="Slide Number Placeholder 3"/>
          <p:cNvSpPr>
            <a:spLocks noGrp="1"/>
          </p:cNvSpPr>
          <p:nvPr>
            <p:ph type="sldNum" sz="quarter" idx="5"/>
          </p:nvPr>
        </p:nvSpPr>
        <p:spPr>
          <a:noFill/>
        </p:spPr>
        <p:txBody>
          <a:bodyPr/>
          <a:lstStyle/>
          <a:p>
            <a:pPr defTabSz="910476"/>
            <a:fld id="{7BAA3EF6-D53A-4CBA-A790-84FBCCA6FE86}" type="slidenum">
              <a:rPr lang="en-US" smtClean="0"/>
              <a:pPr defTabSz="910476"/>
              <a:t>2</a:t>
            </a:fld>
            <a:endParaRPr lang="en-US" dirty="0" smtClean="0"/>
          </a:p>
        </p:txBody>
      </p:sp>
    </p:spTree>
    <p:extLst>
      <p:ext uri="{BB962C8B-B14F-4D97-AF65-F5344CB8AC3E}">
        <p14:creationId xmlns:p14="http://schemas.microsoft.com/office/powerpoint/2010/main" val="3357326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7475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10301" eaLnBrk="0" hangingPunct="0">
              <a:defRPr sz="1100">
                <a:solidFill>
                  <a:schemeClr val="tx1"/>
                </a:solidFill>
                <a:latin typeface="Arial" charset="0"/>
              </a:defRPr>
            </a:lvl1pPr>
            <a:lvl2pPr marL="712410" indent="-274005" defTabSz="910301" eaLnBrk="0" hangingPunct="0">
              <a:defRPr sz="1100">
                <a:solidFill>
                  <a:schemeClr val="tx1"/>
                </a:solidFill>
                <a:latin typeface="Arial" charset="0"/>
              </a:defRPr>
            </a:lvl2pPr>
            <a:lvl3pPr marL="1096016" indent="-219203" defTabSz="910301" eaLnBrk="0" hangingPunct="0">
              <a:defRPr sz="1100">
                <a:solidFill>
                  <a:schemeClr val="tx1"/>
                </a:solidFill>
                <a:latin typeface="Arial" charset="0"/>
              </a:defRPr>
            </a:lvl3pPr>
            <a:lvl4pPr marL="1534423" indent="-219203" defTabSz="910301" eaLnBrk="0" hangingPunct="0">
              <a:defRPr sz="1100">
                <a:solidFill>
                  <a:schemeClr val="tx1"/>
                </a:solidFill>
                <a:latin typeface="Arial" charset="0"/>
              </a:defRPr>
            </a:lvl4pPr>
            <a:lvl5pPr marL="1972828" indent="-219203" defTabSz="910301" eaLnBrk="0" hangingPunct="0">
              <a:defRPr sz="1100">
                <a:solidFill>
                  <a:schemeClr val="tx1"/>
                </a:solidFill>
                <a:latin typeface="Arial" charset="0"/>
              </a:defRPr>
            </a:lvl5pPr>
            <a:lvl6pPr marL="2411235" indent="-219203" defTabSz="910301" eaLnBrk="0" fontAlgn="base" hangingPunct="0">
              <a:spcBef>
                <a:spcPct val="0"/>
              </a:spcBef>
              <a:spcAft>
                <a:spcPct val="0"/>
              </a:spcAft>
              <a:defRPr sz="1100">
                <a:solidFill>
                  <a:schemeClr val="tx1"/>
                </a:solidFill>
                <a:latin typeface="Arial" charset="0"/>
              </a:defRPr>
            </a:lvl6pPr>
            <a:lvl7pPr marL="2849641" indent="-219203" defTabSz="910301" eaLnBrk="0" fontAlgn="base" hangingPunct="0">
              <a:spcBef>
                <a:spcPct val="0"/>
              </a:spcBef>
              <a:spcAft>
                <a:spcPct val="0"/>
              </a:spcAft>
              <a:defRPr sz="1100">
                <a:solidFill>
                  <a:schemeClr val="tx1"/>
                </a:solidFill>
                <a:latin typeface="Arial" charset="0"/>
              </a:defRPr>
            </a:lvl7pPr>
            <a:lvl8pPr marL="3288047" indent="-219203" defTabSz="910301" eaLnBrk="0" fontAlgn="base" hangingPunct="0">
              <a:spcBef>
                <a:spcPct val="0"/>
              </a:spcBef>
              <a:spcAft>
                <a:spcPct val="0"/>
              </a:spcAft>
              <a:defRPr sz="1100">
                <a:solidFill>
                  <a:schemeClr val="tx1"/>
                </a:solidFill>
                <a:latin typeface="Arial" charset="0"/>
              </a:defRPr>
            </a:lvl8pPr>
            <a:lvl9pPr marL="3726453" indent="-219203" defTabSz="910301" eaLnBrk="0" fontAlgn="base" hangingPunct="0">
              <a:spcBef>
                <a:spcPct val="0"/>
              </a:spcBef>
              <a:spcAft>
                <a:spcPct val="0"/>
              </a:spcAft>
              <a:defRPr sz="1100">
                <a:solidFill>
                  <a:schemeClr val="tx1"/>
                </a:solidFill>
                <a:latin typeface="Arial" charset="0"/>
              </a:defRPr>
            </a:lvl9pPr>
          </a:lstStyle>
          <a:p>
            <a:fld id="{4DAEBDF9-5D1A-45B8-A12D-3D43D8E94923}" type="slidenum">
              <a:rPr lang="en-US" sz="800"/>
              <a:pPr/>
              <a:t>3</a:t>
            </a:fld>
            <a:endParaRPr lang="en-US" sz="800"/>
          </a:p>
        </p:txBody>
      </p:sp>
    </p:spTree>
    <p:extLst>
      <p:ext uri="{BB962C8B-B14F-4D97-AF65-F5344CB8AC3E}">
        <p14:creationId xmlns:p14="http://schemas.microsoft.com/office/powerpoint/2010/main" val="3260004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smtClean="0"/>
          </a:p>
        </p:txBody>
      </p:sp>
      <p:sp>
        <p:nvSpPr>
          <p:cNvPr id="1034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11825" eaLnBrk="0" hangingPunct="0">
              <a:defRPr sz="1100">
                <a:solidFill>
                  <a:schemeClr val="tx1"/>
                </a:solidFill>
                <a:latin typeface="Arial" charset="0"/>
              </a:defRPr>
            </a:lvl1pPr>
            <a:lvl2pPr marL="712410" indent="-274005" defTabSz="911825" eaLnBrk="0" hangingPunct="0">
              <a:defRPr sz="1100">
                <a:solidFill>
                  <a:schemeClr val="tx1"/>
                </a:solidFill>
                <a:latin typeface="Arial" charset="0"/>
              </a:defRPr>
            </a:lvl2pPr>
            <a:lvl3pPr marL="1096016" indent="-219203" defTabSz="911825" eaLnBrk="0" hangingPunct="0">
              <a:defRPr sz="1100">
                <a:solidFill>
                  <a:schemeClr val="tx1"/>
                </a:solidFill>
                <a:latin typeface="Arial" charset="0"/>
              </a:defRPr>
            </a:lvl3pPr>
            <a:lvl4pPr marL="1534423" indent="-219203" defTabSz="911825" eaLnBrk="0" hangingPunct="0">
              <a:defRPr sz="1100">
                <a:solidFill>
                  <a:schemeClr val="tx1"/>
                </a:solidFill>
                <a:latin typeface="Arial" charset="0"/>
              </a:defRPr>
            </a:lvl4pPr>
            <a:lvl5pPr marL="1972828" indent="-219203" defTabSz="911825" eaLnBrk="0" hangingPunct="0">
              <a:defRPr sz="1100">
                <a:solidFill>
                  <a:schemeClr val="tx1"/>
                </a:solidFill>
                <a:latin typeface="Arial" charset="0"/>
              </a:defRPr>
            </a:lvl5pPr>
            <a:lvl6pPr marL="2411235" indent="-219203" defTabSz="911825" eaLnBrk="0" fontAlgn="base" hangingPunct="0">
              <a:spcBef>
                <a:spcPct val="0"/>
              </a:spcBef>
              <a:spcAft>
                <a:spcPct val="0"/>
              </a:spcAft>
              <a:defRPr sz="1100">
                <a:solidFill>
                  <a:schemeClr val="tx1"/>
                </a:solidFill>
                <a:latin typeface="Arial" charset="0"/>
              </a:defRPr>
            </a:lvl6pPr>
            <a:lvl7pPr marL="2849641" indent="-219203" defTabSz="911825" eaLnBrk="0" fontAlgn="base" hangingPunct="0">
              <a:spcBef>
                <a:spcPct val="0"/>
              </a:spcBef>
              <a:spcAft>
                <a:spcPct val="0"/>
              </a:spcAft>
              <a:defRPr sz="1100">
                <a:solidFill>
                  <a:schemeClr val="tx1"/>
                </a:solidFill>
                <a:latin typeface="Arial" charset="0"/>
              </a:defRPr>
            </a:lvl7pPr>
            <a:lvl8pPr marL="3288047" indent="-219203" defTabSz="911825" eaLnBrk="0" fontAlgn="base" hangingPunct="0">
              <a:spcBef>
                <a:spcPct val="0"/>
              </a:spcBef>
              <a:spcAft>
                <a:spcPct val="0"/>
              </a:spcAft>
              <a:defRPr sz="1100">
                <a:solidFill>
                  <a:schemeClr val="tx1"/>
                </a:solidFill>
                <a:latin typeface="Arial" charset="0"/>
              </a:defRPr>
            </a:lvl8pPr>
            <a:lvl9pPr marL="3726453" indent="-219203" defTabSz="911825" eaLnBrk="0" fontAlgn="base" hangingPunct="0">
              <a:spcBef>
                <a:spcPct val="0"/>
              </a:spcBef>
              <a:spcAft>
                <a:spcPct val="0"/>
              </a:spcAft>
              <a:defRPr sz="1100">
                <a:solidFill>
                  <a:schemeClr val="tx1"/>
                </a:solidFill>
                <a:latin typeface="Arial" charset="0"/>
              </a:defRPr>
            </a:lvl9pPr>
          </a:lstStyle>
          <a:p>
            <a:fld id="{C97644FF-B4B4-4BE1-90F7-290F8BEB1DFA}" type="slidenum">
              <a:rPr lang="en-US" sz="800"/>
              <a:pPr/>
              <a:t>4</a:t>
            </a:fld>
            <a:endParaRPr lang="en-US" sz="800"/>
          </a:p>
        </p:txBody>
      </p:sp>
    </p:spTree>
    <p:extLst>
      <p:ext uri="{BB962C8B-B14F-4D97-AF65-F5344CB8AC3E}">
        <p14:creationId xmlns:p14="http://schemas.microsoft.com/office/powerpoint/2010/main" val="543834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09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09638" eaLnBrk="0" hangingPunct="0">
              <a:defRPr sz="1200">
                <a:solidFill>
                  <a:schemeClr val="tx1"/>
                </a:solidFill>
                <a:latin typeface="Arial" panose="020B0604020202020204" pitchFamily="34" charset="0"/>
              </a:defRPr>
            </a:lvl1pPr>
            <a:lvl2pPr marL="742950" indent="-285750" defTabSz="909638" eaLnBrk="0" hangingPunct="0">
              <a:defRPr sz="1200">
                <a:solidFill>
                  <a:schemeClr val="tx1"/>
                </a:solidFill>
                <a:latin typeface="Arial" panose="020B0604020202020204" pitchFamily="34" charset="0"/>
              </a:defRPr>
            </a:lvl2pPr>
            <a:lvl3pPr marL="1143000" indent="-228600" defTabSz="909638" eaLnBrk="0" hangingPunct="0">
              <a:defRPr sz="1200">
                <a:solidFill>
                  <a:schemeClr val="tx1"/>
                </a:solidFill>
                <a:latin typeface="Arial" panose="020B0604020202020204" pitchFamily="34" charset="0"/>
              </a:defRPr>
            </a:lvl3pPr>
            <a:lvl4pPr marL="1600200" indent="-228600" defTabSz="909638" eaLnBrk="0" hangingPunct="0">
              <a:defRPr sz="1200">
                <a:solidFill>
                  <a:schemeClr val="tx1"/>
                </a:solidFill>
                <a:latin typeface="Arial" panose="020B0604020202020204" pitchFamily="34" charset="0"/>
              </a:defRPr>
            </a:lvl4pPr>
            <a:lvl5pPr marL="2057400" indent="-228600" defTabSz="909638" eaLnBrk="0" hangingPunct="0">
              <a:defRPr sz="1200">
                <a:solidFill>
                  <a:schemeClr val="tx1"/>
                </a:solidFill>
                <a:latin typeface="Arial" panose="020B0604020202020204" pitchFamily="34" charset="0"/>
              </a:defRPr>
            </a:lvl5pPr>
            <a:lvl6pPr marL="2514600" indent="-228600" defTabSz="909638"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0"/>
              </a:spcBef>
              <a:spcAft>
                <a:spcPct val="0"/>
              </a:spcAft>
              <a:defRPr sz="1200">
                <a:solidFill>
                  <a:schemeClr val="tx1"/>
                </a:solidFill>
                <a:latin typeface="Arial" panose="020B0604020202020204" pitchFamily="34" charset="0"/>
              </a:defRPr>
            </a:lvl9pPr>
          </a:lstStyle>
          <a:p>
            <a:fld id="{1ACD7716-5166-475F-A8C3-36B34ED4B9B2}" type="slidenum">
              <a:rPr lang="en-US" altLang="en-US" sz="800"/>
              <a:pPr/>
              <a:t>7</a:t>
            </a:fld>
            <a:endParaRPr lang="en-US" altLang="en-US" sz="800"/>
          </a:p>
        </p:txBody>
      </p:sp>
    </p:spTree>
    <p:extLst>
      <p:ext uri="{BB962C8B-B14F-4D97-AF65-F5344CB8AC3E}">
        <p14:creationId xmlns:p14="http://schemas.microsoft.com/office/powerpoint/2010/main" val="1899451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1267" name="Rectangle 2"/>
          <p:cNvSpPr>
            <a:spLocks noGrp="1" noChangeArrowheads="1"/>
          </p:cNvSpPr>
          <p:nvPr>
            <p:ph type="body" idx="1"/>
          </p:nvPr>
        </p:nvSpPr>
        <p:spPr/>
        <p:txBody>
          <a:bodyPr lIns="91430" tIns="44914" rIns="91430" bIns="44914"/>
          <a:lstStyle/>
          <a:p>
            <a:endParaRPr lang="en-GB" dirty="0" smtClean="0"/>
          </a:p>
        </p:txBody>
      </p:sp>
      <p:sp>
        <p:nvSpPr>
          <p:cNvPr id="1931268" name="Rectangle 3"/>
          <p:cNvSpPr>
            <a:spLocks noGrp="1" noRot="1" noChangeAspect="1" noChangeArrowheads="1" noTextEdit="1"/>
          </p:cNvSpPr>
          <p:nvPr>
            <p:ph type="sldImg"/>
          </p:nvPr>
        </p:nvSpPr>
        <p:spPr>
          <a:xfrm>
            <a:off x="619125" y="212725"/>
            <a:ext cx="5722938" cy="3962400"/>
          </a:xfrm>
          <a:ln/>
        </p:spPr>
      </p:sp>
    </p:spTree>
    <p:extLst>
      <p:ext uri="{BB962C8B-B14F-4D97-AF65-F5344CB8AC3E}">
        <p14:creationId xmlns:p14="http://schemas.microsoft.com/office/powerpoint/2010/main" val="460652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1267" name="Rectangle 2"/>
          <p:cNvSpPr>
            <a:spLocks noGrp="1" noChangeArrowheads="1"/>
          </p:cNvSpPr>
          <p:nvPr>
            <p:ph type="body" idx="1"/>
          </p:nvPr>
        </p:nvSpPr>
        <p:spPr/>
        <p:txBody>
          <a:bodyPr lIns="91430" tIns="44914" rIns="91430" bIns="44914"/>
          <a:lstStyle/>
          <a:p>
            <a:endParaRPr lang="en-GB" dirty="0" smtClean="0"/>
          </a:p>
        </p:txBody>
      </p:sp>
      <p:sp>
        <p:nvSpPr>
          <p:cNvPr id="1931268" name="Rectangle 3"/>
          <p:cNvSpPr>
            <a:spLocks noGrp="1" noRot="1" noChangeAspect="1" noChangeArrowheads="1" noTextEdit="1"/>
          </p:cNvSpPr>
          <p:nvPr>
            <p:ph type="sldImg"/>
          </p:nvPr>
        </p:nvSpPr>
        <p:spPr>
          <a:xfrm>
            <a:off x="619125" y="212725"/>
            <a:ext cx="5722938" cy="3962400"/>
          </a:xfrm>
          <a:ln/>
        </p:spPr>
      </p:sp>
    </p:spTree>
    <p:extLst>
      <p:ext uri="{BB962C8B-B14F-4D97-AF65-F5344CB8AC3E}">
        <p14:creationId xmlns:p14="http://schemas.microsoft.com/office/powerpoint/2010/main" val="3541609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8602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11695" eaLnBrk="0" hangingPunct="0">
              <a:defRPr sz="1200">
                <a:solidFill>
                  <a:schemeClr val="tx1"/>
                </a:solidFill>
                <a:latin typeface="Arial" charset="0"/>
              </a:defRPr>
            </a:lvl1pPr>
            <a:lvl2pPr marL="712308" indent="-273965" defTabSz="911695" eaLnBrk="0" hangingPunct="0">
              <a:defRPr sz="1200">
                <a:solidFill>
                  <a:schemeClr val="tx1"/>
                </a:solidFill>
                <a:latin typeface="Arial" charset="0"/>
              </a:defRPr>
            </a:lvl2pPr>
            <a:lvl3pPr marL="1095860" indent="-219171" defTabSz="911695" eaLnBrk="0" hangingPunct="0">
              <a:defRPr sz="1200">
                <a:solidFill>
                  <a:schemeClr val="tx1"/>
                </a:solidFill>
                <a:latin typeface="Arial" charset="0"/>
              </a:defRPr>
            </a:lvl3pPr>
            <a:lvl4pPr marL="1534203" indent="-219171" defTabSz="911695" eaLnBrk="0" hangingPunct="0">
              <a:defRPr sz="1200">
                <a:solidFill>
                  <a:schemeClr val="tx1"/>
                </a:solidFill>
                <a:latin typeface="Arial" charset="0"/>
              </a:defRPr>
            </a:lvl4pPr>
            <a:lvl5pPr marL="1972546" indent="-219171" defTabSz="911695" eaLnBrk="0" hangingPunct="0">
              <a:defRPr sz="1200">
                <a:solidFill>
                  <a:schemeClr val="tx1"/>
                </a:solidFill>
                <a:latin typeface="Arial" charset="0"/>
              </a:defRPr>
            </a:lvl5pPr>
            <a:lvl6pPr marL="2410890" indent="-219171" defTabSz="911695" eaLnBrk="0" fontAlgn="base" hangingPunct="0">
              <a:spcBef>
                <a:spcPct val="0"/>
              </a:spcBef>
              <a:spcAft>
                <a:spcPct val="0"/>
              </a:spcAft>
              <a:defRPr sz="1200">
                <a:solidFill>
                  <a:schemeClr val="tx1"/>
                </a:solidFill>
                <a:latin typeface="Arial" charset="0"/>
              </a:defRPr>
            </a:lvl6pPr>
            <a:lvl7pPr marL="2849234" indent="-219171" defTabSz="911695" eaLnBrk="0" fontAlgn="base" hangingPunct="0">
              <a:spcBef>
                <a:spcPct val="0"/>
              </a:spcBef>
              <a:spcAft>
                <a:spcPct val="0"/>
              </a:spcAft>
              <a:defRPr sz="1200">
                <a:solidFill>
                  <a:schemeClr val="tx1"/>
                </a:solidFill>
                <a:latin typeface="Arial" charset="0"/>
              </a:defRPr>
            </a:lvl7pPr>
            <a:lvl8pPr marL="3287578" indent="-219171" defTabSz="911695" eaLnBrk="0" fontAlgn="base" hangingPunct="0">
              <a:spcBef>
                <a:spcPct val="0"/>
              </a:spcBef>
              <a:spcAft>
                <a:spcPct val="0"/>
              </a:spcAft>
              <a:defRPr sz="1200">
                <a:solidFill>
                  <a:schemeClr val="tx1"/>
                </a:solidFill>
                <a:latin typeface="Arial" charset="0"/>
              </a:defRPr>
            </a:lvl8pPr>
            <a:lvl9pPr marL="3725920" indent="-219171" defTabSz="911695" eaLnBrk="0" fontAlgn="base" hangingPunct="0">
              <a:spcBef>
                <a:spcPct val="0"/>
              </a:spcBef>
              <a:spcAft>
                <a:spcPct val="0"/>
              </a:spcAft>
              <a:defRPr sz="1200">
                <a:solidFill>
                  <a:schemeClr val="tx1"/>
                </a:solidFill>
                <a:latin typeface="Arial" charset="0"/>
              </a:defRPr>
            </a:lvl9pPr>
          </a:lstStyle>
          <a:p>
            <a:fld id="{907609BD-2259-47EF-8D45-8B6E0C18F875}" type="slidenum">
              <a:rPr lang="en-US" sz="800"/>
              <a:pPr/>
              <a:t>12</a:t>
            </a:fld>
            <a:endParaRPr lang="en-US" sz="800"/>
          </a:p>
        </p:txBody>
      </p:sp>
    </p:spTree>
    <p:extLst>
      <p:ext uri="{BB962C8B-B14F-4D97-AF65-F5344CB8AC3E}">
        <p14:creationId xmlns:p14="http://schemas.microsoft.com/office/powerpoint/2010/main" val="801343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056"/>
          <p:cNvSpPr>
            <a:spLocks noChangeShapeType="1"/>
          </p:cNvSpPr>
          <p:nvPr/>
        </p:nvSpPr>
        <p:spPr bwMode="auto">
          <a:xfrm>
            <a:off x="1422400" y="1905000"/>
            <a:ext cx="0" cy="457200"/>
          </a:xfrm>
          <a:prstGeom prst="line">
            <a:avLst/>
          </a:prstGeom>
          <a:noFill/>
          <a:ln w="76200">
            <a:solidFill>
              <a:srgbClr val="0B1F65"/>
            </a:solidFill>
            <a:round/>
            <a:headEnd/>
            <a:tailEnd/>
          </a:ln>
          <a:effectLst/>
        </p:spPr>
        <p:txBody>
          <a:bodyPr wrap="none" anchor="ctr"/>
          <a:lstStyle/>
          <a:p>
            <a:pPr algn="ctr" eaLnBrk="0" hangingPunct="0">
              <a:defRPr/>
            </a:pPr>
            <a:endParaRPr lang="en-US"/>
          </a:p>
        </p:txBody>
      </p:sp>
      <p:sp>
        <p:nvSpPr>
          <p:cNvPr id="5" name="Text Box 1080"/>
          <p:cNvSpPr txBox="1">
            <a:spLocks noChangeArrowheads="1"/>
          </p:cNvSpPr>
          <p:nvPr/>
        </p:nvSpPr>
        <p:spPr bwMode="auto">
          <a:xfrm>
            <a:off x="9385300" y="6715125"/>
            <a:ext cx="139700" cy="136525"/>
          </a:xfrm>
          <a:prstGeom prst="rect">
            <a:avLst/>
          </a:prstGeom>
          <a:noFill/>
          <a:ln w="9525">
            <a:noFill/>
            <a:miter lim="800000"/>
            <a:headEnd/>
            <a:tailEnd/>
          </a:ln>
          <a:effectLst/>
        </p:spPr>
        <p:txBody>
          <a:bodyPr wrap="none" lIns="0" tIns="0" rIns="0" bIns="0">
            <a:spAutoFit/>
          </a:bodyPr>
          <a:lstStyle/>
          <a:p>
            <a:pPr algn="r" eaLnBrk="0" hangingPunct="0">
              <a:defRPr/>
            </a:pPr>
            <a:fld id="{89DEEF94-793E-4162-8AC1-928654BF9959}" type="slidenum">
              <a:rPr lang="en-US" sz="900"/>
              <a:pPr algn="r" eaLnBrk="0" hangingPunct="0">
                <a:defRPr/>
              </a:pPr>
              <a:t>‹#›</a:t>
            </a:fld>
            <a:endParaRPr lang="en-US" sz="900"/>
          </a:p>
        </p:txBody>
      </p:sp>
      <p:sp>
        <p:nvSpPr>
          <p:cNvPr id="6" name="Rectangle 9"/>
          <p:cNvSpPr/>
          <p:nvPr userDrawn="1"/>
        </p:nvSpPr>
        <p:spPr bwMode="auto">
          <a:xfrm>
            <a:off x="777875" y="6248400"/>
            <a:ext cx="3048000" cy="381000"/>
          </a:xfrm>
          <a:prstGeom prst="rect">
            <a:avLst/>
          </a:prstGeom>
          <a:noFill/>
          <a:ln w="9525" cap="flat" cmpd="sng" algn="ctr">
            <a:noFill/>
            <a:prstDash val="solid"/>
            <a:round/>
            <a:headEnd type="none" w="med" len="med"/>
            <a:tailEnd type="none" w="med" len="med"/>
          </a:ln>
          <a:effectLst/>
        </p:spPr>
        <p:txBody>
          <a:bodyPr wrap="none" lIns="45720" rIns="45720" anchor="ctr"/>
          <a:lstStyle/>
          <a:p>
            <a:pPr algn="ctr" eaLnBrk="0" hangingPunct="0">
              <a:defRPr/>
            </a:pPr>
            <a:r>
              <a:rPr lang="en-US" sz="1400" dirty="0">
                <a:solidFill>
                  <a:schemeClr val="bg1"/>
                </a:solidFill>
              </a:rPr>
              <a:t>J-1 LREC Capability Requirements</a:t>
            </a:r>
          </a:p>
        </p:txBody>
      </p:sp>
      <p:sp>
        <p:nvSpPr>
          <p:cNvPr id="514056" name="Rectangle 1032"/>
          <p:cNvSpPr>
            <a:spLocks noGrp="1" noChangeArrowheads="1"/>
          </p:cNvSpPr>
          <p:nvPr>
            <p:ph type="subTitle" idx="1"/>
          </p:nvPr>
        </p:nvSpPr>
        <p:spPr>
          <a:xfrm>
            <a:off x="1600200" y="2743200"/>
            <a:ext cx="6705600" cy="2971800"/>
          </a:xfrm>
        </p:spPr>
        <p:txBody>
          <a:bodyPr/>
          <a:lstStyle>
            <a:lvl1pPr>
              <a:defRPr/>
            </a:lvl1pPr>
            <a:lvl2pPr marL="452438" lvl="1" indent="-215900">
              <a:defRPr/>
            </a:lvl2pPr>
          </a:lstStyle>
          <a:p>
            <a:r>
              <a:rPr lang="en-US"/>
              <a:t>Click to edit Master subtitle style</a:t>
            </a:r>
          </a:p>
          <a:p>
            <a:pPr lvl="1"/>
            <a:r>
              <a:rPr lang="en-US"/>
              <a:t>Second level</a:t>
            </a:r>
          </a:p>
        </p:txBody>
      </p:sp>
      <p:sp>
        <p:nvSpPr>
          <p:cNvPr id="514058" name="Rectangle 1034"/>
          <p:cNvSpPr>
            <a:spLocks noGrp="1" noChangeArrowheads="1"/>
          </p:cNvSpPr>
          <p:nvPr>
            <p:ph type="ctrTitle"/>
          </p:nvPr>
        </p:nvSpPr>
        <p:spPr>
          <a:xfrm>
            <a:off x="1600200" y="1219200"/>
            <a:ext cx="6705600" cy="1143000"/>
          </a:xfrm>
        </p:spPr>
        <p:txBody>
          <a:bodyPr tIns="45720" bIns="45720"/>
          <a:lstStyle>
            <a:lvl1pPr algn="l">
              <a:defRPr/>
            </a:lvl1pPr>
          </a:lstStyle>
          <a:p>
            <a:r>
              <a:rPr lang="en-US" dirty="0"/>
              <a:t>Click to edit Master title style</a:t>
            </a:r>
          </a:p>
        </p:txBody>
      </p:sp>
      <p:sp>
        <p:nvSpPr>
          <p:cNvPr id="7" name="Rectangle 1081"/>
          <p:cNvSpPr>
            <a:spLocks noGrp="1" noChangeArrowheads="1"/>
          </p:cNvSpPr>
          <p:nvPr>
            <p:ph type="ftr" sz="quarter" idx="10"/>
          </p:nvPr>
        </p:nvSpPr>
        <p:spPr>
          <a:xfrm>
            <a:off x="376238" y="6715125"/>
            <a:ext cx="1223962" cy="138113"/>
          </a:xfrm>
        </p:spPr>
        <p:txBody>
          <a:bodyPr/>
          <a:lstStyle>
            <a:lvl1pPr>
              <a:defRPr/>
            </a:lvl1pPr>
          </a:lstStyle>
          <a:p>
            <a:pPr>
              <a:defRPr/>
            </a:pPr>
            <a:r>
              <a:rPr lang="en-US"/>
              <a:t>This brief is unclassified</a:t>
            </a:r>
          </a:p>
        </p:txBody>
      </p:sp>
    </p:spTree>
    <p:extLst>
      <p:ext uri="{BB962C8B-B14F-4D97-AF65-F5344CB8AC3E}">
        <p14:creationId xmlns:p14="http://schemas.microsoft.com/office/powerpoint/2010/main" val="66144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5"/>
          <p:cNvSpPr>
            <a:spLocks noGrp="1" noChangeArrowheads="1"/>
          </p:cNvSpPr>
          <p:nvPr>
            <p:ph type="ftr" sz="quarter" idx="10"/>
          </p:nvPr>
        </p:nvSpPr>
        <p:spPr/>
        <p:txBody>
          <a:bodyPr/>
          <a:lstStyle>
            <a:lvl1pPr>
              <a:defRPr/>
            </a:lvl1pPr>
          </a:lstStyle>
          <a:p>
            <a:pPr>
              <a:defRPr/>
            </a:pPr>
            <a:r>
              <a:rPr lang="en-US"/>
              <a:t>This brief is unclassified</a:t>
            </a:r>
            <a:endParaRPr lang="en-US" dirty="0"/>
          </a:p>
        </p:txBody>
      </p:sp>
    </p:spTree>
    <p:extLst>
      <p:ext uri="{BB962C8B-B14F-4D97-AF65-F5344CB8AC3E}">
        <p14:creationId xmlns:p14="http://schemas.microsoft.com/office/powerpoint/2010/main" val="3454860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0900" y="381000"/>
            <a:ext cx="22479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5913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5"/>
          <p:cNvSpPr>
            <a:spLocks noGrp="1" noChangeArrowheads="1"/>
          </p:cNvSpPr>
          <p:nvPr>
            <p:ph type="ftr" sz="quarter" idx="10"/>
          </p:nvPr>
        </p:nvSpPr>
        <p:spPr/>
        <p:txBody>
          <a:bodyPr/>
          <a:lstStyle>
            <a:lvl1pPr>
              <a:defRPr/>
            </a:lvl1pPr>
          </a:lstStyle>
          <a:p>
            <a:pPr>
              <a:defRPr/>
            </a:pPr>
            <a:r>
              <a:rPr lang="en-US"/>
              <a:t>This brief is unclassified</a:t>
            </a:r>
            <a:endParaRPr lang="en-US" dirty="0"/>
          </a:p>
        </p:txBody>
      </p:sp>
    </p:spTree>
    <p:extLst>
      <p:ext uri="{BB962C8B-B14F-4D97-AF65-F5344CB8AC3E}">
        <p14:creationId xmlns:p14="http://schemas.microsoft.com/office/powerpoint/2010/main" val="133454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marL="685800" indent="228600">
              <a:buFont typeface="Arial" pitchFamily="34" charset="0"/>
              <a:buChar char="•"/>
              <a:defRPr/>
            </a:lvl3pPr>
            <a:lvl4pPr marL="1143000" indent="228600">
              <a:buFont typeface="Arial" pitchFamily="34" charset="0"/>
              <a:buChar char="•"/>
              <a:defRPr/>
            </a:lvl4pPr>
            <a:lvl5pPr marL="1600200" indent="22860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5"/>
          <p:cNvSpPr>
            <a:spLocks noGrp="1" noChangeArrowheads="1"/>
          </p:cNvSpPr>
          <p:nvPr>
            <p:ph type="ftr" sz="quarter" idx="10"/>
          </p:nvPr>
        </p:nvSpPr>
        <p:spPr/>
        <p:txBody>
          <a:bodyPr/>
          <a:lstStyle>
            <a:lvl1pPr>
              <a:defRPr/>
            </a:lvl1pPr>
          </a:lstStyle>
          <a:p>
            <a:pPr>
              <a:defRPr/>
            </a:pPr>
            <a:r>
              <a:rPr lang="en-US"/>
              <a:t>This brief is unclassified</a:t>
            </a:r>
            <a:endParaRPr lang="en-US" dirty="0"/>
          </a:p>
        </p:txBody>
      </p:sp>
    </p:spTree>
    <p:extLst>
      <p:ext uri="{BB962C8B-B14F-4D97-AF65-F5344CB8AC3E}">
        <p14:creationId xmlns:p14="http://schemas.microsoft.com/office/powerpoint/2010/main" val="2598237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169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5"/>
          <p:cNvSpPr>
            <a:spLocks noGrp="1" noChangeArrowheads="1"/>
          </p:cNvSpPr>
          <p:nvPr>
            <p:ph type="ftr" sz="quarter" idx="10"/>
          </p:nvPr>
        </p:nvSpPr>
        <p:spPr/>
        <p:txBody>
          <a:bodyPr/>
          <a:lstStyle>
            <a:lvl1pPr>
              <a:defRPr/>
            </a:lvl1pPr>
          </a:lstStyle>
          <a:p>
            <a:pPr>
              <a:defRPr/>
            </a:pPr>
            <a:r>
              <a:rPr lang="en-US"/>
              <a:t>This brief is unclassified</a:t>
            </a:r>
            <a:endParaRPr lang="en-US" dirty="0"/>
          </a:p>
        </p:txBody>
      </p:sp>
    </p:spTree>
    <p:extLst>
      <p:ext uri="{BB962C8B-B14F-4D97-AF65-F5344CB8AC3E}">
        <p14:creationId xmlns:p14="http://schemas.microsoft.com/office/powerpoint/2010/main" val="2500050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4305300" cy="4191000"/>
          </a:xfrm>
        </p:spPr>
        <p:txBody>
          <a:bodyPr/>
          <a:lstStyle>
            <a:lvl1pPr>
              <a:defRPr sz="1600"/>
            </a:lvl1pPr>
            <a:lvl2pPr>
              <a:defRPr sz="1600"/>
            </a:lvl2pPr>
            <a:lvl3pPr marL="685800" indent="228600">
              <a:buFont typeface="Arial" pitchFamily="34" charset="0"/>
              <a:buChar cha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43500" y="1371600"/>
            <a:ext cx="4305300" cy="4191000"/>
          </a:xfrm>
        </p:spPr>
        <p:txBody>
          <a:bodyPr/>
          <a:lstStyle>
            <a:lvl1pPr>
              <a:defRPr sz="1600"/>
            </a:lvl1pPr>
            <a:lvl2pPr>
              <a:defRPr sz="1600"/>
            </a:lvl2pPr>
            <a:lvl3pPr marL="685800" indent="228600">
              <a:buFont typeface="Arial" pitchFamily="34" charset="0"/>
              <a:buChar cha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5"/>
          <p:cNvSpPr>
            <a:spLocks noGrp="1" noChangeArrowheads="1"/>
          </p:cNvSpPr>
          <p:nvPr>
            <p:ph type="ftr" sz="quarter" idx="10"/>
          </p:nvPr>
        </p:nvSpPr>
        <p:spPr/>
        <p:txBody>
          <a:bodyPr/>
          <a:lstStyle>
            <a:lvl1pPr>
              <a:defRPr/>
            </a:lvl1pPr>
          </a:lstStyle>
          <a:p>
            <a:pPr>
              <a:defRPr/>
            </a:pPr>
            <a:r>
              <a:rPr lang="en-US"/>
              <a:t>This brief is unclassified</a:t>
            </a:r>
            <a:endParaRPr lang="en-US" dirty="0"/>
          </a:p>
        </p:txBody>
      </p:sp>
    </p:spTree>
    <p:extLst>
      <p:ext uri="{BB962C8B-B14F-4D97-AF65-F5344CB8AC3E}">
        <p14:creationId xmlns:p14="http://schemas.microsoft.com/office/powerpoint/2010/main" val="2184387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3811" y="0"/>
            <a:ext cx="7772401" cy="762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95300" y="1295400"/>
            <a:ext cx="4375150"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1935162"/>
            <a:ext cx="4375150"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0788" y="1295400"/>
            <a:ext cx="4376737"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0788" y="1935162"/>
            <a:ext cx="4376737"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5"/>
          <p:cNvSpPr>
            <a:spLocks noGrp="1" noChangeArrowheads="1"/>
          </p:cNvSpPr>
          <p:nvPr>
            <p:ph type="ftr" sz="quarter" idx="10"/>
          </p:nvPr>
        </p:nvSpPr>
        <p:spPr/>
        <p:txBody>
          <a:bodyPr/>
          <a:lstStyle>
            <a:lvl1pPr>
              <a:defRPr/>
            </a:lvl1pPr>
          </a:lstStyle>
          <a:p>
            <a:pPr>
              <a:defRPr/>
            </a:pPr>
            <a:r>
              <a:rPr lang="en-US"/>
              <a:t>This brief is unclassified</a:t>
            </a:r>
            <a:endParaRPr lang="en-US" dirty="0"/>
          </a:p>
        </p:txBody>
      </p:sp>
    </p:spTree>
    <p:extLst>
      <p:ext uri="{BB962C8B-B14F-4D97-AF65-F5344CB8AC3E}">
        <p14:creationId xmlns:p14="http://schemas.microsoft.com/office/powerpoint/2010/main" val="2979591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5"/>
          <p:cNvSpPr>
            <a:spLocks noGrp="1" noChangeArrowheads="1"/>
          </p:cNvSpPr>
          <p:nvPr>
            <p:ph type="ftr" sz="quarter" idx="10"/>
          </p:nvPr>
        </p:nvSpPr>
        <p:spPr/>
        <p:txBody>
          <a:bodyPr/>
          <a:lstStyle>
            <a:lvl1pPr>
              <a:defRPr/>
            </a:lvl1pPr>
          </a:lstStyle>
          <a:p>
            <a:pPr>
              <a:defRPr/>
            </a:pPr>
            <a:r>
              <a:rPr lang="en-US"/>
              <a:t>This brief is unclassified</a:t>
            </a:r>
            <a:endParaRPr lang="en-US" dirty="0"/>
          </a:p>
        </p:txBody>
      </p:sp>
    </p:spTree>
    <p:extLst>
      <p:ext uri="{BB962C8B-B14F-4D97-AF65-F5344CB8AC3E}">
        <p14:creationId xmlns:p14="http://schemas.microsoft.com/office/powerpoint/2010/main" val="4241092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5"/>
          <p:cNvSpPr>
            <a:spLocks noGrp="1" noChangeArrowheads="1"/>
          </p:cNvSpPr>
          <p:nvPr>
            <p:ph type="ftr" sz="quarter" idx="10"/>
          </p:nvPr>
        </p:nvSpPr>
        <p:spPr/>
        <p:txBody>
          <a:bodyPr/>
          <a:lstStyle>
            <a:lvl1pPr>
              <a:defRPr/>
            </a:lvl1pPr>
          </a:lstStyle>
          <a:p>
            <a:pPr>
              <a:defRPr/>
            </a:pPr>
            <a:r>
              <a:rPr lang="en-US"/>
              <a:t>This brief is unclassified</a:t>
            </a:r>
            <a:endParaRPr lang="en-US" dirty="0"/>
          </a:p>
        </p:txBody>
      </p:sp>
    </p:spTree>
    <p:extLst>
      <p:ext uri="{BB962C8B-B14F-4D97-AF65-F5344CB8AC3E}">
        <p14:creationId xmlns:p14="http://schemas.microsoft.com/office/powerpoint/2010/main" val="275603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1913" y="273050"/>
            <a:ext cx="55356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7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5"/>
          <p:cNvSpPr>
            <a:spLocks noGrp="1" noChangeArrowheads="1"/>
          </p:cNvSpPr>
          <p:nvPr>
            <p:ph type="ftr" sz="quarter" idx="10"/>
          </p:nvPr>
        </p:nvSpPr>
        <p:spPr/>
        <p:txBody>
          <a:bodyPr/>
          <a:lstStyle>
            <a:lvl1pPr>
              <a:defRPr/>
            </a:lvl1pPr>
          </a:lstStyle>
          <a:p>
            <a:pPr>
              <a:defRPr/>
            </a:pPr>
            <a:r>
              <a:rPr lang="en-US"/>
              <a:t>This brief is unclassified</a:t>
            </a:r>
            <a:endParaRPr lang="en-US" dirty="0"/>
          </a:p>
        </p:txBody>
      </p:sp>
    </p:spTree>
    <p:extLst>
      <p:ext uri="{BB962C8B-B14F-4D97-AF65-F5344CB8AC3E}">
        <p14:creationId xmlns:p14="http://schemas.microsoft.com/office/powerpoint/2010/main" val="185478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04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513" y="5367338"/>
            <a:ext cx="59404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5"/>
          <p:cNvSpPr>
            <a:spLocks noGrp="1" noChangeArrowheads="1"/>
          </p:cNvSpPr>
          <p:nvPr>
            <p:ph type="ftr" sz="quarter" idx="10"/>
          </p:nvPr>
        </p:nvSpPr>
        <p:spPr/>
        <p:txBody>
          <a:bodyPr/>
          <a:lstStyle>
            <a:lvl1pPr>
              <a:defRPr/>
            </a:lvl1pPr>
          </a:lstStyle>
          <a:p>
            <a:pPr>
              <a:defRPr/>
            </a:pPr>
            <a:r>
              <a:rPr lang="en-US"/>
              <a:t>This brief is unclassified</a:t>
            </a:r>
            <a:endParaRPr lang="en-US" dirty="0"/>
          </a:p>
        </p:txBody>
      </p:sp>
    </p:spTree>
    <p:extLst>
      <p:ext uri="{BB962C8B-B14F-4D97-AF65-F5344CB8AC3E}">
        <p14:creationId xmlns:p14="http://schemas.microsoft.com/office/powerpoint/2010/main" val="2299360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685800" y="1371600"/>
            <a:ext cx="8763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a:t>
            </a:r>
          </a:p>
          <a:p>
            <a:pPr lvl="1"/>
            <a:r>
              <a:rPr lang="en-US" smtClean="0"/>
              <a:t>Second level</a:t>
            </a:r>
          </a:p>
        </p:txBody>
      </p:sp>
      <p:sp>
        <p:nvSpPr>
          <p:cNvPr id="1027" name="Rectangle 7"/>
          <p:cNvSpPr>
            <a:spLocks noGrp="1" noChangeArrowheads="1"/>
          </p:cNvSpPr>
          <p:nvPr>
            <p:ph type="title"/>
          </p:nvPr>
        </p:nvSpPr>
        <p:spPr bwMode="auto">
          <a:xfrm>
            <a:off x="1217613" y="0"/>
            <a:ext cx="7848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513078" name="Text Box 54"/>
          <p:cNvSpPr txBox="1">
            <a:spLocks noChangeArrowheads="1"/>
          </p:cNvSpPr>
          <p:nvPr/>
        </p:nvSpPr>
        <p:spPr bwMode="auto">
          <a:xfrm>
            <a:off x="9385300" y="6715125"/>
            <a:ext cx="139700" cy="136525"/>
          </a:xfrm>
          <a:prstGeom prst="rect">
            <a:avLst/>
          </a:prstGeom>
          <a:noFill/>
          <a:ln w="9525">
            <a:noFill/>
            <a:miter lim="800000"/>
            <a:headEnd/>
            <a:tailEnd/>
          </a:ln>
          <a:effectLst/>
        </p:spPr>
        <p:txBody>
          <a:bodyPr wrap="none" lIns="0" tIns="0" rIns="0" bIns="0">
            <a:spAutoFit/>
          </a:bodyPr>
          <a:lstStyle/>
          <a:p>
            <a:pPr algn="r" eaLnBrk="0" hangingPunct="0">
              <a:defRPr/>
            </a:pPr>
            <a:fld id="{10F8D620-B785-47CA-9493-42F1B98BC07B}" type="slidenum">
              <a:rPr lang="en-US" sz="900"/>
              <a:pPr algn="r" eaLnBrk="0" hangingPunct="0">
                <a:defRPr/>
              </a:pPr>
              <a:t>‹#›</a:t>
            </a:fld>
            <a:endParaRPr lang="en-US" sz="900"/>
          </a:p>
        </p:txBody>
      </p:sp>
      <p:sp>
        <p:nvSpPr>
          <p:cNvPr id="513079" name="Rectangle 55"/>
          <p:cNvSpPr>
            <a:spLocks noGrp="1" noChangeArrowheads="1"/>
          </p:cNvSpPr>
          <p:nvPr>
            <p:ph type="ftr" sz="quarter" idx="3"/>
          </p:nvPr>
        </p:nvSpPr>
        <p:spPr bwMode="auto">
          <a:xfrm>
            <a:off x="376238" y="6715125"/>
            <a:ext cx="1865312" cy="13811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l" eaLnBrk="0" hangingPunct="0">
              <a:defRPr sz="900" dirty="0"/>
            </a:lvl1pPr>
          </a:lstStyle>
          <a:p>
            <a:pPr>
              <a:defRPr/>
            </a:pPr>
            <a:r>
              <a:rPr lang="en-US"/>
              <a:t>This brief is unclassified</a:t>
            </a:r>
          </a:p>
        </p:txBody>
      </p:sp>
      <p:sp>
        <p:nvSpPr>
          <p:cNvPr id="10" name="Rectangle 9"/>
          <p:cNvSpPr/>
          <p:nvPr userDrawn="1"/>
        </p:nvSpPr>
        <p:spPr bwMode="auto">
          <a:xfrm>
            <a:off x="777875" y="6248400"/>
            <a:ext cx="3048000" cy="381000"/>
          </a:xfrm>
          <a:prstGeom prst="rect">
            <a:avLst/>
          </a:prstGeom>
          <a:noFill/>
          <a:ln w="9525" cap="flat" cmpd="sng" algn="ctr">
            <a:noFill/>
            <a:prstDash val="solid"/>
            <a:round/>
            <a:headEnd type="none" w="med" len="med"/>
            <a:tailEnd type="none" w="med" len="med"/>
          </a:ln>
          <a:effectLst/>
        </p:spPr>
        <p:txBody>
          <a:bodyPr wrap="none" lIns="45720" rIns="45720" anchor="ctr"/>
          <a:lstStyle/>
          <a:p>
            <a:pPr algn="ctr" eaLnBrk="0" hangingPunct="0">
              <a:defRPr/>
            </a:pPr>
            <a:r>
              <a:rPr lang="en-US" sz="1400" dirty="0">
                <a:solidFill>
                  <a:schemeClr val="bg1"/>
                </a:solidFill>
              </a:rPr>
              <a:t>J-1 LREC Capability Requirements</a:t>
            </a:r>
          </a:p>
        </p:txBody>
      </p:sp>
      <p:grpSp>
        <p:nvGrpSpPr>
          <p:cNvPr id="1031" name="Group 6"/>
          <p:cNvGrpSpPr>
            <a:grpSpLocks/>
          </p:cNvGrpSpPr>
          <p:nvPr userDrawn="1"/>
        </p:nvGrpSpPr>
        <p:grpSpPr bwMode="auto">
          <a:xfrm>
            <a:off x="76200" y="762000"/>
            <a:ext cx="8991600" cy="152400"/>
            <a:chOff x="0" y="576"/>
            <a:chExt cx="5282" cy="189"/>
          </a:xfrm>
        </p:grpSpPr>
        <p:grpSp>
          <p:nvGrpSpPr>
            <p:cNvPr id="1033" name="Group 7"/>
            <p:cNvGrpSpPr>
              <a:grpSpLocks/>
            </p:cNvGrpSpPr>
            <p:nvPr/>
          </p:nvGrpSpPr>
          <p:grpSpPr bwMode="auto">
            <a:xfrm>
              <a:off x="5158" y="576"/>
              <a:ext cx="124" cy="189"/>
              <a:chOff x="5158" y="576"/>
              <a:chExt cx="124" cy="189"/>
            </a:xfrm>
          </p:grpSpPr>
          <p:sp>
            <p:nvSpPr>
              <p:cNvPr id="27" name="Rectangle 8"/>
              <p:cNvSpPr>
                <a:spLocks noChangeArrowheads="1"/>
              </p:cNvSpPr>
              <p:nvPr/>
            </p:nvSpPr>
            <p:spPr bwMode="auto">
              <a:xfrm>
                <a:off x="5252" y="576"/>
                <a:ext cx="3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a:defRPr/>
                </a:pPr>
                <a:endParaRPr lang="en-US"/>
              </a:p>
            </p:txBody>
          </p:sp>
          <p:sp>
            <p:nvSpPr>
              <p:cNvPr id="28" name="Rectangle 9"/>
              <p:cNvSpPr>
                <a:spLocks noChangeArrowheads="1"/>
              </p:cNvSpPr>
              <p:nvPr/>
            </p:nvSpPr>
            <p:spPr bwMode="auto">
              <a:xfrm>
                <a:off x="5158" y="576"/>
                <a:ext cx="6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a:defRPr/>
                </a:pPr>
                <a:endParaRPr lang="en-US"/>
              </a:p>
            </p:txBody>
          </p:sp>
        </p:grpSp>
        <p:grpSp>
          <p:nvGrpSpPr>
            <p:cNvPr id="1034" name="Group 10"/>
            <p:cNvGrpSpPr>
              <a:grpSpLocks/>
            </p:cNvGrpSpPr>
            <p:nvPr/>
          </p:nvGrpSpPr>
          <p:grpSpPr bwMode="auto">
            <a:xfrm>
              <a:off x="4848" y="576"/>
              <a:ext cx="263" cy="189"/>
              <a:chOff x="4848" y="576"/>
              <a:chExt cx="263" cy="189"/>
            </a:xfrm>
          </p:grpSpPr>
          <p:sp>
            <p:nvSpPr>
              <p:cNvPr id="25" name="Rectangle 11"/>
              <p:cNvSpPr>
                <a:spLocks noChangeArrowheads="1"/>
              </p:cNvSpPr>
              <p:nvPr/>
            </p:nvSpPr>
            <p:spPr bwMode="auto">
              <a:xfrm>
                <a:off x="5018" y="576"/>
                <a:ext cx="93"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a:defRPr/>
                </a:pPr>
                <a:endParaRPr lang="en-US"/>
              </a:p>
            </p:txBody>
          </p:sp>
          <p:sp>
            <p:nvSpPr>
              <p:cNvPr id="26" name="Rectangle 12"/>
              <p:cNvSpPr>
                <a:spLocks noChangeArrowheads="1"/>
              </p:cNvSpPr>
              <p:nvPr/>
            </p:nvSpPr>
            <p:spPr bwMode="auto">
              <a:xfrm>
                <a:off x="4848" y="576"/>
                <a:ext cx="126"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a:defRPr/>
                </a:pPr>
                <a:endParaRPr lang="en-US"/>
              </a:p>
            </p:txBody>
          </p:sp>
        </p:grpSp>
        <p:grpSp>
          <p:nvGrpSpPr>
            <p:cNvPr id="1035" name="Group 13"/>
            <p:cNvGrpSpPr>
              <a:grpSpLocks/>
            </p:cNvGrpSpPr>
            <p:nvPr/>
          </p:nvGrpSpPr>
          <p:grpSpPr bwMode="auto">
            <a:xfrm>
              <a:off x="4418" y="576"/>
              <a:ext cx="386" cy="189"/>
              <a:chOff x="4418" y="576"/>
              <a:chExt cx="386" cy="189"/>
            </a:xfrm>
          </p:grpSpPr>
          <p:sp>
            <p:nvSpPr>
              <p:cNvPr id="23" name="Rectangle 14"/>
              <p:cNvSpPr>
                <a:spLocks noChangeArrowheads="1"/>
              </p:cNvSpPr>
              <p:nvPr/>
            </p:nvSpPr>
            <p:spPr bwMode="auto">
              <a:xfrm>
                <a:off x="4650" y="576"/>
                <a:ext cx="154"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a:defRPr/>
                </a:pPr>
                <a:endParaRPr lang="en-US"/>
              </a:p>
            </p:txBody>
          </p:sp>
          <p:sp>
            <p:nvSpPr>
              <p:cNvPr id="24" name="Rectangle 15"/>
              <p:cNvSpPr>
                <a:spLocks noChangeArrowheads="1"/>
              </p:cNvSpPr>
              <p:nvPr/>
            </p:nvSpPr>
            <p:spPr bwMode="auto">
              <a:xfrm>
                <a:off x="4418" y="576"/>
                <a:ext cx="187"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a:defRPr/>
                </a:pPr>
                <a:endParaRPr lang="en-US"/>
              </a:p>
            </p:txBody>
          </p:sp>
        </p:grpSp>
        <p:grpSp>
          <p:nvGrpSpPr>
            <p:cNvPr id="1036" name="Group 16"/>
            <p:cNvGrpSpPr>
              <a:grpSpLocks/>
            </p:cNvGrpSpPr>
            <p:nvPr/>
          </p:nvGrpSpPr>
          <p:grpSpPr bwMode="auto">
            <a:xfrm>
              <a:off x="3183" y="576"/>
              <a:ext cx="1190" cy="189"/>
              <a:chOff x="3183" y="576"/>
              <a:chExt cx="1190" cy="189"/>
            </a:xfrm>
          </p:grpSpPr>
          <p:sp>
            <p:nvSpPr>
              <p:cNvPr id="19" name="Rectangle 17"/>
              <p:cNvSpPr>
                <a:spLocks noChangeArrowheads="1"/>
              </p:cNvSpPr>
              <p:nvPr/>
            </p:nvSpPr>
            <p:spPr bwMode="auto">
              <a:xfrm>
                <a:off x="3558" y="576"/>
                <a:ext cx="25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a:defRPr/>
                </a:pPr>
                <a:endParaRPr lang="en-US"/>
              </a:p>
            </p:txBody>
          </p:sp>
          <p:sp>
            <p:nvSpPr>
              <p:cNvPr id="20" name="Rectangle 18"/>
              <p:cNvSpPr>
                <a:spLocks noChangeArrowheads="1"/>
              </p:cNvSpPr>
              <p:nvPr/>
            </p:nvSpPr>
            <p:spPr bwMode="auto">
              <a:xfrm>
                <a:off x="4155" y="576"/>
                <a:ext cx="218"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a:defRPr/>
                </a:pPr>
                <a:endParaRPr lang="en-US"/>
              </a:p>
            </p:txBody>
          </p:sp>
          <p:sp>
            <p:nvSpPr>
              <p:cNvPr id="21" name="Rectangle 19"/>
              <p:cNvSpPr>
                <a:spLocks noChangeArrowheads="1"/>
              </p:cNvSpPr>
              <p:nvPr/>
            </p:nvSpPr>
            <p:spPr bwMode="auto">
              <a:xfrm>
                <a:off x="3864" y="576"/>
                <a:ext cx="25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a:defRPr/>
                </a:pPr>
                <a:endParaRPr lang="en-US"/>
              </a:p>
            </p:txBody>
          </p:sp>
          <p:sp>
            <p:nvSpPr>
              <p:cNvPr id="22" name="Rectangle 20"/>
              <p:cNvSpPr>
                <a:spLocks noChangeArrowheads="1"/>
              </p:cNvSpPr>
              <p:nvPr/>
            </p:nvSpPr>
            <p:spPr bwMode="auto">
              <a:xfrm>
                <a:off x="3183" y="576"/>
                <a:ext cx="314"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a:defRPr/>
                </a:pPr>
                <a:endParaRPr lang="en-US"/>
              </a:p>
            </p:txBody>
          </p:sp>
        </p:grpSp>
        <p:grpSp>
          <p:nvGrpSpPr>
            <p:cNvPr id="1037" name="Group 21"/>
            <p:cNvGrpSpPr>
              <a:grpSpLocks/>
            </p:cNvGrpSpPr>
            <p:nvPr/>
          </p:nvGrpSpPr>
          <p:grpSpPr bwMode="auto">
            <a:xfrm>
              <a:off x="0" y="576"/>
              <a:ext cx="3143" cy="189"/>
              <a:chOff x="0" y="576"/>
              <a:chExt cx="3143" cy="189"/>
            </a:xfrm>
          </p:grpSpPr>
          <p:sp>
            <p:nvSpPr>
              <p:cNvPr id="17" name="Rectangle 22"/>
              <p:cNvSpPr>
                <a:spLocks noChangeArrowheads="1"/>
              </p:cNvSpPr>
              <p:nvPr/>
            </p:nvSpPr>
            <p:spPr bwMode="auto">
              <a:xfrm>
                <a:off x="2798" y="576"/>
                <a:ext cx="345"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a:defRPr/>
                </a:pPr>
                <a:endParaRPr lang="en-US"/>
              </a:p>
            </p:txBody>
          </p:sp>
          <p:sp>
            <p:nvSpPr>
              <p:cNvPr id="18" name="Rectangle 23"/>
              <p:cNvSpPr>
                <a:spLocks noChangeArrowheads="1"/>
              </p:cNvSpPr>
              <p:nvPr/>
            </p:nvSpPr>
            <p:spPr bwMode="auto">
              <a:xfrm>
                <a:off x="0" y="576"/>
                <a:ext cx="2756"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a:defRPr/>
                </a:pPr>
                <a:endParaRPr lang="en-US"/>
              </a:p>
            </p:txBody>
          </p:sp>
        </p:grpSp>
      </p:grpSp>
      <p:pic>
        <p:nvPicPr>
          <p:cNvPr id="1032" name="Picture 24" descr="JCSnobckground copy"/>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65113" y="228600"/>
            <a:ext cx="9906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dt="0"/>
  <p:txStyles>
    <p:titleStyle>
      <a:lvl1pPr algn="r" rtl="0" eaLnBrk="0" fontAlgn="base" hangingPunct="0">
        <a:lnSpc>
          <a:spcPct val="90000"/>
        </a:lnSpc>
        <a:spcBef>
          <a:spcPct val="0"/>
        </a:spcBef>
        <a:spcAft>
          <a:spcPct val="0"/>
        </a:spcAft>
        <a:defRPr sz="2200" b="1">
          <a:solidFill>
            <a:schemeClr val="tx1"/>
          </a:solidFill>
          <a:latin typeface="+mj-lt"/>
          <a:ea typeface="+mj-ea"/>
          <a:cs typeface="+mj-cs"/>
        </a:defRPr>
      </a:lvl1pPr>
      <a:lvl2pPr algn="r" rtl="0" eaLnBrk="0" fontAlgn="base" hangingPunct="0">
        <a:lnSpc>
          <a:spcPct val="90000"/>
        </a:lnSpc>
        <a:spcBef>
          <a:spcPct val="0"/>
        </a:spcBef>
        <a:spcAft>
          <a:spcPct val="0"/>
        </a:spcAft>
        <a:defRPr sz="2200" b="1">
          <a:solidFill>
            <a:schemeClr val="tx1"/>
          </a:solidFill>
          <a:latin typeface="Arial" charset="0"/>
        </a:defRPr>
      </a:lvl2pPr>
      <a:lvl3pPr algn="r" rtl="0" eaLnBrk="0" fontAlgn="base" hangingPunct="0">
        <a:lnSpc>
          <a:spcPct val="90000"/>
        </a:lnSpc>
        <a:spcBef>
          <a:spcPct val="0"/>
        </a:spcBef>
        <a:spcAft>
          <a:spcPct val="0"/>
        </a:spcAft>
        <a:defRPr sz="2200" b="1">
          <a:solidFill>
            <a:schemeClr val="tx1"/>
          </a:solidFill>
          <a:latin typeface="Arial" charset="0"/>
        </a:defRPr>
      </a:lvl3pPr>
      <a:lvl4pPr algn="r" rtl="0" eaLnBrk="0" fontAlgn="base" hangingPunct="0">
        <a:lnSpc>
          <a:spcPct val="90000"/>
        </a:lnSpc>
        <a:spcBef>
          <a:spcPct val="0"/>
        </a:spcBef>
        <a:spcAft>
          <a:spcPct val="0"/>
        </a:spcAft>
        <a:defRPr sz="2200" b="1">
          <a:solidFill>
            <a:schemeClr val="tx1"/>
          </a:solidFill>
          <a:latin typeface="Arial" charset="0"/>
        </a:defRPr>
      </a:lvl4pPr>
      <a:lvl5pPr algn="r" rtl="0" eaLnBrk="0" fontAlgn="base" hangingPunct="0">
        <a:lnSpc>
          <a:spcPct val="90000"/>
        </a:lnSpc>
        <a:spcBef>
          <a:spcPct val="0"/>
        </a:spcBef>
        <a:spcAft>
          <a:spcPct val="0"/>
        </a:spcAft>
        <a:defRPr sz="2200" b="1">
          <a:solidFill>
            <a:schemeClr val="tx1"/>
          </a:solidFill>
          <a:latin typeface="Arial" charset="0"/>
        </a:defRPr>
      </a:lvl5pPr>
      <a:lvl6pPr marL="457200" algn="l" rtl="0" eaLnBrk="0" fontAlgn="base" hangingPunct="0">
        <a:lnSpc>
          <a:spcPct val="90000"/>
        </a:lnSpc>
        <a:spcBef>
          <a:spcPct val="0"/>
        </a:spcBef>
        <a:spcAft>
          <a:spcPct val="0"/>
        </a:spcAft>
        <a:defRPr sz="2200" b="1">
          <a:solidFill>
            <a:schemeClr val="tx1"/>
          </a:solidFill>
          <a:latin typeface="Arial" charset="0"/>
        </a:defRPr>
      </a:lvl6pPr>
      <a:lvl7pPr marL="914400" algn="l" rtl="0" eaLnBrk="0" fontAlgn="base" hangingPunct="0">
        <a:lnSpc>
          <a:spcPct val="90000"/>
        </a:lnSpc>
        <a:spcBef>
          <a:spcPct val="0"/>
        </a:spcBef>
        <a:spcAft>
          <a:spcPct val="0"/>
        </a:spcAft>
        <a:defRPr sz="2200" b="1">
          <a:solidFill>
            <a:schemeClr val="tx1"/>
          </a:solidFill>
          <a:latin typeface="Arial" charset="0"/>
        </a:defRPr>
      </a:lvl7pPr>
      <a:lvl8pPr marL="1371600" algn="l" rtl="0" eaLnBrk="0" fontAlgn="base" hangingPunct="0">
        <a:lnSpc>
          <a:spcPct val="90000"/>
        </a:lnSpc>
        <a:spcBef>
          <a:spcPct val="0"/>
        </a:spcBef>
        <a:spcAft>
          <a:spcPct val="0"/>
        </a:spcAft>
        <a:defRPr sz="2200" b="1">
          <a:solidFill>
            <a:schemeClr val="tx1"/>
          </a:solidFill>
          <a:latin typeface="Arial" charset="0"/>
        </a:defRPr>
      </a:lvl8pPr>
      <a:lvl9pPr marL="1828800" algn="l" rtl="0" eaLnBrk="0" fontAlgn="base" hangingPunct="0">
        <a:lnSpc>
          <a:spcPct val="90000"/>
        </a:lnSpc>
        <a:spcBef>
          <a:spcPct val="0"/>
        </a:spcBef>
        <a:spcAft>
          <a:spcPct val="0"/>
        </a:spcAft>
        <a:defRPr sz="2200" b="1">
          <a:solidFill>
            <a:schemeClr val="tx1"/>
          </a:solidFill>
          <a:latin typeface="Arial" charset="0"/>
        </a:defRPr>
      </a:lvl9pPr>
    </p:titleStyle>
    <p:bodyStyle>
      <a:lvl1pPr marL="234950" indent="-234950" algn="l" rtl="0" eaLnBrk="0" fontAlgn="base" hangingPunct="0">
        <a:spcBef>
          <a:spcPct val="100000"/>
        </a:spcBef>
        <a:spcAft>
          <a:spcPct val="0"/>
        </a:spcAft>
        <a:buClr>
          <a:srgbClr val="0B1F65"/>
        </a:buClr>
        <a:buFont typeface="Webdings" pitchFamily="18" charset="2"/>
        <a:buChar char="4"/>
        <a:defRPr sz="1600">
          <a:solidFill>
            <a:schemeClr val="tx1"/>
          </a:solidFill>
          <a:latin typeface="+mn-lt"/>
          <a:ea typeface="+mn-ea"/>
          <a:cs typeface="+mn-cs"/>
        </a:defRPr>
      </a:lvl1pPr>
      <a:lvl2pPr marL="457200" indent="-220663" algn="l" rtl="0" eaLnBrk="0" fontAlgn="base" hangingPunct="0">
        <a:lnSpc>
          <a:spcPct val="90000"/>
        </a:lnSpc>
        <a:spcBef>
          <a:spcPct val="40000"/>
        </a:spcBef>
        <a:spcAft>
          <a:spcPct val="0"/>
        </a:spcAft>
        <a:buClr>
          <a:srgbClr val="0B1F65"/>
        </a:buClr>
        <a:buChar char="–"/>
        <a:defRPr sz="1600">
          <a:solidFill>
            <a:schemeClr val="tx1"/>
          </a:solidFill>
          <a:latin typeface="+mn-lt"/>
        </a:defRPr>
      </a:lvl2pPr>
      <a:lvl3pPr marL="2278063" indent="11113" algn="l" rtl="0" eaLnBrk="0" fontAlgn="base" hangingPunct="0">
        <a:lnSpc>
          <a:spcPct val="90000"/>
        </a:lnSpc>
        <a:spcBef>
          <a:spcPct val="40000"/>
        </a:spcBef>
        <a:spcAft>
          <a:spcPct val="0"/>
        </a:spcAft>
        <a:buClr>
          <a:srgbClr val="0B1F65"/>
        </a:buClr>
        <a:buFont typeface="Webdings" pitchFamily="18" charset="2"/>
        <a:buChar char="•"/>
        <a:defRPr sz="1600">
          <a:solidFill>
            <a:schemeClr val="tx1"/>
          </a:solidFill>
          <a:latin typeface="+mn-lt"/>
        </a:defRPr>
      </a:lvl3pPr>
      <a:lvl4pPr marL="2403475" indent="-1031875" algn="l" rtl="0" eaLnBrk="0" fontAlgn="base" hangingPunct="0">
        <a:lnSpc>
          <a:spcPct val="90000"/>
        </a:lnSpc>
        <a:spcBef>
          <a:spcPct val="40000"/>
        </a:spcBef>
        <a:spcAft>
          <a:spcPct val="0"/>
        </a:spcAft>
        <a:buClr>
          <a:srgbClr val="0B1F65"/>
        </a:buClr>
        <a:buChar char="–"/>
        <a:defRPr sz="1600">
          <a:solidFill>
            <a:schemeClr val="tx1"/>
          </a:solidFill>
          <a:latin typeface="+mn-lt"/>
        </a:defRPr>
      </a:lvl4pPr>
      <a:lvl5pPr marL="2517775" indent="-688975" algn="l" rtl="0" eaLnBrk="0" fontAlgn="base" hangingPunct="0">
        <a:lnSpc>
          <a:spcPct val="90000"/>
        </a:lnSpc>
        <a:spcBef>
          <a:spcPct val="0"/>
        </a:spcBef>
        <a:spcAft>
          <a:spcPct val="40000"/>
        </a:spcAft>
        <a:buClr>
          <a:schemeClr val="tx1"/>
        </a:buClr>
        <a:buSzPct val="40000"/>
        <a:buFont typeface="Arial" charset="0"/>
        <a:buChar char="»"/>
        <a:defRPr sz="1600">
          <a:solidFill>
            <a:schemeClr val="tx1"/>
          </a:solidFill>
          <a:latin typeface="+mn-lt"/>
        </a:defRPr>
      </a:lvl5pPr>
      <a:lvl6pPr marL="29749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6pPr>
      <a:lvl7pPr marL="34321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7pPr>
      <a:lvl8pPr marL="38893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8pPr>
      <a:lvl9pPr marL="43465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jpeg"/><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5.jpeg"/><Relationship Id="rId5" Type="http://schemas.openxmlformats.org/officeDocument/2006/relationships/image" Target="../media/image4.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0246" name="Rectangle 7"/>
          <p:cNvSpPr>
            <a:spLocks noChangeArrowheads="1"/>
          </p:cNvSpPr>
          <p:nvPr/>
        </p:nvSpPr>
        <p:spPr bwMode="auto">
          <a:xfrm>
            <a:off x="1758950" y="2514600"/>
            <a:ext cx="6384925" cy="1295400"/>
          </a:xfrm>
          <a:prstGeom prst="rect">
            <a:avLst/>
          </a:prstGeom>
          <a:noFill/>
          <a:ln w="9525">
            <a:noFill/>
            <a:miter lim="800000"/>
            <a:headEnd/>
            <a:tailEnd/>
          </a:ln>
        </p:spPr>
        <p:txBody>
          <a:bodyPr lIns="0" tIns="0" rIns="0" bIns="0" anchor="b"/>
          <a:lstStyle/>
          <a:p>
            <a:pPr algn="ctr">
              <a:lnSpc>
                <a:spcPct val="90000"/>
              </a:lnSpc>
            </a:pPr>
            <a:r>
              <a:rPr lang="en-US" sz="3000" b="1" dirty="0"/>
              <a:t>Language, Regional Expertise and Culture (LREC) </a:t>
            </a:r>
            <a:r>
              <a:rPr lang="en-US" sz="3000" b="1" dirty="0" smtClean="0"/>
              <a:t>Capability-Based </a:t>
            </a:r>
            <a:r>
              <a:rPr lang="en-US" sz="3000" b="1" dirty="0"/>
              <a:t>Requirements Identification Process </a:t>
            </a:r>
            <a:r>
              <a:rPr lang="en-US" sz="3000" b="1" dirty="0" smtClean="0"/>
              <a:t>(CBRIP)</a:t>
            </a:r>
            <a:endParaRPr lang="en-US" sz="3000" b="1" dirty="0"/>
          </a:p>
        </p:txBody>
      </p:sp>
      <p:sp>
        <p:nvSpPr>
          <p:cNvPr id="26" name="Footer Placeholder 25"/>
          <p:cNvSpPr>
            <a:spLocks noGrp="1"/>
          </p:cNvSpPr>
          <p:nvPr>
            <p:ph type="ftr" sz="quarter" idx="10"/>
          </p:nvPr>
        </p:nvSpPr>
        <p:spPr/>
        <p:txBody>
          <a:bodyPr/>
          <a:lstStyle/>
          <a:p>
            <a:r>
              <a:rPr lang="en-US" smtClean="0"/>
              <a:t>This brief is unclassified</a:t>
            </a:r>
            <a:endParaRPr lang="en-US"/>
          </a:p>
        </p:txBody>
      </p:sp>
      <p:sp>
        <p:nvSpPr>
          <p:cNvPr id="11" name="Rectangle 10"/>
          <p:cNvSpPr/>
          <p:nvPr/>
        </p:nvSpPr>
        <p:spPr bwMode="auto">
          <a:xfrm>
            <a:off x="777875" y="6248400"/>
            <a:ext cx="3048000" cy="381000"/>
          </a:xfrm>
          <a:prstGeom prst="rect">
            <a:avLst/>
          </a:prstGeom>
          <a:noFill/>
          <a:ln w="9525" cap="flat" cmpd="sng" algn="ctr">
            <a:noFill/>
            <a:prstDash val="solid"/>
            <a:round/>
            <a:headEnd type="none" w="med" len="med"/>
            <a:tailEnd type="none" w="med" len="med"/>
          </a:ln>
          <a:effectLst/>
        </p:spPr>
        <p:txBody>
          <a:bodyPr wrap="none" lIns="45720" rIns="45720" anchor="ctr"/>
          <a:lstStyle/>
          <a:p>
            <a:pPr algn="ctr" eaLnBrk="0" hangingPunct="0">
              <a:defRPr/>
            </a:pPr>
            <a:r>
              <a:rPr lang="en-US" sz="1400" dirty="0">
                <a:solidFill>
                  <a:schemeClr val="bg1"/>
                </a:solidFill>
              </a:rPr>
              <a:t>J-1 LREC Capability Requirements</a:t>
            </a:r>
          </a:p>
        </p:txBody>
      </p:sp>
      <p:sp>
        <p:nvSpPr>
          <p:cNvPr id="2" name="TextBox 1"/>
          <p:cNvSpPr txBox="1"/>
          <p:nvPr/>
        </p:nvSpPr>
        <p:spPr>
          <a:xfrm>
            <a:off x="1663337" y="4380411"/>
            <a:ext cx="6322423" cy="707886"/>
          </a:xfrm>
          <a:prstGeom prst="rect">
            <a:avLst/>
          </a:prstGeom>
          <a:noFill/>
        </p:spPr>
        <p:txBody>
          <a:bodyPr wrap="square" rtlCol="0">
            <a:spAutoFit/>
          </a:bodyPr>
          <a:lstStyle/>
          <a:p>
            <a:pPr algn="ctr"/>
            <a:r>
              <a:rPr lang="en-US" sz="1600" dirty="0" smtClean="0"/>
              <a:t>Presentation to Culture Coordinating Committee</a:t>
            </a:r>
          </a:p>
          <a:p>
            <a:pPr algn="ctr"/>
            <a:endParaRPr lang="en-US" dirty="0"/>
          </a:p>
          <a:p>
            <a:pPr algn="ctr"/>
            <a:r>
              <a:rPr lang="en-US" dirty="0" smtClean="0"/>
              <a:t>3 February 2016</a:t>
            </a:r>
            <a:endParaRPr lang="en-US" dirty="0"/>
          </a:p>
        </p:txBody>
      </p:sp>
    </p:spTree>
    <p:extLst>
      <p:ext uri="{BB962C8B-B14F-4D97-AF65-F5344CB8AC3E}">
        <p14:creationId xmlns:p14="http://schemas.microsoft.com/office/powerpoint/2010/main" val="4048965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3988" y="1608138"/>
            <a:ext cx="9674225"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363" name="Object 4"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099"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4" name="Title 1"/>
          <p:cNvSpPr>
            <a:spLocks noGrp="1"/>
          </p:cNvSpPr>
          <p:nvPr>
            <p:ph type="title"/>
          </p:nvPr>
        </p:nvSpPr>
        <p:spPr/>
        <p:txBody>
          <a:bodyPr/>
          <a:lstStyle/>
          <a:p>
            <a:r>
              <a:rPr lang="en-US" altLang="en-US" smtClean="0"/>
              <a:t>Capability Requirement Details (3 of 3)</a:t>
            </a:r>
          </a:p>
        </p:txBody>
      </p:sp>
      <p:sp>
        <p:nvSpPr>
          <p:cNvPr id="15365" name="Content Placeholder 2"/>
          <p:cNvSpPr>
            <a:spLocks noGrp="1"/>
          </p:cNvSpPr>
          <p:nvPr>
            <p:ph idx="1"/>
          </p:nvPr>
        </p:nvSpPr>
        <p:spPr>
          <a:xfrm>
            <a:off x="150813" y="4343400"/>
            <a:ext cx="9601200" cy="2209800"/>
          </a:xfrm>
        </p:spPr>
        <p:txBody>
          <a:bodyPr/>
          <a:lstStyle/>
          <a:p>
            <a:pPr marL="287338" indent="-287338">
              <a:spcBef>
                <a:spcPts val="300"/>
              </a:spcBef>
              <a:spcAft>
                <a:spcPts val="300"/>
              </a:spcAft>
              <a:buFont typeface="Arial" panose="020B0604020202020204" pitchFamily="34" charset="0"/>
              <a:buAutoNum type="arabicPeriod" startAt="9"/>
            </a:pPr>
            <a:r>
              <a:rPr lang="en-US" altLang="en-US" sz="1200" b="1" smtClean="0"/>
              <a:t>Level of Effort </a:t>
            </a:r>
            <a:r>
              <a:rPr lang="en-US" altLang="en-US" sz="1200" smtClean="0"/>
              <a:t>– Determine the level of effort (i.e., time, duration, frequency) associated with accomplishing the task. Does this task require around-the-clock coverage? Is the task only performed at the beginning of a mission?</a:t>
            </a:r>
            <a:endParaRPr lang="en-US" altLang="en-US" sz="1200" b="1" smtClean="0"/>
          </a:p>
          <a:p>
            <a:pPr marL="287338" indent="-287338">
              <a:spcBef>
                <a:spcPts val="300"/>
              </a:spcBef>
              <a:spcAft>
                <a:spcPts val="300"/>
              </a:spcAft>
              <a:buFont typeface="Arial" panose="020B0604020202020204" pitchFamily="34" charset="0"/>
              <a:buAutoNum type="arabicPeriod" startAt="9"/>
            </a:pPr>
            <a:r>
              <a:rPr lang="en-US" altLang="en-US" sz="1200" b="1" smtClean="0"/>
              <a:t>Language Criticality </a:t>
            </a:r>
            <a:r>
              <a:rPr lang="en-US" altLang="en-US" sz="1200" smtClean="0"/>
              <a:t>– If more than one language applies to the same task and LREC Activity, rank order the languages in order of priority (1, .75, .50, .25)</a:t>
            </a:r>
            <a:endParaRPr lang="en-US" altLang="en-US" sz="1200" b="1" smtClean="0"/>
          </a:p>
          <a:p>
            <a:pPr marL="287338" indent="-287338">
              <a:spcBef>
                <a:spcPts val="300"/>
              </a:spcBef>
              <a:spcAft>
                <a:spcPts val="300"/>
              </a:spcAft>
              <a:buFont typeface="Arial" panose="020B0604020202020204" pitchFamily="34" charset="0"/>
              <a:buAutoNum type="arabicPeriod" startAt="9"/>
            </a:pPr>
            <a:r>
              <a:rPr lang="en-US" altLang="en-US" sz="1200" b="1" smtClean="0"/>
              <a:t>Language </a:t>
            </a:r>
            <a:r>
              <a:rPr lang="en-US" altLang="en-US" sz="1200" smtClean="0"/>
              <a:t>– Identify the language needed to perform the task and LREC activity</a:t>
            </a:r>
            <a:endParaRPr lang="en-US" altLang="en-US" sz="1200" b="1" smtClean="0"/>
          </a:p>
          <a:p>
            <a:pPr marL="287338" indent="-287338">
              <a:spcBef>
                <a:spcPts val="300"/>
              </a:spcBef>
              <a:spcAft>
                <a:spcPts val="300"/>
              </a:spcAft>
              <a:buFont typeface="Arial" panose="020B0604020202020204" pitchFamily="34" charset="0"/>
              <a:buAutoNum type="arabicPeriod" startAt="9"/>
            </a:pPr>
            <a:r>
              <a:rPr lang="en-US" altLang="en-US" sz="1200" b="1" smtClean="0"/>
              <a:t>Listening / Speaking / Reading / Writing </a:t>
            </a:r>
            <a:r>
              <a:rPr lang="en-US" altLang="en-US" sz="1200" smtClean="0"/>
              <a:t>– Apply the Interagency Language Roundtable (ILR) 0-5 scale</a:t>
            </a:r>
          </a:p>
          <a:p>
            <a:pPr marL="287338" indent="-287338">
              <a:spcBef>
                <a:spcPts val="300"/>
              </a:spcBef>
              <a:spcAft>
                <a:spcPts val="300"/>
              </a:spcAft>
              <a:buFont typeface="Arial" panose="020B0604020202020204" pitchFamily="34" charset="0"/>
              <a:buAutoNum type="arabicPeriod" startAt="9"/>
            </a:pPr>
            <a:r>
              <a:rPr lang="en-US" altLang="en-US" sz="1200" b="1" smtClean="0"/>
              <a:t>Core / Technical / Leader Culture </a:t>
            </a:r>
            <a:r>
              <a:rPr lang="en-US" altLang="en-US" sz="1200" smtClean="0"/>
              <a:t>– Determine the Regional Expertise and Culture (REC) proficiency level – Basic, Fully Proficient, or Master</a:t>
            </a:r>
          </a:p>
        </p:txBody>
      </p:sp>
      <p:sp>
        <p:nvSpPr>
          <p:cNvPr id="1536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smtClean="0"/>
              <a:t>This brief is unclassified</a:t>
            </a:r>
          </a:p>
        </p:txBody>
      </p:sp>
      <p:sp>
        <p:nvSpPr>
          <p:cNvPr id="15367" name="Right Brace 19"/>
          <p:cNvSpPr>
            <a:spLocks/>
          </p:cNvSpPr>
          <p:nvPr/>
        </p:nvSpPr>
        <p:spPr bwMode="auto">
          <a:xfrm rot="-5400000">
            <a:off x="7189788" y="1662112"/>
            <a:ext cx="338138" cy="519113"/>
          </a:xfrm>
          <a:prstGeom prst="rightBrace">
            <a:avLst>
              <a:gd name="adj1" fmla="val 13277"/>
              <a:gd name="adj2" fmla="val 50000"/>
            </a:avLst>
          </a:prstGeom>
          <a:solidFill>
            <a:srgbClr val="FFFFFF">
              <a:alpha val="70195"/>
            </a:srgbClr>
          </a:solidFill>
          <a:ln w="19050"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5368" name="Right Brace 20"/>
          <p:cNvSpPr>
            <a:spLocks/>
          </p:cNvSpPr>
          <p:nvPr/>
        </p:nvSpPr>
        <p:spPr bwMode="auto">
          <a:xfrm rot="-5400000">
            <a:off x="8097044" y="1350169"/>
            <a:ext cx="338138" cy="1143000"/>
          </a:xfrm>
          <a:prstGeom prst="rightBrace">
            <a:avLst>
              <a:gd name="adj1" fmla="val 13271"/>
              <a:gd name="adj2" fmla="val 50000"/>
            </a:avLst>
          </a:prstGeom>
          <a:solidFill>
            <a:srgbClr val="FFFFFF">
              <a:alpha val="70195"/>
            </a:srgbClr>
          </a:solidFill>
          <a:ln w="19050"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5369" name="Right Brace 21"/>
          <p:cNvSpPr>
            <a:spLocks/>
          </p:cNvSpPr>
          <p:nvPr/>
        </p:nvSpPr>
        <p:spPr bwMode="auto">
          <a:xfrm rot="-5400000">
            <a:off x="9163844" y="1502569"/>
            <a:ext cx="338138" cy="838200"/>
          </a:xfrm>
          <a:prstGeom prst="rightBrace">
            <a:avLst>
              <a:gd name="adj1" fmla="val 13267"/>
              <a:gd name="adj2" fmla="val 50000"/>
            </a:avLst>
          </a:prstGeom>
          <a:solidFill>
            <a:srgbClr val="FFFFFF">
              <a:alpha val="70195"/>
            </a:srgbClr>
          </a:solidFill>
          <a:ln w="19050"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4" name="Oval 13"/>
          <p:cNvSpPr/>
          <p:nvPr/>
        </p:nvSpPr>
        <p:spPr bwMode="auto">
          <a:xfrm>
            <a:off x="8075613" y="1371600"/>
            <a:ext cx="381000" cy="3810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lIns="45720" rIns="45720" anchor="ctr"/>
          <a:lstStyle/>
          <a:p>
            <a:pPr algn="ctr" eaLnBrk="0" hangingPunct="0">
              <a:defRPr/>
            </a:pPr>
            <a:r>
              <a:rPr lang="en-US" sz="1400" b="1" dirty="0">
                <a:solidFill>
                  <a:schemeClr val="accent5">
                    <a:lumMod val="25000"/>
                  </a:schemeClr>
                </a:solidFill>
                <a:latin typeface="Arial" charset="0"/>
                <a:cs typeface="+mn-cs"/>
              </a:rPr>
              <a:t>12</a:t>
            </a:r>
          </a:p>
        </p:txBody>
      </p:sp>
      <p:sp>
        <p:nvSpPr>
          <p:cNvPr id="7" name="Oval 6"/>
          <p:cNvSpPr/>
          <p:nvPr/>
        </p:nvSpPr>
        <p:spPr bwMode="auto">
          <a:xfrm>
            <a:off x="9142413" y="1371600"/>
            <a:ext cx="381000" cy="3810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lIns="45720" rIns="45720" anchor="ctr"/>
          <a:lstStyle/>
          <a:p>
            <a:pPr algn="ctr" eaLnBrk="0" hangingPunct="0">
              <a:defRPr/>
            </a:pPr>
            <a:r>
              <a:rPr lang="en-US" sz="1400" b="1" dirty="0">
                <a:solidFill>
                  <a:schemeClr val="accent5">
                    <a:lumMod val="25000"/>
                  </a:schemeClr>
                </a:solidFill>
                <a:latin typeface="Arial" charset="0"/>
                <a:cs typeface="+mn-cs"/>
              </a:rPr>
              <a:t>13</a:t>
            </a:r>
          </a:p>
        </p:txBody>
      </p:sp>
      <p:sp>
        <p:nvSpPr>
          <p:cNvPr id="15372" name="Right Brace 22"/>
          <p:cNvSpPr>
            <a:spLocks/>
          </p:cNvSpPr>
          <p:nvPr/>
        </p:nvSpPr>
        <p:spPr bwMode="auto">
          <a:xfrm rot="-5400000">
            <a:off x="6725444" y="1769269"/>
            <a:ext cx="338138" cy="304800"/>
          </a:xfrm>
          <a:prstGeom prst="rightBrace">
            <a:avLst>
              <a:gd name="adj1" fmla="val 13264"/>
              <a:gd name="adj2" fmla="val 50000"/>
            </a:avLst>
          </a:prstGeom>
          <a:solidFill>
            <a:srgbClr val="FFFFFF">
              <a:alpha val="70195"/>
            </a:srgbClr>
          </a:solidFill>
          <a:ln w="19050"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24" name="Oval 23"/>
          <p:cNvSpPr/>
          <p:nvPr/>
        </p:nvSpPr>
        <p:spPr bwMode="auto">
          <a:xfrm>
            <a:off x="6704013" y="1371600"/>
            <a:ext cx="381000" cy="3810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lIns="45720" rIns="45720" anchor="ctr"/>
          <a:lstStyle/>
          <a:p>
            <a:pPr algn="ctr" eaLnBrk="0" hangingPunct="0">
              <a:defRPr/>
            </a:pPr>
            <a:r>
              <a:rPr lang="en-US" sz="1400" b="1" dirty="0">
                <a:solidFill>
                  <a:schemeClr val="accent5">
                    <a:lumMod val="25000"/>
                  </a:schemeClr>
                </a:solidFill>
                <a:latin typeface="Arial" charset="0"/>
                <a:cs typeface="+mn-cs"/>
              </a:rPr>
              <a:t>10</a:t>
            </a:r>
          </a:p>
        </p:txBody>
      </p:sp>
      <p:sp>
        <p:nvSpPr>
          <p:cNvPr id="15374" name="Right Brace 24"/>
          <p:cNvSpPr>
            <a:spLocks/>
          </p:cNvSpPr>
          <p:nvPr/>
        </p:nvSpPr>
        <p:spPr bwMode="auto">
          <a:xfrm rot="-5400000">
            <a:off x="6382544" y="1769269"/>
            <a:ext cx="338138" cy="304800"/>
          </a:xfrm>
          <a:prstGeom prst="rightBrace">
            <a:avLst>
              <a:gd name="adj1" fmla="val 13264"/>
              <a:gd name="adj2" fmla="val 50000"/>
            </a:avLst>
          </a:prstGeom>
          <a:solidFill>
            <a:srgbClr val="FFFFFF">
              <a:alpha val="70195"/>
            </a:srgbClr>
          </a:solidFill>
          <a:ln w="19050"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26" name="Oval 25"/>
          <p:cNvSpPr/>
          <p:nvPr/>
        </p:nvSpPr>
        <p:spPr bwMode="auto">
          <a:xfrm>
            <a:off x="6323013" y="1371600"/>
            <a:ext cx="381000" cy="3810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lIns="45720" rIns="45720" anchor="ctr"/>
          <a:lstStyle/>
          <a:p>
            <a:pPr algn="ctr" eaLnBrk="0" hangingPunct="0">
              <a:defRPr/>
            </a:pPr>
            <a:r>
              <a:rPr lang="en-US" sz="1400" b="1" dirty="0">
                <a:solidFill>
                  <a:schemeClr val="accent5">
                    <a:lumMod val="25000"/>
                  </a:schemeClr>
                </a:solidFill>
                <a:latin typeface="Arial" charset="0"/>
                <a:cs typeface="+mn-cs"/>
              </a:rPr>
              <a:t>9</a:t>
            </a:r>
          </a:p>
        </p:txBody>
      </p:sp>
      <p:sp>
        <p:nvSpPr>
          <p:cNvPr id="19" name="Oval 18"/>
          <p:cNvSpPr/>
          <p:nvPr/>
        </p:nvSpPr>
        <p:spPr bwMode="auto">
          <a:xfrm>
            <a:off x="7169150" y="1371600"/>
            <a:ext cx="381000" cy="3810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lIns="45720" rIns="45720" anchor="ctr"/>
          <a:lstStyle/>
          <a:p>
            <a:pPr algn="ctr" eaLnBrk="0" hangingPunct="0">
              <a:defRPr/>
            </a:pPr>
            <a:r>
              <a:rPr lang="en-US" sz="1400" b="1" dirty="0">
                <a:solidFill>
                  <a:schemeClr val="accent5">
                    <a:lumMod val="25000"/>
                  </a:schemeClr>
                </a:solidFill>
                <a:latin typeface="Arial" charset="0"/>
                <a:cs typeface="+mn-cs"/>
              </a:rPr>
              <a:t>11</a:t>
            </a:r>
          </a:p>
        </p:txBody>
      </p:sp>
    </p:spTree>
    <p:extLst>
      <p:ext uri="{BB962C8B-B14F-4D97-AF65-F5344CB8AC3E}">
        <p14:creationId xmlns:p14="http://schemas.microsoft.com/office/powerpoint/2010/main" val="3455216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ooter Placeholder 25"/>
          <p:cNvSpPr>
            <a:spLocks noGrp="1"/>
          </p:cNvSpPr>
          <p:nvPr>
            <p:ph type="ftr" sz="quarter" idx="10"/>
          </p:nvPr>
        </p:nvSpPr>
        <p:spPr/>
        <p:txBody>
          <a:bodyPr/>
          <a:lstStyle/>
          <a:p>
            <a:r>
              <a:rPr lang="en-US" smtClean="0"/>
              <a:t>This brief is unclassified</a:t>
            </a:r>
            <a:endParaRPr lang="en-US"/>
          </a:p>
        </p:txBody>
      </p:sp>
      <p:sp>
        <p:nvSpPr>
          <p:cNvPr id="11" name="Rectangle 10"/>
          <p:cNvSpPr/>
          <p:nvPr/>
        </p:nvSpPr>
        <p:spPr bwMode="auto">
          <a:xfrm>
            <a:off x="777875" y="6248400"/>
            <a:ext cx="3048000" cy="381000"/>
          </a:xfrm>
          <a:prstGeom prst="rect">
            <a:avLst/>
          </a:prstGeom>
          <a:noFill/>
          <a:ln w="9525" cap="flat" cmpd="sng" algn="ctr">
            <a:noFill/>
            <a:prstDash val="solid"/>
            <a:round/>
            <a:headEnd type="none" w="med" len="med"/>
            <a:tailEnd type="none" w="med" len="med"/>
          </a:ln>
          <a:effectLst/>
        </p:spPr>
        <p:txBody>
          <a:bodyPr wrap="none" lIns="45720" rIns="45720" anchor="ctr"/>
          <a:lstStyle/>
          <a:p>
            <a:pPr algn="ctr" eaLnBrk="0" hangingPunct="0">
              <a:defRPr/>
            </a:pPr>
            <a:r>
              <a:rPr lang="en-US" sz="1400" dirty="0">
                <a:solidFill>
                  <a:schemeClr val="bg1"/>
                </a:solidFill>
              </a:rPr>
              <a:t>J-1 LREC Capability Requirements</a:t>
            </a:r>
          </a:p>
        </p:txBody>
      </p:sp>
      <p:sp>
        <p:nvSpPr>
          <p:cNvPr id="6" name="Rectangle 7"/>
          <p:cNvSpPr>
            <a:spLocks noChangeArrowheads="1"/>
          </p:cNvSpPr>
          <p:nvPr/>
        </p:nvSpPr>
        <p:spPr bwMode="auto">
          <a:xfrm>
            <a:off x="1758950" y="3143956"/>
            <a:ext cx="6384925" cy="570089"/>
          </a:xfrm>
          <a:prstGeom prst="rect">
            <a:avLst/>
          </a:prstGeom>
          <a:noFill/>
          <a:ln w="9525">
            <a:noFill/>
            <a:miter lim="800000"/>
            <a:headEnd/>
            <a:tailEnd/>
          </a:ln>
        </p:spPr>
        <p:txBody>
          <a:bodyPr lIns="0" tIns="0" rIns="0" bIns="0" anchor="b"/>
          <a:lstStyle/>
          <a:p>
            <a:pPr algn="ctr">
              <a:lnSpc>
                <a:spcPct val="90000"/>
              </a:lnSpc>
            </a:pPr>
            <a:r>
              <a:rPr lang="en-US" sz="5400" b="1" dirty="0" smtClean="0"/>
              <a:t>Questions / </a:t>
            </a:r>
          </a:p>
          <a:p>
            <a:pPr algn="ctr">
              <a:lnSpc>
                <a:spcPct val="90000"/>
              </a:lnSpc>
            </a:pPr>
            <a:r>
              <a:rPr lang="en-US" sz="5400" b="1" dirty="0" smtClean="0"/>
              <a:t>LRI Demo</a:t>
            </a:r>
            <a:endParaRPr lang="en-US" sz="5400" b="1" dirty="0"/>
          </a:p>
        </p:txBody>
      </p:sp>
    </p:spTree>
    <p:extLst>
      <p:ext uri="{BB962C8B-B14F-4D97-AF65-F5344CB8AC3E}">
        <p14:creationId xmlns:p14="http://schemas.microsoft.com/office/powerpoint/2010/main" val="4047015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0246" name="Rectangle 7"/>
          <p:cNvSpPr>
            <a:spLocks noChangeArrowheads="1"/>
          </p:cNvSpPr>
          <p:nvPr/>
        </p:nvSpPr>
        <p:spPr bwMode="auto">
          <a:xfrm>
            <a:off x="1758950" y="3143956"/>
            <a:ext cx="6384925" cy="570089"/>
          </a:xfrm>
          <a:prstGeom prst="rect">
            <a:avLst/>
          </a:prstGeom>
          <a:noFill/>
          <a:ln w="9525">
            <a:noFill/>
            <a:miter lim="800000"/>
            <a:headEnd/>
            <a:tailEnd/>
          </a:ln>
        </p:spPr>
        <p:txBody>
          <a:bodyPr lIns="0" tIns="0" rIns="0" bIns="0" anchor="b"/>
          <a:lstStyle/>
          <a:p>
            <a:pPr algn="ctr">
              <a:lnSpc>
                <a:spcPct val="90000"/>
              </a:lnSpc>
            </a:pPr>
            <a:r>
              <a:rPr lang="en-US" sz="5400" b="1" dirty="0" smtClean="0"/>
              <a:t>Backup Slides</a:t>
            </a:r>
            <a:endParaRPr lang="en-US" sz="5400" b="1" dirty="0"/>
          </a:p>
        </p:txBody>
      </p:sp>
      <p:sp>
        <p:nvSpPr>
          <p:cNvPr id="26" name="Footer Placeholder 25"/>
          <p:cNvSpPr>
            <a:spLocks noGrp="1"/>
          </p:cNvSpPr>
          <p:nvPr>
            <p:ph type="ftr" sz="quarter" idx="10"/>
          </p:nvPr>
        </p:nvSpPr>
        <p:spPr/>
        <p:txBody>
          <a:bodyPr/>
          <a:lstStyle/>
          <a:p>
            <a:r>
              <a:rPr lang="en-US" smtClean="0"/>
              <a:t>This brief is unclassified</a:t>
            </a:r>
            <a:endParaRPr lang="en-US"/>
          </a:p>
        </p:txBody>
      </p:sp>
      <p:sp>
        <p:nvSpPr>
          <p:cNvPr id="11" name="Rectangle 10"/>
          <p:cNvSpPr/>
          <p:nvPr/>
        </p:nvSpPr>
        <p:spPr bwMode="auto">
          <a:xfrm>
            <a:off x="777875" y="6248400"/>
            <a:ext cx="3048000" cy="381000"/>
          </a:xfrm>
          <a:prstGeom prst="rect">
            <a:avLst/>
          </a:prstGeom>
          <a:noFill/>
          <a:ln w="9525" cap="flat" cmpd="sng" algn="ctr">
            <a:noFill/>
            <a:prstDash val="solid"/>
            <a:round/>
            <a:headEnd type="none" w="med" len="med"/>
            <a:tailEnd type="none" w="med" len="med"/>
          </a:ln>
          <a:effectLst/>
        </p:spPr>
        <p:txBody>
          <a:bodyPr wrap="none" lIns="45720" rIns="45720" anchor="ctr"/>
          <a:lstStyle/>
          <a:p>
            <a:pPr algn="ctr" eaLnBrk="0" hangingPunct="0">
              <a:defRPr/>
            </a:pPr>
            <a:r>
              <a:rPr lang="en-US" sz="1400" dirty="0">
                <a:solidFill>
                  <a:schemeClr val="bg1"/>
                </a:solidFill>
              </a:rPr>
              <a:t>J-1 LREC Capability Requirements</a:t>
            </a:r>
          </a:p>
        </p:txBody>
      </p:sp>
    </p:spTree>
    <p:extLst>
      <p:ext uri="{BB962C8B-B14F-4D97-AF65-F5344CB8AC3E}">
        <p14:creationId xmlns:p14="http://schemas.microsoft.com/office/powerpoint/2010/main" val="3306896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Core Culture Competencies</a:t>
            </a:r>
          </a:p>
        </p:txBody>
      </p:sp>
      <p:sp>
        <p:nvSpPr>
          <p:cNvPr id="3993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sp>
        <p:nvSpPr>
          <p:cNvPr id="39940" name="TextBox 5"/>
          <p:cNvSpPr txBox="1">
            <a:spLocks noChangeArrowheads="1"/>
          </p:cNvSpPr>
          <p:nvPr/>
        </p:nvSpPr>
        <p:spPr bwMode="auto">
          <a:xfrm>
            <a:off x="455613" y="1303338"/>
            <a:ext cx="8991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r>
              <a:rPr lang="en-US" sz="1600" dirty="0" smtClean="0">
                <a:latin typeface="Calibri" pitchFamily="34" charset="0"/>
              </a:rPr>
              <a:t>Core culture competencies are </a:t>
            </a:r>
            <a:r>
              <a:rPr lang="en-US" sz="1600" dirty="0">
                <a:latin typeface="Calibri" pitchFamily="34" charset="0"/>
              </a:rPr>
              <a:t>required by </a:t>
            </a:r>
            <a:r>
              <a:rPr lang="en-US" sz="1600" dirty="0" smtClean="0">
                <a:latin typeface="Calibri" pitchFamily="34" charset="0"/>
              </a:rPr>
              <a:t>personnel </a:t>
            </a:r>
            <a:r>
              <a:rPr lang="en-US" sz="1600" dirty="0">
                <a:latin typeface="Calibri" pitchFamily="34" charset="0"/>
              </a:rPr>
              <a:t>in an organization, regardless of job series or rank, to effectively perform in cross-cultural environments. </a:t>
            </a:r>
            <a:r>
              <a:rPr lang="en-US" sz="1600" dirty="0" smtClean="0">
                <a:latin typeface="Calibri" pitchFamily="34" charset="0"/>
              </a:rPr>
              <a:t> Core culture </a:t>
            </a:r>
            <a:r>
              <a:rPr lang="en-US" sz="1600" dirty="0">
                <a:latin typeface="Calibri" pitchFamily="34" charset="0"/>
              </a:rPr>
              <a:t>competencies provide consistency and common language to describe the requirements needed for successful performance.</a:t>
            </a:r>
          </a:p>
        </p:txBody>
      </p:sp>
      <p:graphicFrame>
        <p:nvGraphicFramePr>
          <p:cNvPr id="2" name="Table 1"/>
          <p:cNvGraphicFramePr>
            <a:graphicFrameLocks noGrp="1"/>
          </p:cNvGraphicFramePr>
          <p:nvPr>
            <p:extLst>
              <p:ext uri="{D42A27DB-BD31-4B8C-83A1-F6EECF244321}">
                <p14:modId xmlns:p14="http://schemas.microsoft.com/office/powerpoint/2010/main" val="4265709893"/>
              </p:ext>
            </p:extLst>
          </p:nvPr>
        </p:nvGraphicFramePr>
        <p:xfrm>
          <a:off x="455613" y="2873375"/>
          <a:ext cx="8793162" cy="3413760"/>
        </p:xfrm>
        <a:graphic>
          <a:graphicData uri="http://schemas.openxmlformats.org/drawingml/2006/table">
            <a:tbl>
              <a:tblPr firstRow="1" firstCol="1" bandRow="1"/>
              <a:tblGrid>
                <a:gridCol w="1447799"/>
                <a:gridCol w="7345363"/>
              </a:tblGrid>
              <a:tr h="853281">
                <a:tc>
                  <a:txBody>
                    <a:bodyPr/>
                    <a:lstStyle/>
                    <a:p>
                      <a:pPr marL="201295" marR="0" indent="-201295">
                        <a:spcBef>
                          <a:spcPts val="600"/>
                        </a:spcBef>
                        <a:spcAft>
                          <a:spcPts val="0"/>
                        </a:spcAft>
                      </a:pPr>
                      <a:r>
                        <a:rPr lang="en-US" sz="1400" b="1" dirty="0" smtClean="0">
                          <a:effectLst/>
                          <a:latin typeface="Calibri" pitchFamily="34" charset="0"/>
                          <a:ea typeface="Calibri"/>
                          <a:cs typeface="Calibri" pitchFamily="34" charset="0"/>
                        </a:rPr>
                        <a:t>Understanding</a:t>
                      </a:r>
                      <a:r>
                        <a:rPr lang="en-US" sz="1400" b="1" baseline="0" dirty="0" smtClean="0">
                          <a:effectLst/>
                          <a:latin typeface="Calibri" pitchFamily="34" charset="0"/>
                          <a:ea typeface="Calibri"/>
                          <a:cs typeface="Calibri" pitchFamily="34" charset="0"/>
                        </a:rPr>
                        <a:t> Culture</a:t>
                      </a:r>
                      <a:endParaRPr lang="en-US" sz="1400" dirty="0">
                        <a:effectLst/>
                        <a:latin typeface="Calibri" pitchFamily="34" charset="0"/>
                        <a:ea typeface="Calibri"/>
                        <a:cs typeface="Calibri" pitchFamily="34"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86740" algn="l"/>
                        </a:tabLst>
                      </a:pPr>
                      <a:r>
                        <a:rPr lang="en-US" sz="1400" dirty="0" smtClean="0">
                          <a:effectLst/>
                          <a:latin typeface="Calibri" pitchFamily="34" charset="0"/>
                          <a:ea typeface="Calibri"/>
                          <a:cs typeface="Calibri" pitchFamily="34" charset="0"/>
                        </a:rPr>
                        <a:t>Understands the different dimensions of culture, how cultures vary according to key elements such as interpersonal relations, concept of time, attitude towards interpersonal space, thinking style, tolerance and authority  as well as values, beliefs, behaviors and norms; uses this information to help understand similarities and differences across cultures.</a:t>
                      </a:r>
                      <a:endParaRPr lang="en-US" sz="1400" dirty="0">
                        <a:effectLst/>
                        <a:latin typeface="Calibri" pitchFamily="34" charset="0"/>
                        <a:ea typeface="Calibri"/>
                        <a:cs typeface="Calibri"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3281">
                <a:tc>
                  <a:txBody>
                    <a:bodyPr/>
                    <a:lstStyle/>
                    <a:p>
                      <a:pPr marL="201295" marR="0" indent="-201295">
                        <a:spcBef>
                          <a:spcPts val="600"/>
                        </a:spcBef>
                        <a:spcAft>
                          <a:spcPts val="0"/>
                        </a:spcAft>
                      </a:pPr>
                      <a:r>
                        <a:rPr lang="en-US" sz="1400" b="1" dirty="0" smtClean="0">
                          <a:effectLst/>
                          <a:latin typeface="Calibri" pitchFamily="34" charset="0"/>
                          <a:ea typeface="Calibri"/>
                          <a:cs typeface="Calibri" pitchFamily="34" charset="0"/>
                        </a:rPr>
                        <a:t>Applying Organizational</a:t>
                      </a:r>
                      <a:r>
                        <a:rPr lang="en-US" sz="1400" b="1" baseline="0" dirty="0" smtClean="0">
                          <a:effectLst/>
                          <a:latin typeface="Calibri" pitchFamily="34" charset="0"/>
                          <a:ea typeface="Calibri"/>
                          <a:cs typeface="Calibri" pitchFamily="34" charset="0"/>
                        </a:rPr>
                        <a:t> Awareness</a:t>
                      </a:r>
                      <a:endParaRPr lang="en-US" sz="1400" dirty="0">
                        <a:effectLst/>
                        <a:latin typeface="Calibri" pitchFamily="34" charset="0"/>
                        <a:ea typeface="Calibri"/>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400" dirty="0" smtClean="0">
                          <a:effectLst/>
                          <a:latin typeface="Calibri" pitchFamily="34" charset="0"/>
                          <a:ea typeface="Calibri"/>
                          <a:cs typeface="Calibri" pitchFamily="34" charset="0"/>
                        </a:rPr>
                        <a:t>Understands own organization's mission and functions, particularly within the context of multi-cultural, multi-actor environments; is knowledgeable about own organization’s programs, policies, procedures, rules, and regulations, and applies this knowledge to operate effectively within and across organizations.</a:t>
                      </a:r>
                      <a:endParaRPr lang="en-US" sz="1400" dirty="0">
                        <a:effectLst/>
                        <a:latin typeface="Calibri" pitchFamily="34" charset="0"/>
                        <a:ea typeface="Calibri"/>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961">
                <a:tc>
                  <a:txBody>
                    <a:bodyPr/>
                    <a:lstStyle/>
                    <a:p>
                      <a:pPr marL="201295" marR="0" indent="-201295">
                        <a:spcBef>
                          <a:spcPts val="600"/>
                        </a:spcBef>
                        <a:spcAft>
                          <a:spcPts val="0"/>
                        </a:spcAft>
                      </a:pPr>
                      <a:r>
                        <a:rPr lang="en-US" sz="1400" b="1" dirty="0" smtClean="0">
                          <a:effectLst/>
                          <a:latin typeface="Calibri" pitchFamily="34" charset="0"/>
                          <a:ea typeface="Calibri"/>
                          <a:cs typeface="Calibri" pitchFamily="34" charset="0"/>
                        </a:rPr>
                        <a:t>Cultural </a:t>
                      </a:r>
                      <a:r>
                        <a:rPr lang="en-US" sz="1400" b="1" dirty="0">
                          <a:effectLst/>
                          <a:latin typeface="Calibri" pitchFamily="34" charset="0"/>
                          <a:ea typeface="Calibri"/>
                          <a:cs typeface="Calibri" pitchFamily="34" charset="0"/>
                        </a:rPr>
                        <a:t>Perspective-Taking</a:t>
                      </a:r>
                      <a:endParaRPr lang="en-US" sz="1400" dirty="0">
                        <a:effectLst/>
                        <a:latin typeface="Calibri" pitchFamily="34" charset="0"/>
                        <a:ea typeface="Calibri"/>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400" dirty="0" smtClean="0">
                          <a:effectLst/>
                          <a:latin typeface="Calibri" pitchFamily="34" charset="0"/>
                          <a:ea typeface="Calibri"/>
                          <a:cs typeface="Calibri" pitchFamily="34" charset="0"/>
                        </a:rPr>
                        <a:t>Demonstrates an awareness of own cultural assumptions, values, and biases, and understands how the U.S. is viewed by members of other cultures; applies perspective-taking skills to detect, analyze, and consider the point of view of others, and recognizes how own actions may be interpreted. </a:t>
                      </a:r>
                      <a:endParaRPr lang="en-US" sz="1400" dirty="0">
                        <a:effectLst/>
                        <a:latin typeface="Calibri" pitchFamily="34" charset="0"/>
                        <a:ea typeface="Calibri"/>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602">
                <a:tc>
                  <a:txBody>
                    <a:bodyPr/>
                    <a:lstStyle/>
                    <a:p>
                      <a:pPr marL="201295" marR="0" indent="-201295">
                        <a:spcBef>
                          <a:spcPts val="600"/>
                        </a:spcBef>
                        <a:spcAft>
                          <a:spcPts val="0"/>
                        </a:spcAft>
                      </a:pPr>
                      <a:r>
                        <a:rPr lang="en-US" sz="1400" b="1" dirty="0" smtClean="0">
                          <a:effectLst/>
                          <a:latin typeface="Calibri" pitchFamily="34" charset="0"/>
                          <a:ea typeface="Calibri"/>
                          <a:cs typeface="Calibri" pitchFamily="34" charset="0"/>
                        </a:rPr>
                        <a:t>Cultural</a:t>
                      </a:r>
                      <a:r>
                        <a:rPr lang="en-US" sz="1400" b="1" baseline="0" dirty="0" smtClean="0">
                          <a:effectLst/>
                          <a:latin typeface="Calibri" pitchFamily="34" charset="0"/>
                          <a:ea typeface="Calibri"/>
                          <a:cs typeface="Calibri" pitchFamily="34" charset="0"/>
                        </a:rPr>
                        <a:t> Adaptability</a:t>
                      </a:r>
                      <a:endParaRPr lang="en-US" sz="1400" dirty="0">
                        <a:effectLst/>
                        <a:latin typeface="Calibri" pitchFamily="34" charset="0"/>
                        <a:ea typeface="Calibri"/>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400" dirty="0" smtClean="0">
                          <a:effectLst/>
                          <a:latin typeface="Calibri" pitchFamily="34" charset="0"/>
                          <a:ea typeface="Calibri"/>
                          <a:cs typeface="Calibri" pitchFamily="34" charset="0"/>
                        </a:rPr>
                        <a:t>Gathers and interprets information about people and surroundings and adjusts behavior in order to interact effectively with others; integrates well into situations in which people have different beliefs, values, and customs and develops positive rapport by showing respect for the culture; understands the implications of one’s actions and adjusts approach to maintain appropriate relationships.</a:t>
                      </a:r>
                      <a:endParaRPr lang="en-US" sz="1400" dirty="0">
                        <a:effectLst/>
                        <a:latin typeface="Calibri" pitchFamily="34" charset="0"/>
                        <a:ea typeface="Calibri"/>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95137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smtClean="0"/>
              <a:t> Regional Competencies</a:t>
            </a:r>
          </a:p>
        </p:txBody>
      </p:sp>
      <p:sp>
        <p:nvSpPr>
          <p:cNvPr id="4096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sp>
        <p:nvSpPr>
          <p:cNvPr id="40964" name="TextBox 5"/>
          <p:cNvSpPr txBox="1">
            <a:spLocks noChangeArrowheads="1"/>
          </p:cNvSpPr>
          <p:nvPr/>
        </p:nvSpPr>
        <p:spPr bwMode="auto">
          <a:xfrm>
            <a:off x="455613" y="1331913"/>
            <a:ext cx="9144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1600" dirty="0" smtClean="0">
                <a:latin typeface="Calibri" pitchFamily="34" charset="0"/>
              </a:rPr>
              <a:t>Regional competencies include demonstrating knowledge and understanding of key cultural values, behaviors, beliefs, and norms for a given area.  Individuals must be able to describe, assess, and apply country and/or region-specific information into plans, actions, and decisions and effectively convey intended messages to persons of another culture.</a:t>
            </a:r>
            <a:endParaRPr lang="en-US" sz="1600" dirty="0">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43188530"/>
              </p:ext>
            </p:extLst>
          </p:nvPr>
        </p:nvGraphicFramePr>
        <p:xfrm>
          <a:off x="455613" y="2789238"/>
          <a:ext cx="8764587" cy="2194780"/>
        </p:xfrm>
        <a:graphic>
          <a:graphicData uri="http://schemas.openxmlformats.org/drawingml/2006/table">
            <a:tbl>
              <a:tblPr firstRow="1" firstCol="1" bandRow="1"/>
              <a:tblGrid>
                <a:gridCol w="1447800"/>
                <a:gridCol w="7316787"/>
              </a:tblGrid>
              <a:tr h="975458">
                <a:tc>
                  <a:txBody>
                    <a:bodyPr/>
                    <a:lstStyle/>
                    <a:p>
                      <a:pPr marL="201295" marR="0" indent="-201295">
                        <a:spcBef>
                          <a:spcPts val="600"/>
                        </a:spcBef>
                        <a:spcAft>
                          <a:spcPts val="600"/>
                        </a:spcAft>
                      </a:pPr>
                      <a:r>
                        <a:rPr lang="en-US" sz="1600" b="1" dirty="0" smtClean="0">
                          <a:effectLst/>
                          <a:latin typeface="Calibri"/>
                          <a:ea typeface="Calibri"/>
                          <a:cs typeface="Times New Roman"/>
                        </a:rPr>
                        <a:t>Applying </a:t>
                      </a:r>
                      <a:r>
                        <a:rPr lang="en-US" sz="1600" b="1" dirty="0">
                          <a:effectLst/>
                          <a:latin typeface="Calibri"/>
                          <a:ea typeface="Calibri"/>
                          <a:cs typeface="Times New Roman"/>
                        </a:rPr>
                        <a:t>Regional Information</a:t>
                      </a:r>
                      <a:endParaRPr lang="en-US" sz="1800" dirty="0">
                        <a:effectLst/>
                        <a:latin typeface="Times New Roman"/>
                        <a:ea typeface="Calibri"/>
                        <a:cs typeface="Times New Roman"/>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600" dirty="0" smtClean="0">
                          <a:effectLst/>
                          <a:latin typeface="Calibri"/>
                          <a:ea typeface="Calibri"/>
                          <a:cs typeface="Times New Roman"/>
                        </a:rPr>
                        <a:t>Is knowledgeable about the components of culture; understands key cultural values, behaviors, beliefs, and norms for the area. Applies knowledge about a country/region’s historical and current social, political, and economic structures to the operational mission.</a:t>
                      </a:r>
                      <a:endParaRPr lang="en-US" sz="1800" dirty="0">
                        <a:effectLst/>
                        <a:latin typeface="Times New Roman"/>
                        <a:ea typeface="Calibri"/>
                        <a:cs typeface="Times New Roma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322">
                <a:tc>
                  <a:txBody>
                    <a:bodyPr/>
                    <a:lstStyle/>
                    <a:p>
                      <a:pPr marL="201295" marR="0" indent="-201295">
                        <a:spcBef>
                          <a:spcPts val="600"/>
                        </a:spcBef>
                        <a:spcAft>
                          <a:spcPts val="600"/>
                        </a:spcAft>
                      </a:pPr>
                      <a:r>
                        <a:rPr lang="en-US" sz="1600" b="1" dirty="0" smtClean="0">
                          <a:effectLst/>
                          <a:latin typeface="Calibri"/>
                          <a:ea typeface="Calibri"/>
                          <a:cs typeface="Times New Roman"/>
                        </a:rPr>
                        <a:t>Operating in a</a:t>
                      </a:r>
                      <a:r>
                        <a:rPr lang="en-US" sz="1600" b="1" baseline="0" dirty="0" smtClean="0">
                          <a:effectLst/>
                          <a:latin typeface="Calibri"/>
                          <a:ea typeface="Calibri"/>
                          <a:cs typeface="Times New Roman"/>
                        </a:rPr>
                        <a:t> Regional Environment</a:t>
                      </a:r>
                      <a:endParaRPr lang="en-US" sz="1800" dirty="0">
                        <a:effectLst/>
                        <a:latin typeface="Times New Roman"/>
                        <a:ea typeface="Calibri"/>
                        <a:cs typeface="Times New Roman"/>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600" dirty="0" smtClean="0">
                          <a:effectLst/>
                          <a:latin typeface="Calibri"/>
                          <a:ea typeface="Calibri"/>
                          <a:cs typeface="Times New Roman"/>
                        </a:rPr>
                        <a:t>Can describe, assess, and apply country/region-specific information about the population, enemy and other relevant forces, U.S. national security interests, U.S. command relationships, and commander’s intent; understands and keeps up-to-date on local, national, and regional events, policies, and trends that affect U.S. interests; effectively incorporates this information into  plans, actions, and decisions.</a:t>
                      </a:r>
                      <a:endParaRPr lang="en-US" sz="1800" dirty="0">
                        <a:effectLst/>
                        <a:latin typeface="Times New Roman"/>
                        <a:ea typeface="Calibri"/>
                        <a:cs typeface="Times New Roma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06411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dirty="0" smtClean="0"/>
              <a:t>Leader-Analysis Functions</a:t>
            </a:r>
          </a:p>
        </p:txBody>
      </p:sp>
      <p:sp>
        <p:nvSpPr>
          <p:cNvPr id="4198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sp>
        <p:nvSpPr>
          <p:cNvPr id="41988" name="TextBox 5"/>
          <p:cNvSpPr txBox="1">
            <a:spLocks noChangeArrowheads="1"/>
          </p:cNvSpPr>
          <p:nvPr/>
        </p:nvSpPr>
        <p:spPr bwMode="auto">
          <a:xfrm>
            <a:off x="455613" y="1371600"/>
            <a:ext cx="876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1600" b="1" dirty="0">
                <a:latin typeface="Calibri" pitchFamily="34" charset="0"/>
              </a:rPr>
              <a:t>Leader Functions: </a:t>
            </a:r>
            <a:r>
              <a:rPr lang="en-US" sz="1600" dirty="0">
                <a:latin typeface="Calibri" pitchFamily="34" charset="0"/>
              </a:rPr>
              <a:t>: The additional competencies required by military personnel in leadership positions in order to effectively perform in cross-cultural environments.</a:t>
            </a:r>
          </a:p>
        </p:txBody>
      </p:sp>
      <p:graphicFrame>
        <p:nvGraphicFramePr>
          <p:cNvPr id="2" name="Table 1"/>
          <p:cNvGraphicFramePr>
            <a:graphicFrameLocks noGrp="1"/>
          </p:cNvGraphicFramePr>
          <p:nvPr>
            <p:extLst>
              <p:ext uri="{D42A27DB-BD31-4B8C-83A1-F6EECF244321}">
                <p14:modId xmlns:p14="http://schemas.microsoft.com/office/powerpoint/2010/main" val="1393032848"/>
              </p:ext>
            </p:extLst>
          </p:nvPr>
        </p:nvGraphicFramePr>
        <p:xfrm>
          <a:off x="455613" y="2133600"/>
          <a:ext cx="8788400" cy="2133600"/>
        </p:xfrm>
        <a:graphic>
          <a:graphicData uri="http://schemas.openxmlformats.org/drawingml/2006/table">
            <a:tbl>
              <a:tblPr firstRow="1" firstCol="1" bandRow="1"/>
              <a:tblGrid>
                <a:gridCol w="1447800"/>
                <a:gridCol w="7340600"/>
              </a:tblGrid>
              <a:tr h="853370">
                <a:tc>
                  <a:txBody>
                    <a:bodyPr/>
                    <a:lstStyle/>
                    <a:p>
                      <a:pPr marL="228600" marR="0" indent="-228600">
                        <a:spcBef>
                          <a:spcPts val="600"/>
                        </a:spcBef>
                        <a:spcAft>
                          <a:spcPts val="600"/>
                        </a:spcAft>
                      </a:pPr>
                      <a:r>
                        <a:rPr lang="en-US" sz="1400" b="1" dirty="0" smtClean="0">
                          <a:effectLst/>
                          <a:latin typeface="Calibri"/>
                          <a:ea typeface="Calibri"/>
                          <a:cs typeface="Times New Roman"/>
                        </a:rPr>
                        <a:t> </a:t>
                      </a:r>
                      <a:r>
                        <a:rPr lang="en-US" sz="1400" b="1" dirty="0">
                          <a:effectLst/>
                          <a:latin typeface="Calibri"/>
                          <a:ea typeface="Calibri"/>
                          <a:cs typeface="Times New Roman"/>
                        </a:rPr>
                        <a:t>Strategic Agility</a:t>
                      </a:r>
                      <a:endParaRPr lang="en-US" sz="1600" dirty="0">
                        <a:effectLst/>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400" dirty="0" smtClean="0">
                          <a:effectLst/>
                          <a:latin typeface="Calibri"/>
                          <a:ea typeface="Calibri"/>
                          <a:cs typeface="Times New Roman"/>
                        </a:rPr>
                        <a:t>Makes strategic decisions and assesses the impact and secondary/tertiary effects of U.S. actions in the region by using logic, analysis, synthesis, creativity, and judgment to gather and evaluate multiple sources of information; establishes a course of action to accomplish a long-range goal or vision in the region/country, effectively anticipating future consequences and trends.</a:t>
                      </a:r>
                      <a:endParaRPr lang="en-US" sz="1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027">
                <a:tc>
                  <a:txBody>
                    <a:bodyPr/>
                    <a:lstStyle/>
                    <a:p>
                      <a:pPr marL="233045" marR="0" indent="-233045">
                        <a:spcBef>
                          <a:spcPts val="600"/>
                        </a:spcBef>
                        <a:spcAft>
                          <a:spcPts val="600"/>
                        </a:spcAft>
                      </a:pPr>
                      <a:r>
                        <a:rPr lang="en-US" sz="1400" b="1" dirty="0" smtClean="0">
                          <a:effectLst/>
                          <a:latin typeface="Calibri"/>
                          <a:ea typeface="Calibri"/>
                          <a:cs typeface="Times New Roman"/>
                        </a:rPr>
                        <a:t>Systems </a:t>
                      </a:r>
                      <a:r>
                        <a:rPr lang="en-US" sz="1400" b="1" dirty="0">
                          <a:effectLst/>
                          <a:latin typeface="Calibri"/>
                          <a:ea typeface="Calibri"/>
                          <a:cs typeface="Times New Roman"/>
                        </a:rPr>
                        <a:t>Thinking</a:t>
                      </a:r>
                      <a:endParaRPr lang="en-US" sz="1600" dirty="0">
                        <a:effectLst/>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400" dirty="0" smtClean="0">
                          <a:effectLst/>
                          <a:latin typeface="Calibri"/>
                          <a:ea typeface="Calibri"/>
                          <a:cs typeface="Times New Roman"/>
                        </a:rPr>
                        <a:t>Understands how joint, coalition, non-state actors and other variables in the regional system interact with one another and change over time; applies this understanding to conduct analysis, planning, decision making, and problem solving.</a:t>
                      </a:r>
                      <a:endParaRPr lang="en-US" sz="1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027">
                <a:tc>
                  <a:txBody>
                    <a:bodyPr/>
                    <a:lstStyle/>
                    <a:p>
                      <a:pPr marL="201295" marR="0" indent="-201295">
                        <a:spcBef>
                          <a:spcPts val="600"/>
                        </a:spcBef>
                        <a:spcAft>
                          <a:spcPts val="600"/>
                        </a:spcAft>
                      </a:pPr>
                      <a:r>
                        <a:rPr lang="en-US" sz="1400" b="1" dirty="0" smtClean="0">
                          <a:effectLst/>
                          <a:latin typeface="Calibri"/>
                          <a:ea typeface="Calibri"/>
                          <a:cs typeface="Times New Roman"/>
                        </a:rPr>
                        <a:t>Organizational </a:t>
                      </a:r>
                      <a:r>
                        <a:rPr lang="en-US" sz="1400" b="1" dirty="0">
                          <a:effectLst/>
                          <a:latin typeface="Calibri"/>
                          <a:ea typeface="Calibri"/>
                          <a:cs typeface="Times New Roman"/>
                        </a:rPr>
                        <a:t>Cultural Competence</a:t>
                      </a:r>
                      <a:endParaRPr lang="en-US" sz="1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400" dirty="0" smtClean="0">
                          <a:solidFill>
                            <a:srgbClr val="000000"/>
                          </a:solidFill>
                          <a:effectLst/>
                          <a:latin typeface="Calibri"/>
                          <a:ea typeface="Times New Roman"/>
                          <a:cs typeface="Times New Roman"/>
                        </a:rPr>
                        <a:t>Assesses cultural capabilities of own organization; develops the cultural competence required of personnel in order to support the organization’s mission; ensures that the organization’s cross-cultural competence is sustained and improved to meet future mission requirements. </a:t>
                      </a:r>
                      <a:endParaRPr lang="en-US" sz="1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3082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dirty="0" smtClean="0"/>
              <a:t>Leader-Engagement Functions</a:t>
            </a:r>
          </a:p>
        </p:txBody>
      </p:sp>
      <p:sp>
        <p:nvSpPr>
          <p:cNvPr id="4198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sp>
        <p:nvSpPr>
          <p:cNvPr id="41988" name="TextBox 5"/>
          <p:cNvSpPr txBox="1">
            <a:spLocks noChangeArrowheads="1"/>
          </p:cNvSpPr>
          <p:nvPr/>
        </p:nvSpPr>
        <p:spPr bwMode="auto">
          <a:xfrm>
            <a:off x="455613" y="1371600"/>
            <a:ext cx="876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1600" b="1" dirty="0">
                <a:latin typeface="Calibri" pitchFamily="34" charset="0"/>
              </a:rPr>
              <a:t>Leader Functions: </a:t>
            </a:r>
            <a:r>
              <a:rPr lang="en-US" sz="1600" dirty="0">
                <a:latin typeface="Calibri" pitchFamily="34" charset="0"/>
              </a:rPr>
              <a:t>: The additional competencies required by military personnel in leadership positions in order to effectively perform in cross-cultural environments.</a:t>
            </a:r>
          </a:p>
        </p:txBody>
      </p:sp>
      <p:graphicFrame>
        <p:nvGraphicFramePr>
          <p:cNvPr id="2" name="Table 1"/>
          <p:cNvGraphicFramePr>
            <a:graphicFrameLocks noGrp="1"/>
          </p:cNvGraphicFramePr>
          <p:nvPr>
            <p:extLst>
              <p:ext uri="{D42A27DB-BD31-4B8C-83A1-F6EECF244321}">
                <p14:modId xmlns:p14="http://schemas.microsoft.com/office/powerpoint/2010/main" val="1481380181"/>
              </p:ext>
            </p:extLst>
          </p:nvPr>
        </p:nvGraphicFramePr>
        <p:xfrm>
          <a:off x="455613" y="2133600"/>
          <a:ext cx="8788400" cy="1706880"/>
        </p:xfrm>
        <a:graphic>
          <a:graphicData uri="http://schemas.openxmlformats.org/drawingml/2006/table">
            <a:tbl>
              <a:tblPr firstRow="1" firstCol="1" bandRow="1"/>
              <a:tblGrid>
                <a:gridCol w="1447800"/>
                <a:gridCol w="7340600"/>
              </a:tblGrid>
              <a:tr h="853370">
                <a:tc>
                  <a:txBody>
                    <a:bodyPr/>
                    <a:lstStyle/>
                    <a:p>
                      <a:pPr marL="201295" marR="0" indent="-201295">
                        <a:spcBef>
                          <a:spcPts val="600"/>
                        </a:spcBef>
                        <a:spcAft>
                          <a:spcPts val="600"/>
                        </a:spcAft>
                      </a:pPr>
                      <a:r>
                        <a:rPr lang="en-US" sz="1400" b="1" dirty="0" smtClean="0">
                          <a:effectLst/>
                          <a:latin typeface="Calibri"/>
                          <a:ea typeface="Calibri"/>
                          <a:cs typeface="Times New Roman"/>
                        </a:rPr>
                        <a:t>Building </a:t>
                      </a:r>
                      <a:r>
                        <a:rPr lang="en-US" sz="1400" b="1" dirty="0">
                          <a:effectLst/>
                          <a:latin typeface="Calibri"/>
                          <a:ea typeface="Calibri"/>
                          <a:cs typeface="Times New Roman"/>
                        </a:rPr>
                        <a:t>Strategic Networks</a:t>
                      </a:r>
                      <a:endParaRPr lang="en-US" sz="1600" dirty="0">
                        <a:effectLst/>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400" dirty="0" smtClean="0">
                          <a:effectLst/>
                          <a:latin typeface="Calibri"/>
                          <a:ea typeface="Calibri"/>
                          <a:cs typeface="Times New Roman"/>
                        </a:rPr>
                        <a:t>Builds alliances and develops collaborative information-sharing networks with colleagues in own organization and counterparts across other host/foreign nation/private organizations; works effectively with diverse others as a representative of own organization to accomplish mission requirements and achieve common goals.</a:t>
                      </a:r>
                      <a:endParaRPr lang="en-US" sz="1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3370">
                <a:tc>
                  <a:txBody>
                    <a:bodyPr/>
                    <a:lstStyle/>
                    <a:p>
                      <a:pPr marL="201295" marR="0" indent="-201295">
                        <a:spcBef>
                          <a:spcPts val="600"/>
                        </a:spcBef>
                        <a:spcAft>
                          <a:spcPts val="600"/>
                        </a:spcAft>
                      </a:pPr>
                      <a:r>
                        <a:rPr lang="en-US" sz="1400" b="1" dirty="0" smtClean="0">
                          <a:effectLst/>
                          <a:latin typeface="Calibri"/>
                          <a:ea typeface="Calibri"/>
                          <a:cs typeface="Times New Roman"/>
                        </a:rPr>
                        <a:t>Cross-Cultural </a:t>
                      </a:r>
                      <a:r>
                        <a:rPr lang="en-US" sz="1400" b="1" dirty="0">
                          <a:effectLst/>
                          <a:latin typeface="Calibri"/>
                          <a:ea typeface="Calibri"/>
                          <a:cs typeface="Times New Roman"/>
                        </a:rPr>
                        <a:t>Influence</a:t>
                      </a:r>
                      <a:endParaRPr lang="en-US" sz="1600" dirty="0">
                        <a:effectLst/>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400" dirty="0" smtClean="0">
                          <a:effectLst/>
                          <a:latin typeface="Calibri"/>
                          <a:ea typeface="Calibri"/>
                          <a:cs typeface="Times New Roman"/>
                        </a:rPr>
                        <a:t>Applies influence techniques that are consistent with local social norms and role expectations in order to establish authority, change others’ opinions or behavior, and convince them to willingly follow own leadership or guidance; understands how cultural values, behaviors, beliefs, and norms impact cross-cultural negotiations. </a:t>
                      </a:r>
                      <a:endParaRPr lang="en-US" sz="1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08071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LREC Activity</a:t>
            </a:r>
          </a:p>
        </p:txBody>
      </p:sp>
      <p:sp>
        <p:nvSpPr>
          <p:cNvPr id="47107" name="Content Placeholder 2"/>
          <p:cNvSpPr>
            <a:spLocks noGrp="1"/>
          </p:cNvSpPr>
          <p:nvPr>
            <p:ph idx="1"/>
          </p:nvPr>
        </p:nvSpPr>
        <p:spPr>
          <a:xfrm>
            <a:off x="5713413" y="1371600"/>
            <a:ext cx="3735387" cy="5181600"/>
          </a:xfrm>
        </p:spPr>
        <p:txBody>
          <a:bodyPr/>
          <a:lstStyle/>
          <a:p>
            <a:pPr marL="342900" indent="-342900"/>
            <a:r>
              <a:rPr lang="en-US" dirty="0" smtClean="0"/>
              <a:t>The LREC activity is the component of task that requires language, regional expertise or cultural proficiency in order to accomplish task</a:t>
            </a:r>
          </a:p>
          <a:p>
            <a:pPr marL="342900" indent="-342900"/>
            <a:r>
              <a:rPr lang="en-US" dirty="0" smtClean="0"/>
              <a:t>When reviewing the task descriptions, look for words that may indicate a need for LREC:</a:t>
            </a:r>
          </a:p>
          <a:p>
            <a:pPr marL="565150" lvl="1" indent="-342900"/>
            <a:r>
              <a:rPr lang="en-US" dirty="0" smtClean="0"/>
              <a:t>Multinational</a:t>
            </a:r>
          </a:p>
          <a:p>
            <a:pPr marL="565150" lvl="1" indent="-342900"/>
            <a:r>
              <a:rPr lang="en-US" dirty="0" smtClean="0"/>
              <a:t>Host Nation</a:t>
            </a:r>
          </a:p>
          <a:p>
            <a:pPr marL="565150" lvl="1" indent="-342900"/>
            <a:r>
              <a:rPr lang="en-US" dirty="0" smtClean="0"/>
              <a:t>Inter-agency support</a:t>
            </a:r>
          </a:p>
          <a:p>
            <a:pPr marL="565150" lvl="1" indent="-342900"/>
            <a:r>
              <a:rPr lang="en-US" dirty="0" smtClean="0"/>
              <a:t>Combined forces</a:t>
            </a:r>
          </a:p>
          <a:p>
            <a:pPr marL="565150" lvl="1" indent="-342900"/>
            <a:r>
              <a:rPr lang="en-US" dirty="0" smtClean="0"/>
              <a:t>Civil law enforcement</a:t>
            </a:r>
          </a:p>
          <a:p>
            <a:pPr marL="565150" lvl="1" indent="-342900"/>
            <a:r>
              <a:rPr lang="en-US" dirty="0" smtClean="0"/>
              <a:t>Other designated populations</a:t>
            </a:r>
          </a:p>
          <a:p>
            <a:pPr marL="565150" lvl="1" indent="-342900"/>
            <a:r>
              <a:rPr lang="en-US" dirty="0" smtClean="0"/>
              <a:t>Non-U.S.</a:t>
            </a:r>
          </a:p>
          <a:p>
            <a:pPr marL="565150" lvl="1" indent="-342900"/>
            <a:r>
              <a:rPr lang="en-US" dirty="0" smtClean="0"/>
              <a:t>Friendly nations and groups</a:t>
            </a:r>
          </a:p>
          <a:p>
            <a:pPr marL="565150" lvl="1" indent="-342900"/>
            <a:r>
              <a:rPr lang="en-US" dirty="0" smtClean="0"/>
              <a:t>Local populace</a:t>
            </a:r>
          </a:p>
          <a:p>
            <a:pPr marL="565150" lvl="1" indent="-342900"/>
            <a:endParaRPr lang="en-US" dirty="0" smtClean="0"/>
          </a:p>
        </p:txBody>
      </p:sp>
      <p:sp>
        <p:nvSpPr>
          <p:cNvPr id="47108"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graphicFrame>
        <p:nvGraphicFramePr>
          <p:cNvPr id="6" name="Table 5"/>
          <p:cNvGraphicFramePr>
            <a:graphicFrameLocks noGrp="1"/>
          </p:cNvGraphicFramePr>
          <p:nvPr>
            <p:extLst>
              <p:ext uri="{D42A27DB-BD31-4B8C-83A1-F6EECF244321}">
                <p14:modId xmlns:p14="http://schemas.microsoft.com/office/powerpoint/2010/main" val="2774643853"/>
              </p:ext>
            </p:extLst>
          </p:nvPr>
        </p:nvGraphicFramePr>
        <p:xfrm>
          <a:off x="227013" y="1524000"/>
          <a:ext cx="5257800" cy="3449750"/>
        </p:xfrm>
        <a:graphic>
          <a:graphicData uri="http://schemas.openxmlformats.org/drawingml/2006/table">
            <a:tbl>
              <a:tblPr/>
              <a:tblGrid>
                <a:gridCol w="2895601"/>
                <a:gridCol w="2362199"/>
              </a:tblGrid>
              <a:tr h="243825">
                <a:tc gridSpan="2">
                  <a:txBody>
                    <a:bodyPr/>
                    <a:lstStyle/>
                    <a:p>
                      <a:pPr algn="l" fontAlgn="ctr"/>
                      <a:r>
                        <a:rPr lang="en-US" sz="1600" b="1" i="0" u="none" strike="noStrike" dirty="0" smtClean="0">
                          <a:solidFill>
                            <a:schemeClr val="tx1"/>
                          </a:solidFill>
                          <a:latin typeface="Arial"/>
                        </a:rPr>
                        <a:t>Scenario: </a:t>
                      </a:r>
                      <a:r>
                        <a:rPr lang="en-US" sz="1600" b="1" i="0" u="none" strike="noStrike" dirty="0" err="1" smtClean="0">
                          <a:solidFill>
                            <a:schemeClr val="tx1"/>
                          </a:solidFill>
                          <a:latin typeface="Arial"/>
                        </a:rPr>
                        <a:t>Andor</a:t>
                      </a:r>
                      <a:endParaRPr lang="en-U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r>
              <a:tr h="243825">
                <a:tc gridSpan="2">
                  <a:txBody>
                    <a:bodyPr/>
                    <a:lstStyle/>
                    <a:p>
                      <a:pPr algn="l" fontAlgn="ctr"/>
                      <a:r>
                        <a:rPr lang="en-US" sz="1600" b="1" i="0" u="none" strike="noStrike" dirty="0" smtClean="0">
                          <a:solidFill>
                            <a:schemeClr val="tx1"/>
                          </a:solidFill>
                          <a:latin typeface="Arial"/>
                        </a:rPr>
                        <a:t>Mission: Nation Assistance</a:t>
                      </a:r>
                      <a:endParaRPr lang="en-U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r>
              <a:tr h="921562">
                <a:tc>
                  <a:txBody>
                    <a:bodyPr/>
                    <a:lstStyle/>
                    <a:p>
                      <a:pPr algn="l" fontAlgn="ctr"/>
                      <a:r>
                        <a:rPr lang="en-US" sz="1400" b="1" i="0" u="none" strike="noStrike" dirty="0">
                          <a:solidFill>
                            <a:srgbClr val="FFFFFF"/>
                          </a:solidFill>
                          <a:latin typeface="Arial"/>
                        </a:rPr>
                        <a:t>Task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l" fontAlgn="ctr"/>
                      <a:r>
                        <a:rPr lang="en-US" sz="1400" b="1" i="0" u="none" strike="noStrike" dirty="0">
                          <a:solidFill>
                            <a:srgbClr val="FFFFFF"/>
                          </a:solidFill>
                          <a:latin typeface="Arial"/>
                        </a:rPr>
                        <a:t>LREC Activity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731474">
                <a:tc>
                  <a:txBody>
                    <a:bodyPr/>
                    <a:lstStyle/>
                    <a:p>
                      <a:pPr algn="l" fontAlgn="ctr"/>
                      <a:r>
                        <a:rPr lang="en-US" sz="1400" b="0" i="0" u="none" strike="noStrike" dirty="0" smtClean="0">
                          <a:latin typeface="Arial"/>
                        </a:rPr>
                        <a:t>ST 8.2.1 Coordinate Security Assistance Activities</a:t>
                      </a:r>
                      <a:endParaRPr lang="en-US" sz="1400" b="0" i="0" u="none" strike="noStrike" dirty="0">
                        <a:latin typeface="Arial"/>
                      </a:endParaRPr>
                    </a:p>
                  </a:txBody>
                  <a:tcPr marL="45720" marR="45720" marT="45717" marB="4571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400" b="0" i="0" u="none" strike="noStrike" dirty="0" smtClean="0">
                          <a:latin typeface="Arial"/>
                        </a:rPr>
                        <a:t>Advise</a:t>
                      </a:r>
                      <a:r>
                        <a:rPr lang="en-US" sz="1400" b="0" i="0" u="none" strike="noStrike" baseline="0" dirty="0" smtClean="0">
                          <a:latin typeface="Arial"/>
                        </a:rPr>
                        <a:t> host nation military</a:t>
                      </a:r>
                    </a:p>
                    <a:p>
                      <a:pPr algn="l" fontAlgn="ctr"/>
                      <a:r>
                        <a:rPr lang="en-US" sz="1400" b="0" i="0" u="none" strike="noStrike" baseline="0" dirty="0" smtClean="0">
                          <a:latin typeface="Arial"/>
                        </a:rPr>
                        <a:t>Understand host nation military structure</a:t>
                      </a:r>
                      <a:endParaRPr lang="en-US" sz="1400" b="0" i="0" u="none" strike="noStrike" dirty="0">
                        <a:latin typeface="Arial"/>
                      </a:endParaRPr>
                    </a:p>
                  </a:txBody>
                  <a:tcPr marL="45720" marR="45720" marT="45717" marB="4571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577480">
                <a:tc>
                  <a:txBody>
                    <a:bodyPr/>
                    <a:lstStyle/>
                    <a:p>
                      <a:pPr algn="l" fontAlgn="ctr"/>
                      <a:r>
                        <a:rPr lang="en-US" sz="1400" b="0" i="0" u="none" strike="noStrike" dirty="0" smtClean="0">
                          <a:latin typeface="Arial"/>
                        </a:rPr>
                        <a:t>OP 4.4.4 Train Joint Forces</a:t>
                      </a:r>
                      <a:r>
                        <a:rPr lang="en-US" sz="1400" b="0" i="0" u="none" strike="noStrike" baseline="0" dirty="0" smtClean="0">
                          <a:latin typeface="Arial"/>
                        </a:rPr>
                        <a:t> and Personnel</a:t>
                      </a:r>
                      <a:endParaRPr lang="en-US" sz="1400" b="0" i="0" u="none" strike="noStrike" dirty="0">
                        <a:latin typeface="Arial"/>
                      </a:endParaRPr>
                    </a:p>
                  </a:txBody>
                  <a:tcPr marL="45720" marR="45720" marT="45717" marB="4571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en-US" sz="1400" b="0" i="0" u="none" strike="noStrike" dirty="0" smtClean="0">
                          <a:latin typeface="Arial"/>
                        </a:rPr>
                        <a:t>Communicate</a:t>
                      </a:r>
                      <a:r>
                        <a:rPr lang="en-US" sz="1400" b="0" i="0" u="none" strike="noStrike" baseline="0" dirty="0" smtClean="0">
                          <a:latin typeface="Arial"/>
                        </a:rPr>
                        <a:t> with host nation military</a:t>
                      </a:r>
                      <a:endParaRPr lang="en-US" sz="1400" b="0" i="0" u="none" strike="noStrike" dirty="0">
                        <a:latin typeface="Arial"/>
                      </a:endParaRPr>
                    </a:p>
                  </a:txBody>
                  <a:tcPr marL="45720" marR="45720" marT="45717" marB="4571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731474">
                <a:tc>
                  <a:txBody>
                    <a:bodyPr/>
                    <a:lstStyle/>
                    <a:p>
                      <a:pPr algn="l" fontAlgn="ctr"/>
                      <a:r>
                        <a:rPr lang="en-US" sz="1400" b="0" i="0" u="none" strike="noStrike" dirty="0" smtClean="0">
                          <a:latin typeface="Arial"/>
                        </a:rPr>
                        <a:t>OP 5.3.1 Conduct Operational Mission Analysis</a:t>
                      </a:r>
                      <a:endParaRPr lang="en-US" sz="1400" b="0" i="0" u="none" strike="noStrike" dirty="0">
                        <a:latin typeface="Arial"/>
                      </a:endParaRPr>
                    </a:p>
                  </a:txBody>
                  <a:tcPr marL="45720" marR="45720" marT="45717" marB="4571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l" fontAlgn="ctr"/>
                      <a:r>
                        <a:rPr lang="en-US" sz="1400" b="0" i="0" u="none" strike="noStrike" dirty="0" smtClean="0">
                          <a:latin typeface="Arial"/>
                        </a:rPr>
                        <a:t>Understand the political, military, and economic</a:t>
                      </a:r>
                      <a:r>
                        <a:rPr lang="en-US" sz="1400" b="0" i="0" u="none" strike="noStrike" baseline="0" dirty="0" smtClean="0">
                          <a:latin typeface="Arial"/>
                        </a:rPr>
                        <a:t> environment of host nation</a:t>
                      </a:r>
                      <a:endParaRPr lang="en-US" sz="1400" b="0" i="0" u="none" strike="noStrike" dirty="0">
                        <a:latin typeface="Arial"/>
                      </a:endParaRPr>
                    </a:p>
                  </a:txBody>
                  <a:tcPr marL="45720" marR="45720" marT="45717" marB="4571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Task and LREC Activity Criticality</a:t>
            </a:r>
          </a:p>
        </p:txBody>
      </p:sp>
      <p:sp>
        <p:nvSpPr>
          <p:cNvPr id="48131" name="Content Placeholder 2"/>
          <p:cNvSpPr>
            <a:spLocks noGrp="1"/>
          </p:cNvSpPr>
          <p:nvPr>
            <p:ph idx="1"/>
          </p:nvPr>
        </p:nvSpPr>
        <p:spPr>
          <a:xfrm>
            <a:off x="6323013" y="1371600"/>
            <a:ext cx="3429000" cy="5181600"/>
          </a:xfrm>
        </p:spPr>
        <p:txBody>
          <a:bodyPr/>
          <a:lstStyle/>
          <a:p>
            <a:r>
              <a:rPr lang="en-US" smtClean="0"/>
              <a:t>How critical is the task to the accomplishment of the mission?</a:t>
            </a:r>
          </a:p>
          <a:p>
            <a:pPr lvl="1"/>
            <a:r>
              <a:rPr lang="en-US" smtClean="0"/>
              <a:t>5: Critical to accomplish mission</a:t>
            </a:r>
          </a:p>
          <a:p>
            <a:pPr lvl="1"/>
            <a:r>
              <a:rPr lang="en-US" smtClean="0"/>
              <a:t>4: Major degradation of mission</a:t>
            </a:r>
          </a:p>
          <a:p>
            <a:pPr lvl="1"/>
            <a:r>
              <a:rPr lang="en-US" smtClean="0"/>
              <a:t>3: Minor degradation of mission</a:t>
            </a:r>
          </a:p>
          <a:p>
            <a:pPr lvl="1"/>
            <a:r>
              <a:rPr lang="en-US" smtClean="0"/>
              <a:t>2: Enhancement of mission</a:t>
            </a:r>
          </a:p>
          <a:p>
            <a:pPr lvl="1"/>
            <a:r>
              <a:rPr lang="en-US" smtClean="0"/>
              <a:t>1: Minimum impact to mission</a:t>
            </a:r>
          </a:p>
          <a:p>
            <a:r>
              <a:rPr lang="en-US" smtClean="0"/>
              <a:t>How critical is the LREC Activity to the accomplishment of the task?</a:t>
            </a:r>
          </a:p>
          <a:p>
            <a:pPr lvl="1"/>
            <a:r>
              <a:rPr lang="en-US" smtClean="0"/>
              <a:t>5: Critical to accomplish task</a:t>
            </a:r>
          </a:p>
          <a:p>
            <a:pPr lvl="1"/>
            <a:r>
              <a:rPr lang="en-US" smtClean="0"/>
              <a:t>4: Major degradation of task</a:t>
            </a:r>
          </a:p>
          <a:p>
            <a:pPr lvl="1"/>
            <a:r>
              <a:rPr lang="en-US" smtClean="0"/>
              <a:t>3: Minor degradation of task</a:t>
            </a:r>
          </a:p>
          <a:p>
            <a:pPr lvl="1"/>
            <a:r>
              <a:rPr lang="en-US" smtClean="0"/>
              <a:t>2: Enhancement of task</a:t>
            </a:r>
          </a:p>
          <a:p>
            <a:pPr lvl="1"/>
            <a:r>
              <a:rPr lang="en-US" smtClean="0"/>
              <a:t>1: Minimum impact of task</a:t>
            </a:r>
          </a:p>
          <a:p>
            <a:endParaRPr lang="en-US" smtClean="0"/>
          </a:p>
        </p:txBody>
      </p:sp>
      <p:sp>
        <p:nvSpPr>
          <p:cNvPr id="48132" name="Footer Placeholder 6"/>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graphicFrame>
        <p:nvGraphicFramePr>
          <p:cNvPr id="6" name="Table 5"/>
          <p:cNvGraphicFramePr>
            <a:graphicFrameLocks noGrp="1"/>
          </p:cNvGraphicFramePr>
          <p:nvPr/>
        </p:nvGraphicFramePr>
        <p:xfrm>
          <a:off x="227013" y="1524000"/>
          <a:ext cx="6019801" cy="4335464"/>
        </p:xfrm>
        <a:graphic>
          <a:graphicData uri="http://schemas.openxmlformats.org/drawingml/2006/table">
            <a:tbl>
              <a:tblPr/>
              <a:tblGrid>
                <a:gridCol w="1746203"/>
                <a:gridCol w="920798"/>
                <a:gridCol w="2438399"/>
                <a:gridCol w="914401"/>
              </a:tblGrid>
              <a:tr h="243845">
                <a:tc gridSpan="4">
                  <a:txBody>
                    <a:bodyPr/>
                    <a:lstStyle/>
                    <a:p>
                      <a:pPr algn="l" fontAlgn="ctr"/>
                      <a:r>
                        <a:rPr lang="en-US" sz="1600" b="1" i="0" u="none" strike="noStrike" dirty="0" smtClean="0">
                          <a:solidFill>
                            <a:schemeClr val="tx1"/>
                          </a:solidFill>
                          <a:latin typeface="Arial"/>
                        </a:rPr>
                        <a:t>Scenario: </a:t>
                      </a:r>
                      <a:r>
                        <a:rPr lang="en-US" sz="1600" b="1" i="0" u="none" strike="noStrike" dirty="0" err="1" smtClean="0">
                          <a:solidFill>
                            <a:schemeClr val="tx1"/>
                          </a:solidFill>
                          <a:latin typeface="Arial"/>
                        </a:rPr>
                        <a:t>Andor</a:t>
                      </a:r>
                      <a:endParaRPr lang="en-U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r>
              <a:tr h="243845">
                <a:tc gridSpan="4">
                  <a:txBody>
                    <a:bodyPr/>
                    <a:lstStyle/>
                    <a:p>
                      <a:pPr algn="l" fontAlgn="ctr"/>
                      <a:r>
                        <a:rPr lang="en-US" sz="1600" b="1" i="0" u="none" strike="noStrike" dirty="0" smtClean="0">
                          <a:solidFill>
                            <a:schemeClr val="tx1"/>
                          </a:solidFill>
                          <a:latin typeface="Arial"/>
                        </a:rPr>
                        <a:t>Mission: Nation Assistance</a:t>
                      </a:r>
                      <a:endParaRPr lang="en-U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r>
              <a:tr h="921638">
                <a:tc>
                  <a:txBody>
                    <a:bodyPr/>
                    <a:lstStyle/>
                    <a:p>
                      <a:pPr algn="l" fontAlgn="ctr"/>
                      <a:r>
                        <a:rPr lang="en-US" sz="1400" b="1" i="0" u="none" strike="noStrike" dirty="0">
                          <a:solidFill>
                            <a:srgbClr val="FFFFFF"/>
                          </a:solidFill>
                          <a:latin typeface="Arial"/>
                        </a:rPr>
                        <a:t>Task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400" b="1" i="0" u="none" strike="noStrike" dirty="0" smtClean="0">
                          <a:solidFill>
                            <a:srgbClr val="FFFFFF"/>
                          </a:solidFill>
                          <a:latin typeface="Arial"/>
                        </a:rPr>
                        <a:t>Task</a:t>
                      </a:r>
                      <a:r>
                        <a:rPr lang="en-US" sz="1400" b="1" i="0" u="none" strike="noStrike" baseline="0" dirty="0" smtClean="0">
                          <a:solidFill>
                            <a:srgbClr val="FFFFFF"/>
                          </a:solidFill>
                          <a:latin typeface="Arial"/>
                        </a:rPr>
                        <a:t> to Mission Criticality</a:t>
                      </a:r>
                      <a:endParaRPr lang="en-US" sz="14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l" fontAlgn="ctr"/>
                      <a:r>
                        <a:rPr lang="en-US" sz="1400" b="1" i="0" u="none" strike="noStrike" dirty="0">
                          <a:solidFill>
                            <a:srgbClr val="FFFFFF"/>
                          </a:solidFill>
                          <a:latin typeface="Arial"/>
                        </a:rPr>
                        <a:t>LREC Activity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400" b="1" i="0" u="none" strike="noStrike" dirty="0" smtClean="0">
                          <a:solidFill>
                            <a:srgbClr val="FFFFFF"/>
                          </a:solidFill>
                          <a:latin typeface="Arial"/>
                        </a:rPr>
                        <a:t>LREC Activity to Task Criticality</a:t>
                      </a:r>
                      <a:endParaRPr lang="en-US" sz="14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731534">
                <a:tc>
                  <a:txBody>
                    <a:bodyPr/>
                    <a:lstStyle/>
                    <a:p>
                      <a:pPr algn="l" fontAlgn="ctr"/>
                      <a:r>
                        <a:rPr lang="en-US" sz="1400" b="0" i="0" u="none" strike="noStrike" dirty="0" smtClean="0">
                          <a:latin typeface="Arial"/>
                        </a:rPr>
                        <a:t>ST 8.2.1 Coordinate Security Assistance Activities</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400" b="0" i="0" u="none" strike="noStrike" dirty="0" smtClean="0">
                          <a:latin typeface="Arial"/>
                        </a:rPr>
                        <a:t>5</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400" b="0" i="0" u="none" strike="noStrike" dirty="0" smtClean="0">
                          <a:latin typeface="Arial"/>
                        </a:rPr>
                        <a:t>Advise</a:t>
                      </a:r>
                      <a:r>
                        <a:rPr lang="en-US" sz="1400" b="0" i="0" u="none" strike="noStrike" baseline="0" dirty="0" smtClean="0">
                          <a:latin typeface="Arial"/>
                        </a:rPr>
                        <a:t> host nation military</a:t>
                      </a:r>
                    </a:p>
                    <a:p>
                      <a:pPr algn="l" fontAlgn="ctr"/>
                      <a:r>
                        <a:rPr lang="en-US" sz="1400" b="0" i="0" u="none" strike="noStrike" baseline="0" dirty="0" smtClean="0">
                          <a:latin typeface="Arial"/>
                        </a:rPr>
                        <a:t>Understand host nation military structure</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400" b="0" i="0" u="none" strike="noStrike" dirty="0" smtClean="0">
                          <a:latin typeface="Arial"/>
                        </a:rPr>
                        <a:t>5</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731534">
                <a:tc>
                  <a:txBody>
                    <a:bodyPr/>
                    <a:lstStyle/>
                    <a:p>
                      <a:pPr algn="l" fontAlgn="ctr"/>
                      <a:r>
                        <a:rPr lang="en-US" sz="1400" b="0" i="0" u="none" strike="noStrike" dirty="0" smtClean="0">
                          <a:latin typeface="Arial"/>
                        </a:rPr>
                        <a:t>OP 4.4.4 Train Joint Forces</a:t>
                      </a:r>
                      <a:r>
                        <a:rPr lang="en-US" sz="1400" b="0" i="0" u="none" strike="noStrike" baseline="0" dirty="0" smtClean="0">
                          <a:latin typeface="Arial"/>
                        </a:rPr>
                        <a:t> and Personnel</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400" b="0" i="0" u="none" strike="noStrike" dirty="0" smtClean="0">
                          <a:latin typeface="Arial"/>
                        </a:rPr>
                        <a:t>4</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en-US" sz="1400" b="0" i="0" u="none" strike="noStrike" dirty="0" smtClean="0">
                          <a:latin typeface="Arial"/>
                        </a:rPr>
                        <a:t>Communicate</a:t>
                      </a:r>
                      <a:r>
                        <a:rPr lang="en-US" sz="1400" b="0" i="0" u="none" strike="noStrike" baseline="0" dirty="0" smtClean="0">
                          <a:latin typeface="Arial"/>
                        </a:rPr>
                        <a:t> with host nation military</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400" b="0" i="0" u="none" strike="noStrike" dirty="0" smtClean="0">
                          <a:latin typeface="Arial"/>
                        </a:rPr>
                        <a:t>4</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731534">
                <a:tc>
                  <a:txBody>
                    <a:bodyPr/>
                    <a:lstStyle/>
                    <a:p>
                      <a:pPr algn="l" fontAlgn="ctr"/>
                      <a:r>
                        <a:rPr lang="en-US" sz="1400" b="0" i="0" u="none" strike="noStrike" dirty="0" smtClean="0">
                          <a:latin typeface="Arial"/>
                        </a:rPr>
                        <a:t>OP 4.4.4 Train Joint Forces</a:t>
                      </a:r>
                      <a:r>
                        <a:rPr lang="en-US" sz="1400" b="0" i="0" u="none" strike="noStrike" baseline="0" dirty="0" smtClean="0">
                          <a:latin typeface="Arial"/>
                        </a:rPr>
                        <a:t> and Personnel</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400" b="0" i="0" u="none" strike="noStrike" dirty="0" smtClean="0">
                          <a:latin typeface="Arial"/>
                        </a:rPr>
                        <a:t>4</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400" b="0" i="0" u="none" strike="noStrike" dirty="0" smtClean="0">
                          <a:latin typeface="Arial"/>
                        </a:rPr>
                        <a:t>Communicate</a:t>
                      </a:r>
                      <a:r>
                        <a:rPr lang="en-US" sz="1400" b="0" i="0" u="none" strike="noStrike" baseline="0" dirty="0" smtClean="0">
                          <a:latin typeface="Arial"/>
                        </a:rPr>
                        <a:t> with host nation military</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400" b="0" i="0" u="none" strike="noStrike" dirty="0" smtClean="0">
                          <a:latin typeface="Arial"/>
                        </a:rPr>
                        <a:t>3</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731534">
                <a:tc>
                  <a:txBody>
                    <a:bodyPr/>
                    <a:lstStyle/>
                    <a:p>
                      <a:pPr algn="l" fontAlgn="ctr"/>
                      <a:r>
                        <a:rPr lang="en-US" sz="1400" b="0" i="0" u="none" strike="noStrike" dirty="0" smtClean="0">
                          <a:latin typeface="Arial"/>
                        </a:rPr>
                        <a:t>OP 5.3.1 Conduct Operational Mission Analysis</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400" b="0" i="0" u="none" strike="noStrike" dirty="0" smtClean="0">
                          <a:latin typeface="Arial"/>
                        </a:rPr>
                        <a:t>5</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en-US" sz="1400" b="0" i="0" u="none" strike="noStrike" dirty="0" smtClean="0">
                          <a:latin typeface="Arial"/>
                        </a:rPr>
                        <a:t>Understand the political, military, and economic</a:t>
                      </a:r>
                      <a:r>
                        <a:rPr lang="en-US" sz="1400" b="0" i="0" u="none" strike="noStrike" baseline="0" dirty="0" smtClean="0">
                          <a:latin typeface="Arial"/>
                        </a:rPr>
                        <a:t> environment of host nation</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400" b="0" i="0" u="none" strike="noStrike" dirty="0" smtClean="0">
                          <a:latin typeface="Arial"/>
                        </a:rPr>
                        <a:t>5</a:t>
                      </a:r>
                      <a:endParaRPr lang="en-US" sz="1400" b="0" i="0" u="none" strike="noStrike" dirty="0">
                        <a:latin typeface="Arial"/>
                      </a:endParaRPr>
                    </a:p>
                  </a:txBody>
                  <a:tcPr marL="45720" marR="45720" marT="45721" marB="4572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dirty="0" smtClean="0"/>
              <a:t>Level and Role</a:t>
            </a:r>
          </a:p>
        </p:txBody>
      </p:sp>
      <p:sp>
        <p:nvSpPr>
          <p:cNvPr id="49155" name="Content Placeholder 2"/>
          <p:cNvSpPr>
            <a:spLocks noGrp="1"/>
          </p:cNvSpPr>
          <p:nvPr>
            <p:ph idx="1"/>
          </p:nvPr>
        </p:nvSpPr>
        <p:spPr/>
        <p:txBody>
          <a:bodyPr/>
          <a:lstStyle/>
          <a:p>
            <a:pPr marL="342900" indent="-342900"/>
            <a:r>
              <a:rPr lang="en-US" dirty="0" smtClean="0"/>
              <a:t>What is the lowest organizational level at which the task can be accomplished?</a:t>
            </a:r>
          </a:p>
          <a:p>
            <a:pPr marL="565150" lvl="1" indent="-342900"/>
            <a:r>
              <a:rPr lang="en-US" dirty="0" smtClean="0"/>
              <a:t>Look at task level (SN, ST, OP, TA)</a:t>
            </a:r>
          </a:p>
          <a:p>
            <a:pPr marL="565150" lvl="1" indent="-342900"/>
            <a:r>
              <a:rPr lang="en-US" dirty="0" smtClean="0"/>
              <a:t>Is this performed at COCOM HQ, JTF HQ, Embassy DAT, on a ship, by an MP battalion?</a:t>
            </a:r>
          </a:p>
          <a:p>
            <a:pPr marL="342900" indent="-342900"/>
            <a:r>
              <a:rPr lang="en-US" dirty="0" smtClean="0"/>
              <a:t>What is the role who performs the task?</a:t>
            </a:r>
          </a:p>
          <a:p>
            <a:pPr marL="565150" lvl="1" indent="-342900"/>
            <a:r>
              <a:rPr lang="en-US" dirty="0" smtClean="0"/>
              <a:t>Office, staff, unit, or person who performs the task</a:t>
            </a:r>
          </a:p>
          <a:p>
            <a:pPr marL="565150" lvl="1" indent="-342900"/>
            <a:r>
              <a:rPr lang="en-US" dirty="0" smtClean="0"/>
              <a:t>Is the task performed by a person on a Visit Board Search &amp; Seizure (VBSS) team? An interpreter? An operational commander? An infantryman? A Foreign Area Officer (FAO)?</a:t>
            </a:r>
          </a:p>
        </p:txBody>
      </p:sp>
      <p:sp>
        <p:nvSpPr>
          <p:cNvPr id="49156"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graphicFrame>
        <p:nvGraphicFramePr>
          <p:cNvPr id="8" name="Table 7"/>
          <p:cNvGraphicFramePr>
            <a:graphicFrameLocks noGrp="1"/>
          </p:cNvGraphicFramePr>
          <p:nvPr/>
        </p:nvGraphicFramePr>
        <p:xfrm>
          <a:off x="227013" y="3962400"/>
          <a:ext cx="9372600" cy="1860550"/>
        </p:xfrm>
        <a:graphic>
          <a:graphicData uri="http://schemas.openxmlformats.org/drawingml/2006/table">
            <a:tbl>
              <a:tblPr/>
              <a:tblGrid>
                <a:gridCol w="3581401"/>
                <a:gridCol w="3809999"/>
                <a:gridCol w="838200"/>
                <a:gridCol w="1143000"/>
              </a:tblGrid>
              <a:tr h="243901">
                <a:tc gridSpan="4">
                  <a:txBody>
                    <a:bodyPr/>
                    <a:lstStyle/>
                    <a:p>
                      <a:pPr algn="l" fontAlgn="ctr"/>
                      <a:r>
                        <a:rPr lang="en-US" sz="1600" b="1" i="0" u="none" strike="noStrike" dirty="0" smtClean="0">
                          <a:solidFill>
                            <a:schemeClr val="tx1"/>
                          </a:solidFill>
                          <a:latin typeface="Arial"/>
                        </a:rPr>
                        <a:t>Scenario: </a:t>
                      </a:r>
                      <a:r>
                        <a:rPr lang="en-US" sz="1600" b="1" i="0" u="none" strike="noStrike" dirty="0" err="1" smtClean="0">
                          <a:solidFill>
                            <a:schemeClr val="tx1"/>
                          </a:solidFill>
                          <a:latin typeface="Arial"/>
                        </a:rPr>
                        <a:t>Andor</a:t>
                      </a:r>
                      <a:endParaRPr lang="en-U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243901">
                <a:tc gridSpan="4">
                  <a:txBody>
                    <a:bodyPr/>
                    <a:lstStyle/>
                    <a:p>
                      <a:pPr algn="l" fontAlgn="ctr"/>
                      <a:r>
                        <a:rPr lang="en-US" sz="1600" b="1" i="0" u="none" strike="noStrike" dirty="0" smtClean="0">
                          <a:solidFill>
                            <a:schemeClr val="tx1"/>
                          </a:solidFill>
                          <a:latin typeface="Arial"/>
                        </a:rPr>
                        <a:t>Mission: Nation Assistance</a:t>
                      </a:r>
                      <a:endParaRPr lang="en-U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276797">
                <a:tc>
                  <a:txBody>
                    <a:bodyPr/>
                    <a:lstStyle/>
                    <a:p>
                      <a:pPr algn="ctr" fontAlgn="ctr"/>
                      <a:r>
                        <a:rPr lang="en-US" sz="1400" b="1" i="0" u="none" strike="noStrike" dirty="0">
                          <a:solidFill>
                            <a:srgbClr val="FFFFFF"/>
                          </a:solidFill>
                          <a:latin typeface="Arial"/>
                        </a:rPr>
                        <a:t>Task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400" b="1" i="0" u="none" strike="noStrike" dirty="0">
                          <a:solidFill>
                            <a:srgbClr val="FFFFFF"/>
                          </a:solidFill>
                          <a:latin typeface="Arial"/>
                        </a:rPr>
                        <a:t>LREC Activity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400" b="1" i="0" u="none" strike="noStrike" dirty="0">
                          <a:solidFill>
                            <a:srgbClr val="FFFFFF"/>
                          </a:solidFill>
                          <a:latin typeface="Arial"/>
                        </a:rPr>
                        <a:t>Level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400" b="1" i="0" u="none" strike="noStrike" dirty="0" smtClean="0">
                          <a:solidFill>
                            <a:srgbClr val="FFFFFF"/>
                          </a:solidFill>
                          <a:latin typeface="Arial"/>
                        </a:rPr>
                        <a:t>Role</a:t>
                      </a:r>
                      <a:endParaRPr lang="en-US" sz="14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518290">
                <a:tc>
                  <a:txBody>
                    <a:bodyPr/>
                    <a:lstStyle/>
                    <a:p>
                      <a:pPr algn="l" fontAlgn="ctr"/>
                      <a:r>
                        <a:rPr lang="en-US" sz="1400" b="0" i="0" u="none" strike="noStrike" dirty="0" smtClean="0">
                          <a:latin typeface="Arial"/>
                        </a:rPr>
                        <a:t>ST 8.2.1 Coordinate Security Assistance Activities</a:t>
                      </a:r>
                      <a:endParaRPr lang="en-US" sz="1400" b="0" i="0" u="none" strike="noStrike" dirty="0">
                        <a:latin typeface="Arial"/>
                      </a:endParaRPr>
                    </a:p>
                  </a:txBody>
                  <a:tcPr marL="45720" marR="45720" marT="45731" marB="4573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400" b="0" i="0" u="none" strike="noStrike" dirty="0" smtClean="0">
                          <a:latin typeface="Arial"/>
                        </a:rPr>
                        <a:t>Advise</a:t>
                      </a:r>
                      <a:r>
                        <a:rPr lang="en-US" sz="1400" b="0" i="0" u="none" strike="noStrike" baseline="0" dirty="0" smtClean="0">
                          <a:latin typeface="Arial"/>
                        </a:rPr>
                        <a:t> host nation military</a:t>
                      </a:r>
                    </a:p>
                    <a:p>
                      <a:pPr algn="l" fontAlgn="ctr"/>
                      <a:r>
                        <a:rPr lang="en-US" sz="1400" b="0" i="0" u="none" strike="noStrike" baseline="0" dirty="0" smtClean="0">
                          <a:latin typeface="Arial"/>
                        </a:rPr>
                        <a:t>Understand host nation military structure</a:t>
                      </a:r>
                      <a:endParaRPr lang="en-US" sz="1400" b="0" i="0" u="none" strike="noStrike" dirty="0">
                        <a:latin typeface="Arial"/>
                      </a:endParaRPr>
                    </a:p>
                  </a:txBody>
                  <a:tcPr marL="45720" marR="45720" marT="45731" marB="4573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400" b="0" i="0" u="none" strike="noStrike" dirty="0" smtClean="0">
                          <a:latin typeface="Arial"/>
                        </a:rPr>
                        <a:t>JTF</a:t>
                      </a:r>
                      <a:endParaRPr lang="en-US" sz="1400" b="0" i="0" u="none" strike="noStrike" dirty="0">
                        <a:latin typeface="Arial"/>
                      </a:endParaRPr>
                    </a:p>
                  </a:txBody>
                  <a:tcPr marL="45720" marR="45720" marT="45731" marB="4573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400" b="0" i="0" u="none" strike="noStrike" dirty="0" smtClean="0">
                          <a:latin typeface="Arial"/>
                        </a:rPr>
                        <a:t>Commander</a:t>
                      </a:r>
                      <a:endParaRPr lang="en-US" sz="1400" b="0" i="0" u="none" strike="noStrike" dirty="0">
                        <a:latin typeface="Arial"/>
                      </a:endParaRPr>
                    </a:p>
                  </a:txBody>
                  <a:tcPr marL="45720" marR="45720" marT="45731" marB="4573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577661">
                <a:tc>
                  <a:txBody>
                    <a:bodyPr/>
                    <a:lstStyle/>
                    <a:p>
                      <a:pPr algn="l" fontAlgn="ctr"/>
                      <a:r>
                        <a:rPr lang="en-US" sz="1400" b="0" i="0" u="none" strike="noStrike" dirty="0" smtClean="0">
                          <a:latin typeface="Arial"/>
                        </a:rPr>
                        <a:t>OP 4.4.4 Train Joint Forces</a:t>
                      </a:r>
                      <a:r>
                        <a:rPr lang="en-US" sz="1400" b="0" i="0" u="none" strike="noStrike" baseline="0" dirty="0" smtClean="0">
                          <a:latin typeface="Arial"/>
                        </a:rPr>
                        <a:t> and Personnel</a:t>
                      </a:r>
                      <a:endParaRPr lang="en-US" sz="1400" b="0" i="0" u="none" strike="noStrike" dirty="0">
                        <a:latin typeface="Arial"/>
                      </a:endParaRPr>
                    </a:p>
                  </a:txBody>
                  <a:tcPr marL="45720" marR="45720" marT="45731" marB="4573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400" b="0" i="0" u="none" strike="noStrike" dirty="0" smtClean="0">
                          <a:latin typeface="Arial"/>
                        </a:rPr>
                        <a:t>Communicate</a:t>
                      </a:r>
                      <a:r>
                        <a:rPr lang="en-US" sz="1400" b="0" i="0" u="none" strike="noStrike" baseline="0" dirty="0" smtClean="0">
                          <a:latin typeface="Arial"/>
                        </a:rPr>
                        <a:t> with host nation military</a:t>
                      </a:r>
                      <a:endParaRPr lang="en-US" sz="1400" b="0" i="0" u="none" strike="noStrike" dirty="0">
                        <a:latin typeface="Arial"/>
                      </a:endParaRPr>
                    </a:p>
                  </a:txBody>
                  <a:tcPr marL="45720" marR="45720" marT="45731" marB="4573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400" b="0" i="0" u="none" strike="noStrike" dirty="0" smtClean="0">
                          <a:latin typeface="Arial"/>
                        </a:rPr>
                        <a:t>unit</a:t>
                      </a:r>
                      <a:endParaRPr lang="en-US" sz="1400" b="0" i="0" u="none" strike="noStrike" dirty="0">
                        <a:latin typeface="Arial"/>
                      </a:endParaRPr>
                    </a:p>
                  </a:txBody>
                  <a:tcPr marL="45720" marR="45720" marT="45731" marB="4573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400" b="0" i="0" u="none" strike="noStrike" dirty="0" smtClean="0">
                          <a:latin typeface="Arial"/>
                        </a:rPr>
                        <a:t>Training team</a:t>
                      </a:r>
                      <a:endParaRPr lang="en-US" sz="1400" b="0" i="0" u="none" strike="noStrike" dirty="0">
                        <a:latin typeface="Arial"/>
                      </a:endParaRPr>
                    </a:p>
                  </a:txBody>
                  <a:tcPr marL="45720" marR="45720" marT="45731" marB="4573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LREC CBRIP Background -</a:t>
            </a:r>
            <a:br>
              <a:rPr lang="en-US" dirty="0" smtClean="0"/>
            </a:br>
            <a:r>
              <a:rPr lang="en-US" dirty="0" smtClean="0"/>
              <a:t>Need for Standardized Process</a:t>
            </a:r>
            <a:endParaRPr lang="en-US" dirty="0"/>
          </a:p>
        </p:txBody>
      </p:sp>
      <p:sp>
        <p:nvSpPr>
          <p:cNvPr id="4" name="Footer Placeholder 3"/>
          <p:cNvSpPr>
            <a:spLocks noGrp="1"/>
          </p:cNvSpPr>
          <p:nvPr>
            <p:ph type="ftr" sz="quarter" idx="10"/>
          </p:nvPr>
        </p:nvSpPr>
        <p:spPr/>
        <p:txBody>
          <a:bodyPr/>
          <a:lstStyle/>
          <a:p>
            <a:pPr>
              <a:defRPr/>
            </a:pPr>
            <a:r>
              <a:rPr lang="en-US" smtClean="0"/>
              <a:t>This brief is unclassified</a:t>
            </a:r>
            <a:endParaRPr lang="en-US" dirty="0"/>
          </a:p>
        </p:txBody>
      </p:sp>
      <p:pic>
        <p:nvPicPr>
          <p:cNvPr id="12" name="Picture 7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8788" y="1038225"/>
            <a:ext cx="3006725"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an 5"/>
          <p:cNvSpPr>
            <a:spLocks noChangeArrowheads="1"/>
          </p:cNvSpPr>
          <p:nvPr/>
        </p:nvSpPr>
        <p:spPr bwMode="auto">
          <a:xfrm rot="5400000">
            <a:off x="401676" y="3522662"/>
            <a:ext cx="914400" cy="1216025"/>
          </a:xfrm>
          <a:prstGeom prst="can">
            <a:avLst>
              <a:gd name="adj" fmla="val 24996"/>
            </a:avLst>
          </a:prstGeom>
          <a:solidFill>
            <a:srgbClr val="92D050"/>
          </a:solidFill>
          <a:ln w="9525"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4" name="Can 6"/>
          <p:cNvSpPr>
            <a:spLocks noChangeArrowheads="1"/>
          </p:cNvSpPr>
          <p:nvPr/>
        </p:nvSpPr>
        <p:spPr bwMode="auto">
          <a:xfrm rot="5400000">
            <a:off x="1411326" y="3522662"/>
            <a:ext cx="914400" cy="1216025"/>
          </a:xfrm>
          <a:prstGeom prst="can">
            <a:avLst>
              <a:gd name="adj" fmla="val 24996"/>
            </a:avLst>
          </a:prstGeom>
          <a:solidFill>
            <a:srgbClr val="92D050"/>
          </a:solidFill>
          <a:ln w="9525"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5" name="Can 7"/>
          <p:cNvSpPr>
            <a:spLocks noChangeArrowheads="1"/>
          </p:cNvSpPr>
          <p:nvPr/>
        </p:nvSpPr>
        <p:spPr bwMode="auto">
          <a:xfrm rot="5400000">
            <a:off x="2421769" y="3521869"/>
            <a:ext cx="914400" cy="1217612"/>
          </a:xfrm>
          <a:prstGeom prst="can">
            <a:avLst>
              <a:gd name="adj" fmla="val 25029"/>
            </a:avLst>
          </a:prstGeom>
          <a:solidFill>
            <a:srgbClr val="92D050"/>
          </a:solidFill>
          <a:ln w="9525"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6" name="Can 8"/>
          <p:cNvSpPr>
            <a:spLocks noChangeArrowheads="1"/>
          </p:cNvSpPr>
          <p:nvPr/>
        </p:nvSpPr>
        <p:spPr bwMode="auto">
          <a:xfrm rot="5400000">
            <a:off x="3432213" y="3522662"/>
            <a:ext cx="914400" cy="1216025"/>
          </a:xfrm>
          <a:prstGeom prst="can">
            <a:avLst>
              <a:gd name="adj" fmla="val 24996"/>
            </a:avLst>
          </a:prstGeom>
          <a:solidFill>
            <a:srgbClr val="92D050"/>
          </a:solidFill>
          <a:ln w="9525"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7" name="Can 9"/>
          <p:cNvSpPr>
            <a:spLocks noChangeArrowheads="1"/>
          </p:cNvSpPr>
          <p:nvPr/>
        </p:nvSpPr>
        <p:spPr bwMode="auto">
          <a:xfrm rot="5400000">
            <a:off x="4442657" y="3521868"/>
            <a:ext cx="914400" cy="1217613"/>
          </a:xfrm>
          <a:prstGeom prst="can">
            <a:avLst>
              <a:gd name="adj" fmla="val 25029"/>
            </a:avLst>
          </a:prstGeom>
          <a:solidFill>
            <a:srgbClr val="92D050"/>
          </a:solidFill>
          <a:ln w="9525"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8" name="Can 10"/>
          <p:cNvSpPr>
            <a:spLocks noChangeArrowheads="1"/>
          </p:cNvSpPr>
          <p:nvPr/>
        </p:nvSpPr>
        <p:spPr bwMode="auto">
          <a:xfrm rot="5400000">
            <a:off x="5453894" y="3521869"/>
            <a:ext cx="914400" cy="1217612"/>
          </a:xfrm>
          <a:prstGeom prst="can">
            <a:avLst>
              <a:gd name="adj" fmla="val 25029"/>
            </a:avLst>
          </a:prstGeom>
          <a:solidFill>
            <a:srgbClr val="92D050"/>
          </a:solidFill>
          <a:ln w="9525"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9" name="Can 11"/>
          <p:cNvSpPr>
            <a:spLocks noChangeArrowheads="1"/>
          </p:cNvSpPr>
          <p:nvPr/>
        </p:nvSpPr>
        <p:spPr bwMode="auto">
          <a:xfrm rot="5400000">
            <a:off x="6464338" y="3522662"/>
            <a:ext cx="914400" cy="1216025"/>
          </a:xfrm>
          <a:prstGeom prst="can">
            <a:avLst>
              <a:gd name="adj" fmla="val 24996"/>
            </a:avLst>
          </a:prstGeom>
          <a:solidFill>
            <a:srgbClr val="92D050"/>
          </a:solidFill>
          <a:ln w="9525"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20" name="Can 12"/>
          <p:cNvSpPr>
            <a:spLocks noChangeArrowheads="1"/>
          </p:cNvSpPr>
          <p:nvPr/>
        </p:nvSpPr>
        <p:spPr bwMode="auto">
          <a:xfrm rot="5400000">
            <a:off x="7477163" y="3522662"/>
            <a:ext cx="914400" cy="1216025"/>
          </a:xfrm>
          <a:prstGeom prst="can">
            <a:avLst>
              <a:gd name="adj" fmla="val 24996"/>
            </a:avLst>
          </a:prstGeom>
          <a:solidFill>
            <a:srgbClr val="92D050"/>
          </a:solidFill>
          <a:ln w="9525"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21" name="TextBox 13"/>
          <p:cNvSpPr txBox="1">
            <a:spLocks noChangeArrowheads="1"/>
          </p:cNvSpPr>
          <p:nvPr/>
        </p:nvSpPr>
        <p:spPr bwMode="auto">
          <a:xfrm>
            <a:off x="455650" y="3944938"/>
            <a:ext cx="698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800" b="1"/>
              <a:t>2005</a:t>
            </a:r>
          </a:p>
        </p:txBody>
      </p:sp>
      <p:sp>
        <p:nvSpPr>
          <p:cNvPr id="22" name="TextBox 14"/>
          <p:cNvSpPr txBox="1">
            <a:spLocks noChangeArrowheads="1"/>
          </p:cNvSpPr>
          <p:nvPr/>
        </p:nvSpPr>
        <p:spPr bwMode="auto">
          <a:xfrm>
            <a:off x="1465300" y="3944938"/>
            <a:ext cx="698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800" b="1"/>
              <a:t>2006</a:t>
            </a:r>
          </a:p>
        </p:txBody>
      </p:sp>
      <p:sp>
        <p:nvSpPr>
          <p:cNvPr id="23" name="TextBox 15"/>
          <p:cNvSpPr txBox="1">
            <a:spLocks noChangeArrowheads="1"/>
          </p:cNvSpPr>
          <p:nvPr/>
        </p:nvSpPr>
        <p:spPr bwMode="auto">
          <a:xfrm>
            <a:off x="2425738" y="3944938"/>
            <a:ext cx="696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800" b="1"/>
              <a:t>2007</a:t>
            </a:r>
          </a:p>
        </p:txBody>
      </p:sp>
      <p:sp>
        <p:nvSpPr>
          <p:cNvPr id="24" name="TextBox 16"/>
          <p:cNvSpPr txBox="1">
            <a:spLocks noChangeArrowheads="1"/>
          </p:cNvSpPr>
          <p:nvPr/>
        </p:nvSpPr>
        <p:spPr bwMode="auto">
          <a:xfrm>
            <a:off x="3447572" y="3944938"/>
            <a:ext cx="696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800" b="1" dirty="0"/>
              <a:t>2008</a:t>
            </a:r>
          </a:p>
        </p:txBody>
      </p:sp>
      <p:sp>
        <p:nvSpPr>
          <p:cNvPr id="25" name="TextBox 17"/>
          <p:cNvSpPr txBox="1">
            <a:spLocks noChangeArrowheads="1"/>
          </p:cNvSpPr>
          <p:nvPr/>
        </p:nvSpPr>
        <p:spPr bwMode="auto">
          <a:xfrm>
            <a:off x="4454563" y="3944938"/>
            <a:ext cx="698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800" b="1"/>
              <a:t>2009</a:t>
            </a:r>
          </a:p>
        </p:txBody>
      </p:sp>
      <p:sp>
        <p:nvSpPr>
          <p:cNvPr id="26" name="TextBox 18"/>
          <p:cNvSpPr txBox="1">
            <a:spLocks noChangeArrowheads="1"/>
          </p:cNvSpPr>
          <p:nvPr/>
        </p:nvSpPr>
        <p:spPr bwMode="auto">
          <a:xfrm>
            <a:off x="5499138" y="3944938"/>
            <a:ext cx="696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800" b="1"/>
              <a:t>2010</a:t>
            </a:r>
          </a:p>
        </p:txBody>
      </p:sp>
      <p:sp>
        <p:nvSpPr>
          <p:cNvPr id="27" name="TextBox 19"/>
          <p:cNvSpPr txBox="1">
            <a:spLocks noChangeArrowheads="1"/>
          </p:cNvSpPr>
          <p:nvPr/>
        </p:nvSpPr>
        <p:spPr bwMode="auto">
          <a:xfrm>
            <a:off x="6529425" y="3944938"/>
            <a:ext cx="6842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800" b="1"/>
              <a:t>2011</a:t>
            </a:r>
          </a:p>
        </p:txBody>
      </p:sp>
      <p:sp>
        <p:nvSpPr>
          <p:cNvPr id="28" name="TextBox 20"/>
          <p:cNvSpPr txBox="1">
            <a:spLocks noChangeArrowheads="1"/>
          </p:cNvSpPr>
          <p:nvPr/>
        </p:nvSpPr>
        <p:spPr bwMode="auto">
          <a:xfrm>
            <a:off x="7548600" y="3944938"/>
            <a:ext cx="696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800" b="1" dirty="0"/>
              <a:t>2012</a:t>
            </a:r>
          </a:p>
        </p:txBody>
      </p:sp>
      <p:sp>
        <p:nvSpPr>
          <p:cNvPr id="29" name="TextBox 28"/>
          <p:cNvSpPr txBox="1"/>
          <p:nvPr/>
        </p:nvSpPr>
        <p:spPr>
          <a:xfrm>
            <a:off x="168275" y="1631950"/>
            <a:ext cx="3387725" cy="892175"/>
          </a:xfrm>
          <a:prstGeom prst="rect">
            <a:avLst/>
          </a:prstGeom>
          <a:noFill/>
        </p:spPr>
        <p:txBody>
          <a:bodyPr>
            <a:spAutoFit/>
          </a:bodyPr>
          <a:lstStyle/>
          <a:p>
            <a:pPr>
              <a:defRPr/>
            </a:pPr>
            <a:r>
              <a:rPr lang="en-US" sz="1300" dirty="0"/>
              <a:t>Iraq </a:t>
            </a:r>
            <a:r>
              <a:rPr lang="en-US" sz="1300" dirty="0"/>
              <a:t>conflict demonstrated need for LREC</a:t>
            </a:r>
          </a:p>
          <a:p>
            <a:pPr marL="228600" indent="-114300">
              <a:buFont typeface="Arial" panose="020B0604020202020204" pitchFamily="34" charset="0"/>
              <a:buChar char="•"/>
              <a:defRPr/>
            </a:pPr>
            <a:r>
              <a:rPr lang="en-US" sz="1300" dirty="0"/>
              <a:t>DLO &amp; Service LREC requirements built on immediate needs</a:t>
            </a:r>
          </a:p>
          <a:p>
            <a:pPr marL="228600" indent="-114300">
              <a:buFont typeface="Arial" panose="020B0604020202020204" pitchFamily="34" charset="0"/>
              <a:buChar char="•"/>
              <a:defRPr/>
            </a:pPr>
            <a:r>
              <a:rPr lang="en-US" sz="1300" dirty="0"/>
              <a:t>DoD Language Roadmap released</a:t>
            </a:r>
          </a:p>
        </p:txBody>
      </p:sp>
      <p:cxnSp>
        <p:nvCxnSpPr>
          <p:cNvPr id="30" name="Straight Arrow Connector 27"/>
          <p:cNvCxnSpPr>
            <a:cxnSpLocks noChangeShapeType="1"/>
          </p:cNvCxnSpPr>
          <p:nvPr/>
        </p:nvCxnSpPr>
        <p:spPr bwMode="auto">
          <a:xfrm>
            <a:off x="792844" y="2505075"/>
            <a:ext cx="0" cy="1146175"/>
          </a:xfrm>
          <a:prstGeom prst="straightConnector1">
            <a:avLst/>
          </a:prstGeom>
          <a:noFill/>
          <a:ln w="9525" algn="ctr">
            <a:solidFill>
              <a:schemeClr val="tx1"/>
            </a:solidFill>
            <a:round/>
            <a:headEnd/>
            <a:tailEnd type="triangle" w="med" len="med"/>
          </a:ln>
        </p:spPr>
      </p:cxnSp>
      <p:sp>
        <p:nvSpPr>
          <p:cNvPr id="31" name="TextBox 31"/>
          <p:cNvSpPr txBox="1">
            <a:spLocks noChangeArrowheads="1"/>
          </p:cNvSpPr>
          <p:nvPr/>
        </p:nvSpPr>
        <p:spPr bwMode="auto">
          <a:xfrm>
            <a:off x="771142" y="4827588"/>
            <a:ext cx="2092325"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r>
              <a:rPr lang="en-US" altLang="en-US" sz="1300"/>
              <a:t>JS published CJCSI 3126.01 as first step towards capturing requirements</a:t>
            </a:r>
          </a:p>
        </p:txBody>
      </p:sp>
      <p:cxnSp>
        <p:nvCxnSpPr>
          <p:cNvPr id="32" name="Straight Arrow Connector 32"/>
          <p:cNvCxnSpPr>
            <a:cxnSpLocks noChangeShapeType="1"/>
          </p:cNvCxnSpPr>
          <p:nvPr/>
        </p:nvCxnSpPr>
        <p:spPr bwMode="auto">
          <a:xfrm flipV="1">
            <a:off x="1817305" y="4616450"/>
            <a:ext cx="0" cy="204788"/>
          </a:xfrm>
          <a:prstGeom prst="straightConnector1">
            <a:avLst/>
          </a:prstGeom>
          <a:noFill/>
          <a:ln w="9525" algn="ctr">
            <a:solidFill>
              <a:schemeClr val="tx1"/>
            </a:solidFill>
            <a:round/>
            <a:headEnd/>
            <a:tailEnd type="triangle" w="med" len="med"/>
          </a:ln>
        </p:spPr>
      </p:cxnSp>
      <p:sp>
        <p:nvSpPr>
          <p:cNvPr id="33" name="TextBox 40"/>
          <p:cNvSpPr txBox="1">
            <a:spLocks noChangeArrowheads="1"/>
          </p:cNvSpPr>
          <p:nvPr/>
        </p:nvSpPr>
        <p:spPr bwMode="auto">
          <a:xfrm>
            <a:off x="1726332" y="2689225"/>
            <a:ext cx="2147887"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r>
              <a:rPr lang="en-US" altLang="en-US" sz="1300"/>
              <a:t>CCMDs began reporting LREC requirements based on plans</a:t>
            </a:r>
          </a:p>
        </p:txBody>
      </p:sp>
      <p:cxnSp>
        <p:nvCxnSpPr>
          <p:cNvPr id="34" name="Straight Arrow Connector 43"/>
          <p:cNvCxnSpPr>
            <a:cxnSpLocks noChangeShapeType="1"/>
          </p:cNvCxnSpPr>
          <p:nvPr/>
        </p:nvCxnSpPr>
        <p:spPr bwMode="auto">
          <a:xfrm>
            <a:off x="2799482" y="3370263"/>
            <a:ext cx="0" cy="280987"/>
          </a:xfrm>
          <a:prstGeom prst="straightConnector1">
            <a:avLst/>
          </a:prstGeom>
          <a:noFill/>
          <a:ln w="9525" algn="ctr">
            <a:solidFill>
              <a:schemeClr val="tx1"/>
            </a:solidFill>
            <a:round/>
            <a:headEnd/>
            <a:tailEnd type="triangle" w="med" len="med"/>
          </a:ln>
        </p:spPr>
      </p:cxnSp>
      <p:sp>
        <p:nvSpPr>
          <p:cNvPr id="35" name="TextBox 51"/>
          <p:cNvSpPr txBox="1">
            <a:spLocks noChangeArrowheads="1"/>
          </p:cNvSpPr>
          <p:nvPr/>
        </p:nvSpPr>
        <p:spPr bwMode="auto">
          <a:xfrm>
            <a:off x="2387027" y="5876492"/>
            <a:ext cx="2793278"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r>
              <a:rPr lang="en-US" altLang="en-US" sz="1300" dirty="0"/>
              <a:t>“Building Language Skills and Cultural Competencies in the Military” – HASC (O&amp;I) Report and OSD asked JS to initiate CBAs</a:t>
            </a:r>
          </a:p>
        </p:txBody>
      </p:sp>
      <p:cxnSp>
        <p:nvCxnSpPr>
          <p:cNvPr id="36" name="Straight Arrow Connector 52"/>
          <p:cNvCxnSpPr>
            <a:cxnSpLocks noChangeShapeType="1"/>
            <a:stCxn id="35" idx="0"/>
          </p:cNvCxnSpPr>
          <p:nvPr/>
        </p:nvCxnSpPr>
        <p:spPr bwMode="auto">
          <a:xfrm flipV="1">
            <a:off x="3783666" y="4616452"/>
            <a:ext cx="7753" cy="1260040"/>
          </a:xfrm>
          <a:prstGeom prst="straightConnector1">
            <a:avLst/>
          </a:prstGeom>
          <a:noFill/>
          <a:ln w="9525" algn="ctr">
            <a:solidFill>
              <a:schemeClr val="tx1"/>
            </a:solidFill>
            <a:round/>
            <a:headEnd/>
            <a:tailEnd type="triangle" w="med" len="med"/>
          </a:ln>
        </p:spPr>
      </p:cxnSp>
      <p:sp>
        <p:nvSpPr>
          <p:cNvPr id="37" name="TextBox 55"/>
          <p:cNvSpPr txBox="1">
            <a:spLocks noChangeArrowheads="1"/>
          </p:cNvSpPr>
          <p:nvPr/>
        </p:nvSpPr>
        <p:spPr bwMode="auto">
          <a:xfrm>
            <a:off x="3718564" y="2082800"/>
            <a:ext cx="225742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r>
              <a:rPr lang="en-US" altLang="en-US" sz="1300"/>
              <a:t>JROC funded two CBAs – Language and Regional Expertise &amp; Culture</a:t>
            </a:r>
          </a:p>
        </p:txBody>
      </p:sp>
      <p:cxnSp>
        <p:nvCxnSpPr>
          <p:cNvPr id="38" name="Straight Arrow Connector 56"/>
          <p:cNvCxnSpPr>
            <a:cxnSpLocks noChangeShapeType="1"/>
          </p:cNvCxnSpPr>
          <p:nvPr/>
        </p:nvCxnSpPr>
        <p:spPr bwMode="auto">
          <a:xfrm>
            <a:off x="4840926" y="2762250"/>
            <a:ext cx="0" cy="881063"/>
          </a:xfrm>
          <a:prstGeom prst="straightConnector1">
            <a:avLst/>
          </a:prstGeom>
          <a:noFill/>
          <a:ln w="9525" algn="ctr">
            <a:solidFill>
              <a:schemeClr val="tx1"/>
            </a:solidFill>
            <a:round/>
            <a:headEnd/>
            <a:tailEnd type="triangle" w="med" len="med"/>
          </a:ln>
        </p:spPr>
      </p:cxnSp>
      <p:sp>
        <p:nvSpPr>
          <p:cNvPr id="39" name="TextBox 68"/>
          <p:cNvSpPr txBox="1">
            <a:spLocks noChangeArrowheads="1"/>
          </p:cNvSpPr>
          <p:nvPr/>
        </p:nvSpPr>
        <p:spPr bwMode="auto">
          <a:xfrm>
            <a:off x="4499137" y="4773394"/>
            <a:ext cx="2681288"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228600" indent="-11430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300" dirty="0" err="1"/>
              <a:t>OpsDeps</a:t>
            </a:r>
            <a:r>
              <a:rPr lang="en-US" altLang="en-US" sz="1300" dirty="0"/>
              <a:t> and JROC approved LREC CBRIP (JROCM 183-10)</a:t>
            </a:r>
          </a:p>
          <a:p>
            <a:pPr lvl="1" eaLnBrk="1" hangingPunct="1">
              <a:buFont typeface="Arial" panose="020B0604020202020204" pitchFamily="34" charset="0"/>
              <a:buChar char="•"/>
            </a:pPr>
            <a:r>
              <a:rPr lang="en-US" altLang="en-US" sz="1300" dirty="0"/>
              <a:t>Standardized methodology for GCCs to identify and prioritize LREC capability needs</a:t>
            </a:r>
          </a:p>
        </p:txBody>
      </p:sp>
      <p:cxnSp>
        <p:nvCxnSpPr>
          <p:cNvPr id="40" name="Straight Arrow Connector 69"/>
          <p:cNvCxnSpPr>
            <a:cxnSpLocks noChangeShapeType="1"/>
          </p:cNvCxnSpPr>
          <p:nvPr/>
        </p:nvCxnSpPr>
        <p:spPr bwMode="auto">
          <a:xfrm flipV="1">
            <a:off x="5832898" y="4616450"/>
            <a:ext cx="0" cy="204788"/>
          </a:xfrm>
          <a:prstGeom prst="straightConnector1">
            <a:avLst/>
          </a:prstGeom>
          <a:noFill/>
          <a:ln w="9525" algn="ctr">
            <a:solidFill>
              <a:schemeClr val="tx1"/>
            </a:solidFill>
            <a:round/>
            <a:headEnd/>
            <a:tailEnd type="triangle" w="med" len="med"/>
          </a:ln>
        </p:spPr>
      </p:cxnSp>
      <p:sp>
        <p:nvSpPr>
          <p:cNvPr id="41" name="TextBox 70"/>
          <p:cNvSpPr txBox="1">
            <a:spLocks noChangeArrowheads="1"/>
          </p:cNvSpPr>
          <p:nvPr/>
        </p:nvSpPr>
        <p:spPr bwMode="auto">
          <a:xfrm>
            <a:off x="6045669" y="2679700"/>
            <a:ext cx="1647825"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r>
              <a:rPr lang="en-US" altLang="en-US" sz="1300" dirty="0"/>
              <a:t>DoD LREC Strategic Plan released</a:t>
            </a:r>
          </a:p>
        </p:txBody>
      </p:sp>
      <p:cxnSp>
        <p:nvCxnSpPr>
          <p:cNvPr id="42" name="Straight Arrow Connector 71"/>
          <p:cNvCxnSpPr>
            <a:cxnSpLocks noChangeShapeType="1"/>
          </p:cNvCxnSpPr>
          <p:nvPr/>
        </p:nvCxnSpPr>
        <p:spPr bwMode="auto">
          <a:xfrm>
            <a:off x="6872756" y="3370263"/>
            <a:ext cx="0" cy="280987"/>
          </a:xfrm>
          <a:prstGeom prst="straightConnector1">
            <a:avLst/>
          </a:prstGeom>
          <a:noFill/>
          <a:ln w="9525" algn="ctr">
            <a:solidFill>
              <a:schemeClr val="tx1"/>
            </a:solidFill>
            <a:round/>
            <a:headEnd/>
            <a:tailEnd type="triangle" w="med" len="med"/>
          </a:ln>
        </p:spPr>
      </p:cxnSp>
      <p:sp>
        <p:nvSpPr>
          <p:cNvPr id="43" name="TextBox 72"/>
          <p:cNvSpPr txBox="1">
            <a:spLocks noChangeArrowheads="1"/>
          </p:cNvSpPr>
          <p:nvPr/>
        </p:nvSpPr>
        <p:spPr bwMode="auto">
          <a:xfrm>
            <a:off x="6922048" y="5924162"/>
            <a:ext cx="191770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r>
              <a:rPr lang="en-US" altLang="en-US" sz="1300" dirty="0"/>
              <a:t>JROCM 032-12 with follow-on tasks from Phase 1 (Steady State)</a:t>
            </a:r>
          </a:p>
        </p:txBody>
      </p:sp>
      <p:cxnSp>
        <p:nvCxnSpPr>
          <p:cNvPr id="44" name="Straight Arrow Connector 73"/>
          <p:cNvCxnSpPr>
            <a:cxnSpLocks noChangeShapeType="1"/>
            <a:stCxn id="43" idx="0"/>
          </p:cNvCxnSpPr>
          <p:nvPr/>
        </p:nvCxnSpPr>
        <p:spPr bwMode="auto">
          <a:xfrm flipV="1">
            <a:off x="7880898" y="4616451"/>
            <a:ext cx="7384" cy="1307711"/>
          </a:xfrm>
          <a:prstGeom prst="straightConnector1">
            <a:avLst/>
          </a:prstGeom>
          <a:noFill/>
          <a:ln w="9525" algn="ctr">
            <a:solidFill>
              <a:schemeClr val="tx1"/>
            </a:solidFill>
            <a:round/>
            <a:headEnd/>
            <a:tailEnd type="triangle" w="med" len="med"/>
          </a:ln>
        </p:spPr>
      </p:cxnSp>
      <p:sp>
        <p:nvSpPr>
          <p:cNvPr id="45" name="Can 12"/>
          <p:cNvSpPr>
            <a:spLocks noChangeArrowheads="1"/>
          </p:cNvSpPr>
          <p:nvPr/>
        </p:nvSpPr>
        <p:spPr bwMode="auto">
          <a:xfrm rot="5400000">
            <a:off x="8486309" y="3526778"/>
            <a:ext cx="914400" cy="1216025"/>
          </a:xfrm>
          <a:prstGeom prst="can">
            <a:avLst>
              <a:gd name="adj" fmla="val 24996"/>
            </a:avLst>
          </a:prstGeom>
          <a:solidFill>
            <a:srgbClr val="92D050"/>
          </a:solidFill>
          <a:ln w="9525"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46" name="TextBox 20"/>
          <p:cNvSpPr txBox="1">
            <a:spLocks noChangeArrowheads="1"/>
          </p:cNvSpPr>
          <p:nvPr/>
        </p:nvSpPr>
        <p:spPr bwMode="auto">
          <a:xfrm>
            <a:off x="8491831" y="3940816"/>
            <a:ext cx="6976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800" b="1" dirty="0" smtClean="0"/>
              <a:t>2013</a:t>
            </a:r>
            <a:endParaRPr lang="en-US" altLang="en-US" sz="1800" b="1" dirty="0"/>
          </a:p>
        </p:txBody>
      </p:sp>
      <p:cxnSp>
        <p:nvCxnSpPr>
          <p:cNvPr id="47" name="Straight Arrow Connector 73"/>
          <p:cNvCxnSpPr>
            <a:cxnSpLocks noChangeShapeType="1"/>
          </p:cNvCxnSpPr>
          <p:nvPr/>
        </p:nvCxnSpPr>
        <p:spPr bwMode="auto">
          <a:xfrm flipH="1" flipV="1">
            <a:off x="8905649" y="4620568"/>
            <a:ext cx="7692" cy="635173"/>
          </a:xfrm>
          <a:prstGeom prst="straightConnector1">
            <a:avLst/>
          </a:prstGeom>
          <a:noFill/>
          <a:ln w="9525" algn="ctr">
            <a:solidFill>
              <a:schemeClr val="tx1"/>
            </a:solidFill>
            <a:round/>
            <a:headEnd/>
            <a:tailEnd type="triangle" w="med" len="med"/>
          </a:ln>
        </p:spPr>
      </p:cxnSp>
      <p:sp>
        <p:nvSpPr>
          <p:cNvPr id="48" name="TextBox 72"/>
          <p:cNvSpPr txBox="1">
            <a:spLocks noChangeArrowheads="1"/>
          </p:cNvSpPr>
          <p:nvPr/>
        </p:nvSpPr>
        <p:spPr bwMode="auto">
          <a:xfrm>
            <a:off x="7955896" y="5244539"/>
            <a:ext cx="19177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r>
              <a:rPr lang="en-US" altLang="en-US" sz="1300" dirty="0" smtClean="0"/>
              <a:t>CJCSI 3126.01A published</a:t>
            </a:r>
            <a:endParaRPr lang="en-US" altLang="en-US" sz="1300" dirty="0"/>
          </a:p>
        </p:txBody>
      </p:sp>
    </p:spTree>
    <p:extLst>
      <p:ext uri="{BB962C8B-B14F-4D97-AF65-F5344CB8AC3E}">
        <p14:creationId xmlns:p14="http://schemas.microsoft.com/office/powerpoint/2010/main" val="770042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Minimum Quantity</a:t>
            </a:r>
          </a:p>
        </p:txBody>
      </p:sp>
      <p:sp>
        <p:nvSpPr>
          <p:cNvPr id="50179" name="Content Placeholder 2"/>
          <p:cNvSpPr>
            <a:spLocks noGrp="1"/>
          </p:cNvSpPr>
          <p:nvPr>
            <p:ph idx="1"/>
          </p:nvPr>
        </p:nvSpPr>
        <p:spPr/>
        <p:txBody>
          <a:bodyPr/>
          <a:lstStyle/>
          <a:p>
            <a:pPr marL="342900" indent="-342900"/>
            <a:r>
              <a:rPr lang="en-US" smtClean="0"/>
              <a:t>What is the bare minimum quantity (i.e. number of people in the unit with an LREC proficiency) needed to accomplish the task</a:t>
            </a:r>
          </a:p>
          <a:p>
            <a:pPr marL="565150" lvl="1" indent="-342900"/>
            <a:r>
              <a:rPr lang="en-US" smtClean="0"/>
              <a:t>E.g. One person in each unit or everyone in a unit</a:t>
            </a:r>
          </a:p>
        </p:txBody>
      </p:sp>
      <p:sp>
        <p:nvSpPr>
          <p:cNvPr id="50180"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graphicFrame>
        <p:nvGraphicFramePr>
          <p:cNvPr id="6" name="Table 5"/>
          <p:cNvGraphicFramePr>
            <a:graphicFrameLocks noGrp="1"/>
          </p:cNvGraphicFramePr>
          <p:nvPr/>
        </p:nvGraphicFramePr>
        <p:xfrm>
          <a:off x="227010" y="3124200"/>
          <a:ext cx="9372602" cy="2389472"/>
        </p:xfrm>
        <a:graphic>
          <a:graphicData uri="http://schemas.openxmlformats.org/drawingml/2006/table">
            <a:tbl>
              <a:tblPr/>
              <a:tblGrid>
                <a:gridCol w="2209802"/>
                <a:gridCol w="2895600"/>
                <a:gridCol w="762000"/>
                <a:gridCol w="1066800"/>
                <a:gridCol w="685800"/>
                <a:gridCol w="685800"/>
                <a:gridCol w="533400"/>
                <a:gridCol w="533400"/>
              </a:tblGrid>
              <a:tr h="216568">
                <a:tc gridSpan="8">
                  <a:txBody>
                    <a:bodyPr/>
                    <a:lstStyle/>
                    <a:p>
                      <a:pPr algn="l" fontAlgn="ctr"/>
                      <a:r>
                        <a:rPr lang="en-US" sz="1400" b="1" i="0" u="none" strike="noStrike" dirty="0" smtClean="0">
                          <a:solidFill>
                            <a:schemeClr val="tx1"/>
                          </a:solidFill>
                          <a:latin typeface="Arial"/>
                        </a:rPr>
                        <a:t>Scenario: </a:t>
                      </a:r>
                      <a:r>
                        <a:rPr lang="en-US" sz="1400" b="1" i="0" u="none" strike="noStrike" dirty="0" err="1" smtClean="0">
                          <a:solidFill>
                            <a:schemeClr val="tx1"/>
                          </a:solidFill>
                          <a:latin typeface="Arial"/>
                        </a:rPr>
                        <a:t>Andor</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216568">
                <a:tc gridSpan="8">
                  <a:txBody>
                    <a:bodyPr/>
                    <a:lstStyle/>
                    <a:p>
                      <a:pPr algn="l" fontAlgn="ctr"/>
                      <a:r>
                        <a:rPr lang="en-US" sz="1400" b="1" i="0" u="none" strike="noStrike" smtClean="0">
                          <a:solidFill>
                            <a:schemeClr val="tx1"/>
                          </a:solidFill>
                          <a:latin typeface="Arial"/>
                        </a:rPr>
                        <a:t>Mission: Nation </a:t>
                      </a:r>
                      <a:r>
                        <a:rPr lang="en-US" sz="1400" b="1" i="0" u="none" strike="noStrike" dirty="0" smtClean="0">
                          <a:solidFill>
                            <a:schemeClr val="tx1"/>
                          </a:solidFill>
                          <a:latin typeface="Arial"/>
                        </a:rPr>
                        <a:t>Assistance</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921620">
                <a:tc>
                  <a:txBody>
                    <a:bodyPr/>
                    <a:lstStyle/>
                    <a:p>
                      <a:pPr algn="ctr" fontAlgn="ctr"/>
                      <a:r>
                        <a:rPr lang="en-US" sz="1200" b="1" i="0" u="none" strike="noStrike" dirty="0">
                          <a:solidFill>
                            <a:srgbClr val="FFFFFF"/>
                          </a:solidFill>
                          <a:latin typeface="Arial"/>
                        </a:rPr>
                        <a:t>Task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a:solidFill>
                            <a:srgbClr val="FFFFFF"/>
                          </a:solidFill>
                          <a:latin typeface="Arial"/>
                        </a:rPr>
                        <a:t>LREC Activity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a:solidFill>
                            <a:srgbClr val="FFFFFF"/>
                          </a:solidFill>
                          <a:latin typeface="Arial"/>
                        </a:rPr>
                        <a:t>Level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Role</a:t>
                      </a: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Minimum Quantity</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GPF/SOF/</a:t>
                      </a:r>
                    </a:p>
                    <a:p>
                      <a:pPr algn="ctr" fontAlgn="ctr"/>
                      <a:r>
                        <a:rPr lang="en-US" sz="1200" b="1" i="0" u="none" strike="noStrike" dirty="0" smtClean="0">
                          <a:solidFill>
                            <a:srgbClr val="FFFFFF"/>
                          </a:solidFill>
                          <a:latin typeface="Arial"/>
                        </a:rPr>
                        <a:t>Intel</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Military Required</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Service</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423394">
                <a:tc>
                  <a:txBody>
                    <a:bodyPr/>
                    <a:lstStyle/>
                    <a:p>
                      <a:pPr algn="l" fontAlgn="ctr"/>
                      <a:r>
                        <a:rPr lang="en-US" sz="1200" b="0" i="0" u="none" strike="noStrike" dirty="0" smtClean="0">
                          <a:latin typeface="Arial"/>
                        </a:rPr>
                        <a:t>ST 8.2.1 Coordinate Security Assistance Activities</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200" b="0" i="0" u="none" strike="noStrike" dirty="0" smtClean="0">
                          <a:latin typeface="Arial"/>
                        </a:rPr>
                        <a:t>Advise</a:t>
                      </a:r>
                      <a:r>
                        <a:rPr lang="en-US" sz="1200" b="0" i="0" u="none" strike="noStrike" baseline="0" dirty="0" smtClean="0">
                          <a:latin typeface="Arial"/>
                        </a:rPr>
                        <a:t> host nation military</a:t>
                      </a:r>
                    </a:p>
                    <a:p>
                      <a:pPr algn="l" fontAlgn="ctr"/>
                      <a:r>
                        <a:rPr lang="en-US" sz="1200" b="0" i="0" u="none" strike="noStrike" baseline="0" dirty="0" smtClean="0">
                          <a:latin typeface="Arial"/>
                        </a:rPr>
                        <a:t>Understand host nation military structure</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JTF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Commander</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1</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GPF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ANY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577516">
                <a:tc>
                  <a:txBody>
                    <a:bodyPr/>
                    <a:lstStyle/>
                    <a:p>
                      <a:pPr algn="l" fontAlgn="ctr"/>
                      <a:r>
                        <a:rPr lang="en-US" sz="1200" b="0" i="0" u="none" strike="noStrike" dirty="0" smtClean="0">
                          <a:latin typeface="Arial"/>
                        </a:rPr>
                        <a:t>OP 4.4.4 Train Joint Forces</a:t>
                      </a:r>
                      <a:r>
                        <a:rPr lang="en-US" sz="1200" b="0" i="0" u="none" strike="noStrike" baseline="0" dirty="0" smtClean="0">
                          <a:latin typeface="Arial"/>
                        </a:rPr>
                        <a:t> and Personnel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en-US" sz="1200" b="0" i="0" u="none" strike="noStrike" dirty="0" smtClean="0">
                          <a:latin typeface="Arial"/>
                        </a:rPr>
                        <a:t>Communicate</a:t>
                      </a:r>
                      <a:r>
                        <a:rPr lang="en-US" sz="1200" b="0" i="0" u="none" strike="noStrike" baseline="0" dirty="0" smtClean="0">
                          <a:latin typeface="Arial"/>
                        </a:rPr>
                        <a:t> with host nation military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Training</a:t>
                      </a:r>
                      <a:r>
                        <a:rPr lang="en-US" sz="1200" b="0" i="0" u="none" strike="noStrike" baseline="0" dirty="0" smtClean="0">
                          <a:latin typeface="Arial"/>
                        </a:rPr>
                        <a:t> team</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1/unit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GPF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MIL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USA</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t>Bound “who” performs the task</a:t>
            </a:r>
          </a:p>
        </p:txBody>
      </p:sp>
      <p:sp>
        <p:nvSpPr>
          <p:cNvPr id="51203" name="Content Placeholder 2"/>
          <p:cNvSpPr>
            <a:spLocks noGrp="1"/>
          </p:cNvSpPr>
          <p:nvPr>
            <p:ph idx="1"/>
          </p:nvPr>
        </p:nvSpPr>
        <p:spPr>
          <a:xfrm>
            <a:off x="227012" y="1371600"/>
            <a:ext cx="9372600" cy="5181600"/>
          </a:xfrm>
        </p:spPr>
        <p:txBody>
          <a:bodyPr/>
          <a:lstStyle/>
          <a:p>
            <a:pPr marL="342900" indent="-342900"/>
            <a:r>
              <a:rPr lang="en-US" dirty="0" smtClean="0"/>
              <a:t>Determine if the task if performed by GPF/SOF/Intel</a:t>
            </a:r>
          </a:p>
          <a:p>
            <a:pPr marL="565150" lvl="1" indent="-342900"/>
            <a:r>
              <a:rPr lang="en-US" dirty="0" smtClean="0"/>
              <a:t>GPF: Capability resident in GPF only</a:t>
            </a:r>
          </a:p>
          <a:p>
            <a:pPr marL="565150" lvl="1" indent="-342900"/>
            <a:r>
              <a:rPr lang="en-US" dirty="0" smtClean="0"/>
              <a:t>SOF: Capability resident in SOF only</a:t>
            </a:r>
          </a:p>
          <a:p>
            <a:pPr marL="565150" lvl="1" indent="-342900"/>
            <a:r>
              <a:rPr lang="en-US" dirty="0" smtClean="0"/>
              <a:t>Intel: Capability resident in </a:t>
            </a:r>
            <a:r>
              <a:rPr lang="en-US" dirty="0" err="1" smtClean="0"/>
              <a:t>intel</a:t>
            </a:r>
            <a:r>
              <a:rPr lang="en-US" dirty="0" smtClean="0"/>
              <a:t> community only</a:t>
            </a:r>
          </a:p>
          <a:p>
            <a:pPr marL="342900" indent="-342900"/>
            <a:r>
              <a:rPr lang="en-US" dirty="0" smtClean="0"/>
              <a:t>Select service (if known)</a:t>
            </a:r>
          </a:p>
        </p:txBody>
      </p:sp>
      <p:sp>
        <p:nvSpPr>
          <p:cNvPr id="51204"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graphicFrame>
        <p:nvGraphicFramePr>
          <p:cNvPr id="6" name="Table 5"/>
          <p:cNvGraphicFramePr>
            <a:graphicFrameLocks noGrp="1"/>
          </p:cNvGraphicFramePr>
          <p:nvPr/>
        </p:nvGraphicFramePr>
        <p:xfrm>
          <a:off x="227010" y="4267200"/>
          <a:ext cx="9372602" cy="2389472"/>
        </p:xfrm>
        <a:graphic>
          <a:graphicData uri="http://schemas.openxmlformats.org/drawingml/2006/table">
            <a:tbl>
              <a:tblPr/>
              <a:tblGrid>
                <a:gridCol w="2209802"/>
                <a:gridCol w="2895600"/>
                <a:gridCol w="762000"/>
                <a:gridCol w="1066800"/>
                <a:gridCol w="685800"/>
                <a:gridCol w="685800"/>
                <a:gridCol w="533400"/>
                <a:gridCol w="533400"/>
              </a:tblGrid>
              <a:tr h="216568">
                <a:tc gridSpan="8">
                  <a:txBody>
                    <a:bodyPr/>
                    <a:lstStyle/>
                    <a:p>
                      <a:pPr algn="l" fontAlgn="ctr"/>
                      <a:r>
                        <a:rPr lang="en-US" sz="1400" b="1" i="0" u="none" strike="noStrike" dirty="0" smtClean="0">
                          <a:solidFill>
                            <a:schemeClr val="tx1"/>
                          </a:solidFill>
                          <a:latin typeface="Arial"/>
                        </a:rPr>
                        <a:t>Scenario: </a:t>
                      </a:r>
                      <a:r>
                        <a:rPr lang="en-US" sz="1400" b="1" i="0" u="none" strike="noStrike" dirty="0" err="1" smtClean="0">
                          <a:solidFill>
                            <a:schemeClr val="tx1"/>
                          </a:solidFill>
                          <a:latin typeface="Arial"/>
                        </a:rPr>
                        <a:t>Andor</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216568">
                <a:tc gridSpan="8">
                  <a:txBody>
                    <a:bodyPr/>
                    <a:lstStyle/>
                    <a:p>
                      <a:pPr algn="l" fontAlgn="ctr"/>
                      <a:r>
                        <a:rPr lang="en-US" sz="1400" b="1" i="0" u="none" strike="noStrike" smtClean="0">
                          <a:solidFill>
                            <a:schemeClr val="tx1"/>
                          </a:solidFill>
                          <a:latin typeface="Arial"/>
                        </a:rPr>
                        <a:t>Mission: Nation </a:t>
                      </a:r>
                      <a:r>
                        <a:rPr lang="en-US" sz="1400" b="1" i="0" u="none" strike="noStrike" dirty="0" smtClean="0">
                          <a:solidFill>
                            <a:schemeClr val="tx1"/>
                          </a:solidFill>
                          <a:latin typeface="Arial"/>
                        </a:rPr>
                        <a:t>Assistance</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921620">
                <a:tc>
                  <a:txBody>
                    <a:bodyPr/>
                    <a:lstStyle/>
                    <a:p>
                      <a:pPr algn="ctr" fontAlgn="ctr"/>
                      <a:r>
                        <a:rPr lang="en-US" sz="1200" b="1" i="0" u="none" strike="noStrike" dirty="0">
                          <a:solidFill>
                            <a:srgbClr val="FFFFFF"/>
                          </a:solidFill>
                          <a:latin typeface="Arial"/>
                        </a:rPr>
                        <a:t>Task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a:solidFill>
                            <a:srgbClr val="FFFFFF"/>
                          </a:solidFill>
                          <a:latin typeface="Arial"/>
                        </a:rPr>
                        <a:t>LREC Activity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a:solidFill>
                            <a:srgbClr val="FFFFFF"/>
                          </a:solidFill>
                          <a:latin typeface="Arial"/>
                        </a:rPr>
                        <a:t>Level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Role</a:t>
                      </a: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Minimum Quantity</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GPF/SOF/</a:t>
                      </a:r>
                    </a:p>
                    <a:p>
                      <a:pPr algn="ctr" fontAlgn="ctr"/>
                      <a:r>
                        <a:rPr lang="en-US" sz="1200" b="1" i="0" u="none" strike="noStrike" dirty="0" smtClean="0">
                          <a:solidFill>
                            <a:srgbClr val="FFFFFF"/>
                          </a:solidFill>
                          <a:latin typeface="Arial"/>
                        </a:rPr>
                        <a:t>Intel</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Military Required</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Service</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423394">
                <a:tc>
                  <a:txBody>
                    <a:bodyPr/>
                    <a:lstStyle/>
                    <a:p>
                      <a:pPr algn="l" fontAlgn="ctr"/>
                      <a:r>
                        <a:rPr lang="en-US" sz="1200" b="0" i="0" u="none" strike="noStrike" dirty="0" smtClean="0">
                          <a:latin typeface="Arial"/>
                        </a:rPr>
                        <a:t>ST 8.2.1 Coordinate Security Assistance Activities</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200" b="0" i="0" u="none" strike="noStrike" dirty="0" smtClean="0">
                          <a:latin typeface="Arial"/>
                        </a:rPr>
                        <a:t>Advise</a:t>
                      </a:r>
                      <a:r>
                        <a:rPr lang="en-US" sz="1200" b="0" i="0" u="none" strike="noStrike" baseline="0" dirty="0" smtClean="0">
                          <a:latin typeface="Arial"/>
                        </a:rPr>
                        <a:t> host nation military</a:t>
                      </a:r>
                    </a:p>
                    <a:p>
                      <a:pPr algn="l" fontAlgn="ctr"/>
                      <a:r>
                        <a:rPr lang="en-US" sz="1200" b="0" i="0" u="none" strike="noStrike" baseline="0" dirty="0" smtClean="0">
                          <a:latin typeface="Arial"/>
                        </a:rPr>
                        <a:t>Understand host nation military structure</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JTF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Commander</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1</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GPF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ANY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577516">
                <a:tc>
                  <a:txBody>
                    <a:bodyPr/>
                    <a:lstStyle/>
                    <a:p>
                      <a:pPr algn="l" fontAlgn="ctr"/>
                      <a:r>
                        <a:rPr lang="en-US" sz="1200" b="0" i="0" u="none" strike="noStrike" dirty="0" smtClean="0">
                          <a:latin typeface="Arial"/>
                        </a:rPr>
                        <a:t>OP 4.4.4 Train Joint Forces</a:t>
                      </a:r>
                      <a:r>
                        <a:rPr lang="en-US" sz="1200" b="0" i="0" u="none" strike="noStrike" baseline="0" dirty="0" smtClean="0">
                          <a:latin typeface="Arial"/>
                        </a:rPr>
                        <a:t> and Personnel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en-US" sz="1200" b="0" i="0" u="none" strike="noStrike" dirty="0" smtClean="0">
                          <a:latin typeface="Arial"/>
                        </a:rPr>
                        <a:t>Communicate</a:t>
                      </a:r>
                      <a:r>
                        <a:rPr lang="en-US" sz="1200" b="0" i="0" u="none" strike="noStrike" baseline="0" dirty="0" smtClean="0">
                          <a:latin typeface="Arial"/>
                        </a:rPr>
                        <a:t> with host nation military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Training</a:t>
                      </a:r>
                      <a:r>
                        <a:rPr lang="en-US" sz="1200" b="0" i="0" u="none" strike="noStrike" baseline="0" dirty="0" smtClean="0">
                          <a:latin typeface="Arial"/>
                        </a:rPr>
                        <a:t> team</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1/unit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GPF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MIL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USA</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dirty="0" smtClean="0"/>
              <a:t>Bound “who” performs the task (Cont’d)</a:t>
            </a:r>
          </a:p>
        </p:txBody>
      </p:sp>
      <p:sp>
        <p:nvSpPr>
          <p:cNvPr id="51203" name="Content Placeholder 2"/>
          <p:cNvSpPr>
            <a:spLocks noGrp="1"/>
          </p:cNvSpPr>
          <p:nvPr>
            <p:ph idx="1"/>
          </p:nvPr>
        </p:nvSpPr>
        <p:spPr>
          <a:xfrm>
            <a:off x="227012" y="1325880"/>
            <a:ext cx="9372600" cy="5181600"/>
          </a:xfrm>
        </p:spPr>
        <p:txBody>
          <a:bodyPr/>
          <a:lstStyle/>
          <a:p>
            <a:pPr marL="342900" indent="-342900"/>
            <a:r>
              <a:rPr lang="en-US" dirty="0" smtClean="0"/>
              <a:t>Determine if the LREC activity must be accomplished by a military person or civilian</a:t>
            </a:r>
          </a:p>
          <a:p>
            <a:pPr marL="565150" lvl="1" indent="-342900"/>
            <a:r>
              <a:rPr lang="en-US" dirty="0" smtClean="0"/>
              <a:t>MIL: LREC proficiency can only be provided by a military person with inherent LREC capability (i.e. cannot utilize an interpreter. E.g.  soldier must be 2/2 proficient)</a:t>
            </a:r>
          </a:p>
          <a:p>
            <a:pPr marL="565150" lvl="1" indent="-342900"/>
            <a:r>
              <a:rPr lang="en-US" dirty="0" smtClean="0"/>
              <a:t>GOVT: LREC proficiency must be provided by a U.S. military or U.S. government civilian (i.e. cannot utilize a contract linguist)</a:t>
            </a:r>
          </a:p>
          <a:p>
            <a:pPr marL="565150" lvl="1" indent="-342900"/>
            <a:r>
              <a:rPr lang="en-US" dirty="0" smtClean="0"/>
              <a:t>CIV/CTR: </a:t>
            </a:r>
            <a:r>
              <a:rPr lang="en-US" dirty="0"/>
              <a:t>LREC proficiency </a:t>
            </a:r>
            <a:r>
              <a:rPr lang="en-US" dirty="0" smtClean="0"/>
              <a:t>may </a:t>
            </a:r>
            <a:r>
              <a:rPr lang="en-US" dirty="0"/>
              <a:t>be provided by a </a:t>
            </a:r>
            <a:r>
              <a:rPr lang="en-US" dirty="0" smtClean="0"/>
              <a:t>U.S</a:t>
            </a:r>
            <a:r>
              <a:rPr lang="en-US" dirty="0"/>
              <a:t>. government civilian </a:t>
            </a:r>
            <a:r>
              <a:rPr lang="en-US" dirty="0" smtClean="0"/>
              <a:t>or contractor, but not a military person</a:t>
            </a:r>
          </a:p>
          <a:p>
            <a:pPr marL="565150" lvl="1" indent="-342900"/>
            <a:r>
              <a:rPr lang="en-US" dirty="0" smtClean="0"/>
              <a:t>ANY:  LREC proficiency can be provided by military, civilian, contractor, or host nation</a:t>
            </a:r>
          </a:p>
        </p:txBody>
      </p:sp>
      <p:sp>
        <p:nvSpPr>
          <p:cNvPr id="51204"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graphicFrame>
        <p:nvGraphicFramePr>
          <p:cNvPr id="6" name="Table 5"/>
          <p:cNvGraphicFramePr>
            <a:graphicFrameLocks noGrp="1"/>
          </p:cNvGraphicFramePr>
          <p:nvPr>
            <p:extLst>
              <p:ext uri="{D42A27DB-BD31-4B8C-83A1-F6EECF244321}">
                <p14:modId xmlns:p14="http://schemas.microsoft.com/office/powerpoint/2010/main" val="2079044858"/>
              </p:ext>
            </p:extLst>
          </p:nvPr>
        </p:nvGraphicFramePr>
        <p:xfrm>
          <a:off x="227012" y="3599848"/>
          <a:ext cx="9372602" cy="3029552"/>
        </p:xfrm>
        <a:graphic>
          <a:graphicData uri="http://schemas.openxmlformats.org/drawingml/2006/table">
            <a:tbl>
              <a:tblPr/>
              <a:tblGrid>
                <a:gridCol w="2209802"/>
                <a:gridCol w="2895600"/>
                <a:gridCol w="762000"/>
                <a:gridCol w="1066800"/>
                <a:gridCol w="685800"/>
                <a:gridCol w="685800"/>
                <a:gridCol w="533400"/>
                <a:gridCol w="533400"/>
              </a:tblGrid>
              <a:tr h="216568">
                <a:tc gridSpan="8">
                  <a:txBody>
                    <a:bodyPr/>
                    <a:lstStyle/>
                    <a:p>
                      <a:pPr algn="l" fontAlgn="ctr"/>
                      <a:r>
                        <a:rPr lang="en-US" sz="1400" b="1" i="0" u="none" strike="noStrike" dirty="0" smtClean="0">
                          <a:solidFill>
                            <a:schemeClr val="tx1"/>
                          </a:solidFill>
                          <a:latin typeface="Arial"/>
                        </a:rPr>
                        <a:t>Scenario: </a:t>
                      </a:r>
                      <a:r>
                        <a:rPr lang="en-US" sz="1400" b="1" i="0" u="none" strike="noStrike" dirty="0" err="1" smtClean="0">
                          <a:solidFill>
                            <a:schemeClr val="tx1"/>
                          </a:solidFill>
                          <a:latin typeface="Arial"/>
                        </a:rPr>
                        <a:t>Andor</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216568">
                <a:tc gridSpan="8">
                  <a:txBody>
                    <a:bodyPr/>
                    <a:lstStyle/>
                    <a:p>
                      <a:pPr algn="l" fontAlgn="ctr"/>
                      <a:r>
                        <a:rPr lang="en-US" sz="1400" b="1" i="0" u="none" strike="noStrike" smtClean="0">
                          <a:solidFill>
                            <a:schemeClr val="tx1"/>
                          </a:solidFill>
                          <a:latin typeface="Arial"/>
                        </a:rPr>
                        <a:t>Mission: Nation </a:t>
                      </a:r>
                      <a:r>
                        <a:rPr lang="en-US" sz="1400" b="1" i="0" u="none" strike="noStrike" dirty="0" smtClean="0">
                          <a:solidFill>
                            <a:schemeClr val="tx1"/>
                          </a:solidFill>
                          <a:latin typeface="Arial"/>
                        </a:rPr>
                        <a:t>Assistance</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921620">
                <a:tc>
                  <a:txBody>
                    <a:bodyPr/>
                    <a:lstStyle/>
                    <a:p>
                      <a:pPr algn="ctr" fontAlgn="ctr"/>
                      <a:r>
                        <a:rPr lang="en-US" sz="1200" b="1" i="0" u="none" strike="noStrike" dirty="0">
                          <a:solidFill>
                            <a:srgbClr val="FFFFFF"/>
                          </a:solidFill>
                          <a:latin typeface="Arial"/>
                        </a:rPr>
                        <a:t>Task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a:solidFill>
                            <a:srgbClr val="FFFFFF"/>
                          </a:solidFill>
                          <a:latin typeface="Arial"/>
                        </a:rPr>
                        <a:t>LREC Activity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a:solidFill>
                            <a:srgbClr val="FFFFFF"/>
                          </a:solidFill>
                          <a:latin typeface="Arial"/>
                        </a:rPr>
                        <a:t>Level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Role</a:t>
                      </a: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Minimum Quantity</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GPF/SOF/</a:t>
                      </a:r>
                    </a:p>
                    <a:p>
                      <a:pPr algn="ctr" fontAlgn="ctr"/>
                      <a:r>
                        <a:rPr lang="en-US" sz="1200" b="1" i="0" u="none" strike="noStrike" dirty="0" smtClean="0">
                          <a:solidFill>
                            <a:srgbClr val="FFFFFF"/>
                          </a:solidFill>
                          <a:latin typeface="Arial"/>
                        </a:rPr>
                        <a:t>Intel</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Military Required</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Service</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423394">
                <a:tc>
                  <a:txBody>
                    <a:bodyPr/>
                    <a:lstStyle/>
                    <a:p>
                      <a:pPr algn="l" fontAlgn="ctr"/>
                      <a:r>
                        <a:rPr lang="en-US" sz="1200" b="0" i="0" u="none" strike="noStrike" dirty="0" smtClean="0">
                          <a:latin typeface="Arial"/>
                        </a:rPr>
                        <a:t>ST 8.2.1 Coordinate Security Assistance Activities</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200" b="0" i="0" u="none" strike="noStrike" dirty="0" smtClean="0">
                          <a:latin typeface="Arial"/>
                        </a:rPr>
                        <a:t>Advise</a:t>
                      </a:r>
                      <a:r>
                        <a:rPr lang="en-US" sz="1200" b="0" i="0" u="none" strike="noStrike" baseline="0" dirty="0" smtClean="0">
                          <a:latin typeface="Arial"/>
                        </a:rPr>
                        <a:t> host nation military</a:t>
                      </a:r>
                    </a:p>
                    <a:p>
                      <a:pPr algn="l" fontAlgn="ctr"/>
                      <a:r>
                        <a:rPr lang="en-US" sz="1200" b="0" i="0" u="none" strike="noStrike" baseline="0" dirty="0" smtClean="0">
                          <a:latin typeface="Arial"/>
                        </a:rPr>
                        <a:t>Understand host nation military structure</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JTF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Commander</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1</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GPF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ANY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577516">
                <a:tc>
                  <a:txBody>
                    <a:bodyPr/>
                    <a:lstStyle/>
                    <a:p>
                      <a:pPr algn="l" fontAlgn="ctr"/>
                      <a:r>
                        <a:rPr lang="en-US" sz="1200" b="0" i="0" u="none" strike="noStrike" dirty="0" smtClean="0">
                          <a:latin typeface="Arial"/>
                        </a:rPr>
                        <a:t>OP 4.4.4 Train Joint Forces</a:t>
                      </a:r>
                      <a:r>
                        <a:rPr lang="en-US" sz="1200" b="0" i="0" u="none" strike="noStrike" baseline="0" dirty="0" smtClean="0">
                          <a:latin typeface="Arial"/>
                        </a:rPr>
                        <a:t> and Personnel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en-US" sz="1200" b="0" i="0" u="none" strike="noStrike" dirty="0" smtClean="0">
                          <a:latin typeface="Arial"/>
                        </a:rPr>
                        <a:t>Communicate</a:t>
                      </a:r>
                      <a:r>
                        <a:rPr lang="en-US" sz="1200" b="0" i="0" u="none" strike="noStrike" baseline="0" dirty="0" smtClean="0">
                          <a:latin typeface="Arial"/>
                        </a:rPr>
                        <a:t> with host nation military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Training</a:t>
                      </a:r>
                      <a:r>
                        <a:rPr lang="en-US" sz="1200" b="0" i="0" u="none" strike="noStrike" baseline="0" dirty="0" smtClean="0">
                          <a:latin typeface="Arial"/>
                        </a:rPr>
                        <a:t> team</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1/unit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GPF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MIL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USA</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77516">
                <a:tc>
                  <a:txBody>
                    <a:bodyPr/>
                    <a:lstStyle/>
                    <a:p>
                      <a:pPr algn="l" fontAlgn="ctr"/>
                      <a:r>
                        <a:rPr lang="en-US" sz="1200" b="0" i="0" u="none" strike="noStrike" dirty="0" smtClean="0">
                          <a:latin typeface="Arial"/>
                        </a:rPr>
                        <a:t>OP 1.5.5. Assist Host Nation</a:t>
                      </a:r>
                      <a:r>
                        <a:rPr lang="en-US" sz="1200" b="0" i="0" u="none" strike="noStrike" baseline="0" dirty="0" smtClean="0">
                          <a:latin typeface="Arial"/>
                        </a:rPr>
                        <a:t> with Populace &amp; Resource Control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200" b="0" i="0" u="none" strike="noStrike" dirty="0" smtClean="0">
                          <a:latin typeface="Arial"/>
                        </a:rPr>
                        <a:t>Coordinate/liaise</a:t>
                      </a:r>
                      <a:r>
                        <a:rPr lang="en-US" sz="1200" b="0" i="0" u="none" strike="noStrike" baseline="0" dirty="0" smtClean="0">
                          <a:latin typeface="Arial"/>
                        </a:rPr>
                        <a:t> with host nation police and fire units</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Civil Affairs Team</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1/team</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GPF &amp; SOF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GOVT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39639599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Level of Effort</a:t>
            </a:r>
          </a:p>
        </p:txBody>
      </p:sp>
      <p:sp>
        <p:nvSpPr>
          <p:cNvPr id="52227" name="Content Placeholder 2"/>
          <p:cNvSpPr>
            <a:spLocks noGrp="1"/>
          </p:cNvSpPr>
          <p:nvPr>
            <p:ph idx="1"/>
          </p:nvPr>
        </p:nvSpPr>
        <p:spPr/>
        <p:txBody>
          <a:bodyPr/>
          <a:lstStyle/>
          <a:p>
            <a:pPr marL="342900" indent="-342900"/>
            <a:r>
              <a:rPr lang="en-US" smtClean="0"/>
              <a:t>Does this task require around-the-clock coverage?</a:t>
            </a:r>
          </a:p>
          <a:p>
            <a:pPr marL="342900" indent="-342900"/>
            <a:r>
              <a:rPr lang="en-US" smtClean="0"/>
              <a:t>Is the task only performed at the beginning of a mission?</a:t>
            </a:r>
          </a:p>
          <a:p>
            <a:pPr marL="565150" lvl="1" indent="-342900">
              <a:buFontTx/>
              <a:buAutoNum type="arabicPeriod"/>
            </a:pPr>
            <a:endParaRPr lang="en-US" smtClean="0"/>
          </a:p>
        </p:txBody>
      </p:sp>
      <p:sp>
        <p:nvSpPr>
          <p:cNvPr id="52228"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graphicFrame>
        <p:nvGraphicFramePr>
          <p:cNvPr id="7" name="Table 6"/>
          <p:cNvGraphicFramePr>
            <a:graphicFrameLocks noGrp="1"/>
          </p:cNvGraphicFramePr>
          <p:nvPr/>
        </p:nvGraphicFramePr>
        <p:xfrm>
          <a:off x="227010" y="2895600"/>
          <a:ext cx="9372600" cy="2634916"/>
        </p:xfrm>
        <a:graphic>
          <a:graphicData uri="http://schemas.openxmlformats.org/drawingml/2006/table">
            <a:tbl>
              <a:tblPr/>
              <a:tblGrid>
                <a:gridCol w="2090813"/>
                <a:gridCol w="2739683"/>
                <a:gridCol w="720969"/>
                <a:gridCol w="1009357"/>
                <a:gridCol w="648872"/>
                <a:gridCol w="648872"/>
                <a:gridCol w="504678"/>
                <a:gridCol w="504678"/>
                <a:gridCol w="504678"/>
              </a:tblGrid>
              <a:tr h="216568">
                <a:tc gridSpan="9">
                  <a:txBody>
                    <a:bodyPr/>
                    <a:lstStyle/>
                    <a:p>
                      <a:pPr algn="l" fontAlgn="ctr"/>
                      <a:r>
                        <a:rPr lang="en-US" sz="1400" b="1" i="0" u="none" strike="noStrike" dirty="0" smtClean="0">
                          <a:solidFill>
                            <a:schemeClr val="tx1"/>
                          </a:solidFill>
                          <a:latin typeface="Arial"/>
                        </a:rPr>
                        <a:t>Scenario: </a:t>
                      </a:r>
                      <a:r>
                        <a:rPr lang="en-US" sz="1400" b="1" i="0" u="none" strike="noStrike" dirty="0" err="1" smtClean="0">
                          <a:solidFill>
                            <a:schemeClr val="tx1"/>
                          </a:solidFill>
                          <a:latin typeface="Arial"/>
                        </a:rPr>
                        <a:t>Andor</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r>
              <a:tr h="216568">
                <a:tc gridSpan="9">
                  <a:txBody>
                    <a:bodyPr/>
                    <a:lstStyle/>
                    <a:p>
                      <a:pPr algn="l" fontAlgn="ctr"/>
                      <a:r>
                        <a:rPr lang="en-US" sz="1400" b="1" i="0" u="none" strike="noStrike" dirty="0" smtClean="0">
                          <a:solidFill>
                            <a:schemeClr val="tx1"/>
                          </a:solidFill>
                          <a:latin typeface="Arial"/>
                        </a:rPr>
                        <a:t>Mission: Nation Assistance</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r>
              <a:tr h="921620">
                <a:tc>
                  <a:txBody>
                    <a:bodyPr/>
                    <a:lstStyle/>
                    <a:p>
                      <a:pPr algn="ctr" fontAlgn="ctr"/>
                      <a:r>
                        <a:rPr lang="en-US" sz="1200" b="1" i="0" u="none" strike="noStrike" dirty="0">
                          <a:solidFill>
                            <a:srgbClr val="FFFFFF"/>
                          </a:solidFill>
                          <a:latin typeface="Arial"/>
                        </a:rPr>
                        <a:t>Task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a:solidFill>
                            <a:srgbClr val="FFFFFF"/>
                          </a:solidFill>
                          <a:latin typeface="Arial"/>
                        </a:rPr>
                        <a:t>LREC Activity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a:solidFill>
                            <a:srgbClr val="FFFFFF"/>
                          </a:solidFill>
                          <a:latin typeface="Arial"/>
                        </a:rPr>
                        <a:t>Level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Role</a:t>
                      </a: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Minimum Quantity</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GPF/SOF/</a:t>
                      </a:r>
                    </a:p>
                    <a:p>
                      <a:pPr algn="ctr" fontAlgn="ctr"/>
                      <a:r>
                        <a:rPr lang="en-US" sz="1200" b="1" i="0" u="none" strike="noStrike" dirty="0" smtClean="0">
                          <a:solidFill>
                            <a:srgbClr val="FFFFFF"/>
                          </a:solidFill>
                          <a:latin typeface="Arial"/>
                        </a:rPr>
                        <a:t>Intel</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Military Required</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Service</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Level of Effort</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423394">
                <a:tc>
                  <a:txBody>
                    <a:bodyPr/>
                    <a:lstStyle/>
                    <a:p>
                      <a:pPr algn="l" fontAlgn="ctr"/>
                      <a:r>
                        <a:rPr lang="en-US" sz="1200" b="0" i="0" u="none" strike="noStrike" dirty="0" smtClean="0">
                          <a:latin typeface="Arial"/>
                        </a:rPr>
                        <a:t>ST 8.2.1 Coordinate Security Assistance Activities</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200" b="0" i="0" u="none" strike="noStrike" dirty="0" smtClean="0">
                          <a:latin typeface="Arial"/>
                        </a:rPr>
                        <a:t>Advise</a:t>
                      </a:r>
                      <a:r>
                        <a:rPr lang="en-US" sz="1200" b="0" i="0" u="none" strike="noStrike" baseline="0" dirty="0" smtClean="0">
                          <a:latin typeface="Arial"/>
                        </a:rPr>
                        <a:t> host nation military</a:t>
                      </a:r>
                    </a:p>
                    <a:p>
                      <a:pPr algn="l" fontAlgn="ctr"/>
                      <a:r>
                        <a:rPr lang="en-US" sz="1200" b="0" i="0" u="none" strike="noStrike" baseline="0" dirty="0" smtClean="0">
                          <a:latin typeface="Arial"/>
                        </a:rPr>
                        <a:t>Understand host nation military structure</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JTF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Commander</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1</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GPF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ANY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Norm</a:t>
                      </a:r>
                      <a:r>
                        <a:rPr lang="en-US" sz="1200" b="0" i="0" u="none" strike="noStrike" baseline="0" dirty="0" smtClean="0">
                          <a:latin typeface="Arial"/>
                        </a:rPr>
                        <a:t> Duty Day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577516">
                <a:tc>
                  <a:txBody>
                    <a:bodyPr/>
                    <a:lstStyle/>
                    <a:p>
                      <a:pPr algn="l" fontAlgn="ctr"/>
                      <a:r>
                        <a:rPr lang="en-US" sz="1200" b="0" i="0" u="none" strike="noStrike" dirty="0" smtClean="0">
                          <a:latin typeface="Arial"/>
                        </a:rPr>
                        <a:t>OP 4.4.4 Train Joint Forces</a:t>
                      </a:r>
                      <a:r>
                        <a:rPr lang="en-US" sz="1200" b="0" i="0" u="none" strike="noStrike" baseline="0" dirty="0" smtClean="0">
                          <a:latin typeface="Arial"/>
                        </a:rPr>
                        <a:t> and Personnel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en-US" sz="1200" b="0" i="0" u="none" strike="noStrike" dirty="0" smtClean="0">
                          <a:latin typeface="Arial"/>
                        </a:rPr>
                        <a:t>Communicate</a:t>
                      </a:r>
                      <a:r>
                        <a:rPr lang="en-US" sz="1200" b="0" i="0" u="none" strike="noStrike" baseline="0" dirty="0" smtClean="0">
                          <a:latin typeface="Arial"/>
                        </a:rPr>
                        <a:t> with host nation military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Training</a:t>
                      </a:r>
                      <a:r>
                        <a:rPr lang="en-US" sz="1200" b="0" i="0" u="none" strike="noStrike" baseline="0" dirty="0" smtClean="0">
                          <a:latin typeface="Arial"/>
                        </a:rPr>
                        <a:t> team</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1/unit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GPF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MIL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USA</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Norm</a:t>
                      </a:r>
                      <a:r>
                        <a:rPr lang="en-US" sz="1200" b="0" i="0" u="none" strike="noStrike" baseline="0" dirty="0" smtClean="0">
                          <a:latin typeface="Arial"/>
                        </a:rPr>
                        <a:t> Duty Day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dirty="0" smtClean="0"/>
              <a:t>Identify Sub Region, Language, Proficiencies and Language Criticality</a:t>
            </a:r>
          </a:p>
        </p:txBody>
      </p:sp>
      <p:sp>
        <p:nvSpPr>
          <p:cNvPr id="53251"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graphicFrame>
        <p:nvGraphicFramePr>
          <p:cNvPr id="8" name="Table 7"/>
          <p:cNvGraphicFramePr>
            <a:graphicFrameLocks noGrp="1"/>
          </p:cNvGraphicFramePr>
          <p:nvPr>
            <p:extLst>
              <p:ext uri="{D42A27DB-BD31-4B8C-83A1-F6EECF244321}">
                <p14:modId xmlns:p14="http://schemas.microsoft.com/office/powerpoint/2010/main" val="1138117872"/>
              </p:ext>
            </p:extLst>
          </p:nvPr>
        </p:nvGraphicFramePr>
        <p:xfrm>
          <a:off x="227010" y="1257300"/>
          <a:ext cx="9372599" cy="5320364"/>
        </p:xfrm>
        <a:graphic>
          <a:graphicData uri="http://schemas.openxmlformats.org/drawingml/2006/table">
            <a:tbl>
              <a:tblPr/>
              <a:tblGrid>
                <a:gridCol w="1428741"/>
                <a:gridCol w="1729522"/>
                <a:gridCol w="492960"/>
                <a:gridCol w="1031868"/>
                <a:gridCol w="555620"/>
                <a:gridCol w="555620"/>
                <a:gridCol w="555620"/>
                <a:gridCol w="311039"/>
                <a:gridCol w="395046"/>
                <a:gridCol w="395046"/>
                <a:gridCol w="395046"/>
                <a:gridCol w="511917"/>
                <a:gridCol w="507277"/>
                <a:gridCol w="507277"/>
              </a:tblGrid>
              <a:tr h="216568">
                <a:tc gridSpan="14">
                  <a:txBody>
                    <a:bodyPr/>
                    <a:lstStyle/>
                    <a:p>
                      <a:pPr algn="l" fontAlgn="ctr"/>
                      <a:r>
                        <a:rPr lang="en-US" sz="1400" b="1" i="0" u="none" strike="noStrike" dirty="0" smtClean="0">
                          <a:solidFill>
                            <a:schemeClr val="tx1"/>
                          </a:solidFill>
                          <a:latin typeface="Arial"/>
                        </a:rPr>
                        <a:t>Region: Global</a:t>
                      </a:r>
                      <a:r>
                        <a:rPr lang="en-US" sz="1400" b="1" i="0" u="none" strike="noStrike" baseline="0" dirty="0" smtClean="0">
                          <a:solidFill>
                            <a:schemeClr val="tx1"/>
                          </a:solidFill>
                          <a:latin typeface="Arial"/>
                        </a:rPr>
                        <a:t> AOR</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endParaRPr lang="en-US"/>
                    </a:p>
                  </a:txBody>
                  <a:tcPr/>
                </a:tc>
                <a:tc hMerge="1">
                  <a:txBody>
                    <a:bodyPr/>
                    <a:lstStyle/>
                    <a:p>
                      <a:endParaRPr lang="en-US"/>
                    </a:p>
                  </a:txBody>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216568">
                <a:tc gridSpan="14">
                  <a:txBody>
                    <a:bodyPr/>
                    <a:lstStyle/>
                    <a:p>
                      <a:pPr algn="l" fontAlgn="ctr"/>
                      <a:r>
                        <a:rPr lang="en-US" sz="1400" b="1" i="0" u="none" strike="noStrike" dirty="0" smtClean="0">
                          <a:solidFill>
                            <a:schemeClr val="tx1"/>
                          </a:solidFill>
                          <a:latin typeface="Arial"/>
                        </a:rPr>
                        <a:t>Sub Region: </a:t>
                      </a:r>
                      <a:r>
                        <a:rPr lang="en-US" sz="1400" b="1" i="0" u="none" strike="noStrike" dirty="0" err="1" smtClean="0">
                          <a:solidFill>
                            <a:schemeClr val="tx1"/>
                          </a:solidFill>
                          <a:latin typeface="Arial"/>
                        </a:rPr>
                        <a:t>Andor</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6568">
                <a:tc gridSpan="14">
                  <a:txBody>
                    <a:bodyPr/>
                    <a:lstStyle/>
                    <a:p>
                      <a:pPr algn="l" fontAlgn="ctr"/>
                      <a:r>
                        <a:rPr lang="en-US" sz="1400" b="1" i="0" u="none" strike="noStrike" smtClean="0">
                          <a:solidFill>
                            <a:schemeClr val="tx1"/>
                          </a:solidFill>
                          <a:latin typeface="Arial"/>
                        </a:rPr>
                        <a:t>Mission: Nation </a:t>
                      </a:r>
                      <a:r>
                        <a:rPr lang="en-US" sz="1400" b="1" i="0" u="none" strike="noStrike" dirty="0" smtClean="0">
                          <a:solidFill>
                            <a:schemeClr val="tx1"/>
                          </a:solidFill>
                          <a:latin typeface="Arial"/>
                        </a:rPr>
                        <a:t>Assistance</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endParaRPr lang="en-US"/>
                    </a:p>
                  </a:txBody>
                  <a:tcPr/>
                </a:tc>
                <a:tc hMerge="1">
                  <a:txBody>
                    <a:bodyPr/>
                    <a:lstStyle/>
                    <a:p>
                      <a:endParaRPr lang="en-US"/>
                    </a:p>
                  </a:txBody>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921620">
                <a:tc>
                  <a:txBody>
                    <a:bodyPr/>
                    <a:lstStyle/>
                    <a:p>
                      <a:pPr algn="ctr" fontAlgn="ctr"/>
                      <a:r>
                        <a:rPr lang="en-US" sz="1200" b="1" i="0" u="none" strike="noStrike" dirty="0">
                          <a:solidFill>
                            <a:srgbClr val="FFFFFF"/>
                          </a:solidFill>
                          <a:latin typeface="Arial"/>
                        </a:rPr>
                        <a:t>Task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a:solidFill>
                            <a:srgbClr val="FFFFFF"/>
                          </a:solidFill>
                          <a:latin typeface="Arial"/>
                        </a:rPr>
                        <a:t>LREC Activity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a:solidFill>
                            <a:srgbClr val="FFFFFF"/>
                          </a:solidFill>
                          <a:latin typeface="Arial"/>
                        </a:rPr>
                        <a:t>Level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Role</a:t>
                      </a: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Minimum Quantity</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Language Criticality</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Language</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Listening</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Speaking</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Reading</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Writing</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Core Culture</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Technical Culture</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Leader Culture</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423394">
                <a:tc>
                  <a:txBody>
                    <a:bodyPr/>
                    <a:lstStyle/>
                    <a:p>
                      <a:pPr algn="l" fontAlgn="ctr"/>
                      <a:r>
                        <a:rPr lang="en-US" sz="1200" b="0" i="0" u="none" strike="noStrike" dirty="0" smtClean="0">
                          <a:latin typeface="Arial"/>
                        </a:rPr>
                        <a:t>ST 8.2.1 Coordinate Security Assistance Activities</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200" b="0" i="0" u="none" strike="noStrike" dirty="0" smtClean="0">
                          <a:latin typeface="Arial"/>
                        </a:rPr>
                        <a:t>Advise</a:t>
                      </a:r>
                      <a:r>
                        <a:rPr lang="en-US" sz="1200" b="0" i="0" u="none" strike="noStrike" baseline="0" dirty="0" smtClean="0">
                          <a:latin typeface="Arial"/>
                        </a:rPr>
                        <a:t> host nation military</a:t>
                      </a:r>
                    </a:p>
                    <a:p>
                      <a:pPr algn="l" fontAlgn="ctr"/>
                      <a:r>
                        <a:rPr lang="en-US" sz="1200" b="0" i="0" u="none" strike="noStrike" baseline="0" dirty="0" smtClean="0">
                          <a:latin typeface="Arial"/>
                        </a:rPr>
                        <a:t>Understand host nation military structure</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JTF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Commander</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1</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1</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err="1" smtClean="0">
                          <a:latin typeface="Arial"/>
                        </a:rPr>
                        <a:t>Andorman</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2</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2</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0</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0</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mn-lt"/>
                        </a:rPr>
                        <a:t>Fully Proficient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mn-lt"/>
                        </a:rPr>
                        <a:t>Fully Proficient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mn-lt"/>
                        </a:rPr>
                        <a:t>Fully Proficient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577516">
                <a:tc>
                  <a:txBody>
                    <a:bodyPr/>
                    <a:lstStyle/>
                    <a:p>
                      <a:pPr algn="l" fontAlgn="ctr"/>
                      <a:r>
                        <a:rPr lang="en-US" sz="1200" b="0" i="0" u="none" strike="noStrike" dirty="0" smtClean="0">
                          <a:latin typeface="Arial"/>
                        </a:rPr>
                        <a:t>OP 4.4.4 Train Joint Forces</a:t>
                      </a:r>
                      <a:r>
                        <a:rPr lang="en-US" sz="1200" b="0" i="0" u="none" strike="noStrike" baseline="0" dirty="0" smtClean="0">
                          <a:latin typeface="Arial"/>
                        </a:rPr>
                        <a:t> and Personnel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en-US" sz="1200" b="0" i="0" u="none" strike="noStrike" dirty="0" smtClean="0">
                          <a:latin typeface="Arial"/>
                        </a:rPr>
                        <a:t>Communicate</a:t>
                      </a:r>
                      <a:r>
                        <a:rPr lang="en-US" sz="1200" b="0" i="0" u="none" strike="noStrike" baseline="0" dirty="0" smtClean="0">
                          <a:latin typeface="Arial"/>
                        </a:rPr>
                        <a:t> with host nation military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Training</a:t>
                      </a:r>
                      <a:r>
                        <a:rPr lang="en-US" sz="1200" b="0" i="0" u="none" strike="noStrike" baseline="0" dirty="0" smtClean="0">
                          <a:latin typeface="Arial"/>
                        </a:rPr>
                        <a:t> team</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1/unit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1</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err="1" smtClean="0">
                          <a:latin typeface="Arial"/>
                        </a:rPr>
                        <a:t>Andorman</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2</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2</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mn-lt"/>
                        </a:rPr>
                        <a:t>Fully Proficient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Basic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mn-lt"/>
                        </a:rPr>
                        <a:t>Basic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77516">
                <a:tc>
                  <a:txBody>
                    <a:bodyPr/>
                    <a:lstStyle/>
                    <a:p>
                      <a:pPr algn="l" fontAlgn="ctr"/>
                      <a:r>
                        <a:rPr lang="en-US" sz="1200" b="0" i="0" u="none" strike="noStrike" dirty="0" smtClean="0">
                          <a:latin typeface="Arial"/>
                        </a:rPr>
                        <a:t>OP 4.4.4 Train Joint Forces</a:t>
                      </a:r>
                      <a:r>
                        <a:rPr lang="en-US" sz="1200" b="0" i="0" u="none" strike="noStrike" baseline="0" dirty="0" smtClean="0">
                          <a:latin typeface="Arial"/>
                        </a:rPr>
                        <a:t> and Personnel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200" b="0" i="0" u="none" strike="noStrike" dirty="0" smtClean="0">
                          <a:latin typeface="Arial"/>
                        </a:rPr>
                        <a:t>Communicate</a:t>
                      </a:r>
                      <a:r>
                        <a:rPr lang="en-US" sz="1200" b="0" i="0" u="none" strike="noStrike" baseline="0" dirty="0" smtClean="0">
                          <a:latin typeface="Arial"/>
                        </a:rPr>
                        <a:t> with host nation military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Training team</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Rest of 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1</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err="1" smtClean="0">
                          <a:latin typeface="Arial"/>
                        </a:rPr>
                        <a:t>Andorman</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Fully Proficient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mn-lt"/>
                        </a:rPr>
                        <a:t>Basic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mn-lt"/>
                        </a:rPr>
                        <a:t>Basic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577516">
                <a:tc>
                  <a:txBody>
                    <a:bodyPr/>
                    <a:lstStyle/>
                    <a:p>
                      <a:pPr algn="l" fontAlgn="ctr"/>
                      <a:r>
                        <a:rPr lang="en-US" sz="1200" b="0" i="0" u="none" strike="noStrike" dirty="0" smtClean="0">
                          <a:latin typeface="Arial"/>
                        </a:rPr>
                        <a:t>OP 5.3.1 Conduct Operational Mission Analysis</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en-US" sz="1200" b="0" i="0" u="none" strike="noStrike" dirty="0" smtClean="0">
                          <a:latin typeface="Arial"/>
                        </a:rPr>
                        <a:t>Understand the political, military, and economic</a:t>
                      </a:r>
                      <a:r>
                        <a:rPr lang="en-US" sz="1200" b="0" i="0" u="none" strike="noStrike" baseline="0" dirty="0" smtClean="0">
                          <a:latin typeface="Arial"/>
                        </a:rPr>
                        <a:t> environment of host nation</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JTF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J2 analyst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1/div</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1</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err="1" smtClean="0">
                          <a:latin typeface="Arial"/>
                        </a:rPr>
                        <a:t>Andorman</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3</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3</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3</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mn-lt"/>
                        </a:rPr>
                        <a:t>Fully Proficient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mn-lt"/>
                        </a:rPr>
                        <a:t>Fully Proficient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mn-lt"/>
                        </a:rPr>
                        <a:t>Basic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77516">
                <a:tc>
                  <a:txBody>
                    <a:bodyPr/>
                    <a:lstStyle/>
                    <a:p>
                      <a:pPr algn="l" fontAlgn="ctr"/>
                      <a:r>
                        <a:rPr lang="en-US" sz="1200" b="0" i="0" u="none" strike="noStrike" dirty="0" smtClean="0">
                          <a:latin typeface="Arial"/>
                        </a:rPr>
                        <a:t>OP 5.3.1 Conduct Operational Mission Analysis</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en-US" sz="1200" b="0" i="0" u="none" strike="noStrike" dirty="0" smtClean="0">
                          <a:latin typeface="Arial"/>
                        </a:rPr>
                        <a:t>Understand the political, military, and economic</a:t>
                      </a:r>
                      <a:r>
                        <a:rPr lang="en-US" sz="1200" b="0" i="0" u="none" strike="noStrike" baseline="0" dirty="0" smtClean="0">
                          <a:latin typeface="Arial"/>
                        </a:rPr>
                        <a:t> environment of host nation</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JTF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J2 analyst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1/div</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.75</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err="1" smtClean="0">
                          <a:latin typeface="+mn-lt"/>
                        </a:rPr>
                        <a:t>Carhienen</a:t>
                      </a:r>
                      <a:endParaRPr lang="en-US" sz="1200" b="0" i="0" u="none" strike="noStrike" dirty="0" smtClean="0">
                        <a:latin typeface="+mn-lt"/>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3</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3</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3</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mn-lt"/>
                        </a:rPr>
                        <a:t>Fully Proficient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mn-lt"/>
                        </a:rPr>
                        <a:t>Fully Proficient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mn-lt"/>
                        </a:rPr>
                        <a:t>Basic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We have now specified a requirement</a:t>
            </a:r>
          </a:p>
        </p:txBody>
      </p:sp>
      <p:sp>
        <p:nvSpPr>
          <p:cNvPr id="5427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graphicFrame>
        <p:nvGraphicFramePr>
          <p:cNvPr id="5" name="Table 4"/>
          <p:cNvGraphicFramePr>
            <a:graphicFrameLocks noGrp="1"/>
          </p:cNvGraphicFramePr>
          <p:nvPr>
            <p:extLst>
              <p:ext uri="{D42A27DB-BD31-4B8C-83A1-F6EECF244321}">
                <p14:modId xmlns:p14="http://schemas.microsoft.com/office/powerpoint/2010/main" val="2436909960"/>
              </p:ext>
            </p:extLst>
          </p:nvPr>
        </p:nvGraphicFramePr>
        <p:xfrm>
          <a:off x="227010" y="1600200"/>
          <a:ext cx="9372599" cy="4680284"/>
        </p:xfrm>
        <a:graphic>
          <a:graphicData uri="http://schemas.openxmlformats.org/drawingml/2006/table">
            <a:tbl>
              <a:tblPr/>
              <a:tblGrid>
                <a:gridCol w="1371602"/>
                <a:gridCol w="1660354"/>
                <a:gridCol w="473246"/>
                <a:gridCol w="990600"/>
                <a:gridCol w="533400"/>
                <a:gridCol w="457200"/>
                <a:gridCol w="415961"/>
                <a:gridCol w="436252"/>
                <a:gridCol w="379248"/>
                <a:gridCol w="379248"/>
                <a:gridCol w="379248"/>
                <a:gridCol w="379248"/>
                <a:gridCol w="379248"/>
                <a:gridCol w="379248"/>
                <a:gridCol w="379248"/>
                <a:gridCol w="379248"/>
              </a:tblGrid>
              <a:tr h="216568">
                <a:tc gridSpan="16">
                  <a:txBody>
                    <a:bodyPr/>
                    <a:lstStyle/>
                    <a:p>
                      <a:pPr algn="l" fontAlgn="ctr"/>
                      <a:r>
                        <a:rPr lang="en-US" sz="1400" b="1" i="0" u="none" strike="noStrike" dirty="0" smtClean="0">
                          <a:solidFill>
                            <a:schemeClr val="tx1"/>
                          </a:solidFill>
                          <a:latin typeface="Arial"/>
                        </a:rPr>
                        <a:t>Region: Global AOR</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6568">
                <a:tc gridSpan="16">
                  <a:txBody>
                    <a:bodyPr/>
                    <a:lstStyle/>
                    <a:p>
                      <a:pPr algn="l" fontAlgn="ctr"/>
                      <a:r>
                        <a:rPr lang="en-US" sz="1400" b="1" i="0" u="none" strike="noStrike" dirty="0" smtClean="0">
                          <a:solidFill>
                            <a:schemeClr val="tx1"/>
                          </a:solidFill>
                          <a:latin typeface="Arial"/>
                        </a:rPr>
                        <a:t>Sub-Region: </a:t>
                      </a:r>
                      <a:r>
                        <a:rPr lang="en-US" sz="1400" b="1" i="0" u="none" strike="noStrike" dirty="0" err="1" smtClean="0">
                          <a:solidFill>
                            <a:schemeClr val="tx1"/>
                          </a:solidFill>
                          <a:latin typeface="Arial"/>
                        </a:rPr>
                        <a:t>Andor</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6568">
                <a:tc gridSpan="16">
                  <a:txBody>
                    <a:bodyPr/>
                    <a:lstStyle/>
                    <a:p>
                      <a:pPr algn="l" fontAlgn="ctr"/>
                      <a:r>
                        <a:rPr lang="en-US" sz="1400" b="1" i="0" u="none" strike="noStrike" smtClean="0">
                          <a:solidFill>
                            <a:schemeClr val="tx1"/>
                          </a:solidFill>
                          <a:latin typeface="Arial"/>
                        </a:rPr>
                        <a:t>Mission: Nation </a:t>
                      </a:r>
                      <a:r>
                        <a:rPr lang="en-US" sz="1400" b="1" i="0" u="none" strike="noStrike" dirty="0" smtClean="0">
                          <a:solidFill>
                            <a:schemeClr val="tx1"/>
                          </a:solidFill>
                          <a:latin typeface="Arial"/>
                        </a:rPr>
                        <a:t>Assistance</a:t>
                      </a: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l" fontAlgn="ctr"/>
                      <a:endParaRPr lang="en-U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hMerge="1">
                  <a:txBody>
                    <a:bodyPr/>
                    <a:lstStyle/>
                    <a:p>
                      <a:pPr algn="ctr" fontAlgn="ct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921620">
                <a:tc>
                  <a:txBody>
                    <a:bodyPr/>
                    <a:lstStyle/>
                    <a:p>
                      <a:pPr algn="ctr" fontAlgn="ctr"/>
                      <a:r>
                        <a:rPr lang="en-US" sz="1200" b="1" i="0" u="none" strike="noStrike" dirty="0">
                          <a:solidFill>
                            <a:srgbClr val="FFFFFF"/>
                          </a:solidFill>
                          <a:latin typeface="Arial"/>
                        </a:rPr>
                        <a:t>Task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a:solidFill>
                            <a:srgbClr val="FFFFFF"/>
                          </a:solidFill>
                          <a:latin typeface="Arial"/>
                        </a:rPr>
                        <a:t>LREC Activity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a:solidFill>
                            <a:srgbClr val="FFFFFF"/>
                          </a:solidFill>
                          <a:latin typeface="Arial"/>
                        </a:rPr>
                        <a:t>Level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Role</a:t>
                      </a:r>
                      <a:endParaRPr lang="en-US" sz="12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Minimum Quantity</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GPF/SOF/</a:t>
                      </a:r>
                    </a:p>
                    <a:p>
                      <a:pPr algn="ctr" fontAlgn="ctr"/>
                      <a:r>
                        <a:rPr lang="en-US" sz="1200" b="1" i="0" u="none" strike="noStrike" dirty="0" smtClean="0">
                          <a:solidFill>
                            <a:srgbClr val="FFFFFF"/>
                          </a:solidFill>
                          <a:latin typeface="Arial"/>
                        </a:rPr>
                        <a:t>Intel</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Military Required</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Service</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Level of Effort</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Listening</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Speaking</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Reading</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Writing</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Core Culture</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Technical Culture</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c>
                  <a:txBody>
                    <a:bodyPr/>
                    <a:lstStyle/>
                    <a:p>
                      <a:pPr algn="ctr" fontAlgn="ctr"/>
                      <a:r>
                        <a:rPr lang="en-US" sz="1200" b="1" i="0" u="none" strike="noStrike" dirty="0" smtClean="0">
                          <a:solidFill>
                            <a:srgbClr val="FFFFFF"/>
                          </a:solidFill>
                          <a:latin typeface="Arial"/>
                        </a:rPr>
                        <a:t>Leader Culture</a:t>
                      </a:r>
                      <a:endParaRPr lang="en-US" sz="1200" b="1" i="0" u="none" strike="noStrike" dirty="0">
                        <a:solidFill>
                          <a:srgbClr val="FFFFFF"/>
                        </a:solidFill>
                        <a:latin typeface="Arial"/>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99"/>
                    </a:solidFill>
                  </a:tcPr>
                </a:tc>
              </a:tr>
              <a:tr h="423394">
                <a:tc>
                  <a:txBody>
                    <a:bodyPr/>
                    <a:lstStyle/>
                    <a:p>
                      <a:pPr algn="l" fontAlgn="ctr"/>
                      <a:r>
                        <a:rPr lang="en-US" sz="1200" b="0" i="0" u="none" strike="noStrike" dirty="0" smtClean="0">
                          <a:latin typeface="Arial"/>
                        </a:rPr>
                        <a:t>ST 8.2.1 Coordinate Security Assistance Activities</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200" b="0" i="0" u="none" strike="noStrike" dirty="0" smtClean="0">
                          <a:latin typeface="Arial"/>
                        </a:rPr>
                        <a:t>Advise</a:t>
                      </a:r>
                      <a:r>
                        <a:rPr lang="en-US" sz="1200" b="0" i="0" u="none" strike="noStrike" baseline="0" dirty="0" smtClean="0">
                          <a:latin typeface="Arial"/>
                        </a:rPr>
                        <a:t> host nation military</a:t>
                      </a:r>
                    </a:p>
                    <a:p>
                      <a:pPr algn="l" fontAlgn="ctr"/>
                      <a:r>
                        <a:rPr lang="en-US" sz="1200" b="0" i="0" u="none" strike="noStrike" baseline="0" dirty="0" smtClean="0">
                          <a:latin typeface="Arial"/>
                        </a:rPr>
                        <a:t>Understand host nation military structure</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JTF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Commander</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1</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GPF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ANY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Day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2</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2</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0</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0</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FP</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FP</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FP</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577516">
                <a:tc>
                  <a:txBody>
                    <a:bodyPr/>
                    <a:lstStyle/>
                    <a:p>
                      <a:pPr algn="l" fontAlgn="ctr"/>
                      <a:r>
                        <a:rPr lang="en-US" sz="1200" b="0" i="0" u="none" strike="noStrike" dirty="0" smtClean="0">
                          <a:latin typeface="Arial"/>
                        </a:rPr>
                        <a:t>OP 4.4.4 Train Joint Forces</a:t>
                      </a:r>
                      <a:r>
                        <a:rPr lang="en-US" sz="1200" b="0" i="0" u="none" strike="noStrike" baseline="0" dirty="0" smtClean="0">
                          <a:latin typeface="Arial"/>
                        </a:rPr>
                        <a:t> and Personnel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en-US" sz="1200" b="0" i="0" u="none" strike="noStrike" dirty="0" smtClean="0">
                          <a:latin typeface="Arial"/>
                        </a:rPr>
                        <a:t>Communicate</a:t>
                      </a:r>
                      <a:r>
                        <a:rPr lang="en-US" sz="1200" b="0" i="0" u="none" strike="noStrike" baseline="0" dirty="0" smtClean="0">
                          <a:latin typeface="Arial"/>
                        </a:rPr>
                        <a:t> with host nation military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Training</a:t>
                      </a:r>
                      <a:r>
                        <a:rPr lang="en-US" sz="1200" b="0" i="0" u="none" strike="noStrike" baseline="0" dirty="0" smtClean="0">
                          <a:latin typeface="Arial"/>
                        </a:rPr>
                        <a:t> team</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1/unit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GPF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MIL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USA</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24/7</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2</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2</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FP</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B</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B</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77516">
                <a:tc>
                  <a:txBody>
                    <a:bodyPr/>
                    <a:lstStyle/>
                    <a:p>
                      <a:pPr algn="l" fontAlgn="ctr"/>
                      <a:r>
                        <a:rPr lang="en-US" sz="1200" b="0" i="0" u="none" strike="noStrike" dirty="0" smtClean="0">
                          <a:latin typeface="Arial"/>
                        </a:rPr>
                        <a:t>OP 4.4.4 Train Joint Forces</a:t>
                      </a:r>
                      <a:r>
                        <a:rPr lang="en-US" sz="1200" b="0" i="0" u="none" strike="noStrike" baseline="0" dirty="0" smtClean="0">
                          <a:latin typeface="Arial"/>
                        </a:rPr>
                        <a:t> and Personnel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1200" b="0" i="0" u="none" strike="noStrike" dirty="0" smtClean="0">
                          <a:latin typeface="Arial"/>
                        </a:rPr>
                        <a:t>Communicate</a:t>
                      </a:r>
                      <a:r>
                        <a:rPr lang="en-US" sz="1200" b="0" i="0" u="none" strike="noStrike" baseline="0" dirty="0" smtClean="0">
                          <a:latin typeface="Arial"/>
                        </a:rPr>
                        <a:t> with host nation military</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unit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Training team</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all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GPF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MIL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USA</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24/7</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FP</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B</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latin typeface="Arial"/>
                        </a:rPr>
                        <a:t>B</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577516">
                <a:tc>
                  <a:txBody>
                    <a:bodyPr/>
                    <a:lstStyle/>
                    <a:p>
                      <a:pPr algn="l" fontAlgn="ctr"/>
                      <a:r>
                        <a:rPr lang="en-US" sz="1200" b="0" i="0" u="none" strike="noStrike" dirty="0" smtClean="0">
                          <a:latin typeface="Arial"/>
                        </a:rPr>
                        <a:t>OP 5.3.1 Conduct Operational Mission Analysis</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en-US" sz="1200" b="0" i="0" u="none" strike="noStrike" dirty="0" smtClean="0">
                          <a:latin typeface="Arial"/>
                        </a:rPr>
                        <a:t>Understand the political, military, and economic</a:t>
                      </a:r>
                      <a:r>
                        <a:rPr lang="en-US" sz="1200" b="0" i="0" u="none" strike="noStrike" baseline="0" dirty="0" smtClean="0">
                          <a:latin typeface="Arial"/>
                        </a:rPr>
                        <a:t> environment of host nation</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JTF</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J2 analyst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1/org</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Intel</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GOVT</a:t>
                      </a: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endParaRPr lang="en-US" sz="1200" b="0" i="0" u="none" strike="noStrike" dirty="0">
                        <a:latin typeface="Arial"/>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24/7</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3</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3</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3</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FP</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FP</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200" b="0" i="0" u="none" strike="noStrike" dirty="0" smtClean="0">
                          <a:latin typeface="Arial"/>
                        </a:rPr>
                        <a:t>B</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Phased </a:t>
            </a:r>
            <a:r>
              <a:rPr lang="en-US" dirty="0" smtClean="0"/>
              <a:t>CBRIP Implementation / Institutionalization </a:t>
            </a:r>
            <a:r>
              <a:rPr lang="en-US" dirty="0" smtClean="0"/>
              <a:t>– </a:t>
            </a:r>
            <a:br>
              <a:rPr lang="en-US" dirty="0" smtClean="0"/>
            </a:br>
            <a:r>
              <a:rPr lang="en-US" dirty="0" smtClean="0"/>
              <a:t>Bridge to Force Development</a:t>
            </a:r>
          </a:p>
        </p:txBody>
      </p:sp>
      <p:sp>
        <p:nvSpPr>
          <p:cNvPr id="33" name="Footer Placeholder 32"/>
          <p:cNvSpPr>
            <a:spLocks noGrp="1"/>
          </p:cNvSpPr>
          <p:nvPr>
            <p:ph type="ftr" sz="quarter" idx="10"/>
          </p:nvPr>
        </p:nvSpPr>
        <p:spPr/>
        <p:txBody>
          <a:bodyPr/>
          <a:lstStyle/>
          <a:p>
            <a:r>
              <a:rPr lang="en-US" smtClean="0"/>
              <a:t>This brief is unclassified</a:t>
            </a:r>
            <a:endParaRPr lang="en-US" dirty="0"/>
          </a:p>
        </p:txBody>
      </p:sp>
      <p:sp>
        <p:nvSpPr>
          <p:cNvPr id="16" name="Content Placeholder 3"/>
          <p:cNvSpPr txBox="1">
            <a:spLocks/>
          </p:cNvSpPr>
          <p:nvPr/>
        </p:nvSpPr>
        <p:spPr bwMode="auto">
          <a:xfrm>
            <a:off x="307975" y="3988293"/>
            <a:ext cx="4495800" cy="2456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34950" indent="-234950" algn="l" rtl="0" eaLnBrk="0" fontAlgn="base" hangingPunct="0">
              <a:spcBef>
                <a:spcPct val="100000"/>
              </a:spcBef>
              <a:spcAft>
                <a:spcPct val="0"/>
              </a:spcAft>
              <a:buClr>
                <a:srgbClr val="0B1F65"/>
              </a:buClr>
              <a:buFont typeface="Webdings" pitchFamily="18" charset="2"/>
              <a:buChar char="4"/>
              <a:defRPr sz="1600">
                <a:solidFill>
                  <a:schemeClr val="tx1"/>
                </a:solidFill>
                <a:latin typeface="+mn-lt"/>
                <a:ea typeface="+mn-ea"/>
                <a:cs typeface="+mn-cs"/>
              </a:defRPr>
            </a:lvl1pPr>
            <a:lvl2pPr marL="457200" indent="-220663" algn="l" rtl="0" eaLnBrk="0" fontAlgn="base" hangingPunct="0">
              <a:lnSpc>
                <a:spcPct val="90000"/>
              </a:lnSpc>
              <a:spcBef>
                <a:spcPct val="40000"/>
              </a:spcBef>
              <a:spcAft>
                <a:spcPct val="0"/>
              </a:spcAft>
              <a:buClr>
                <a:srgbClr val="0B1F65"/>
              </a:buClr>
              <a:buChar char="–"/>
              <a:defRPr sz="1600">
                <a:solidFill>
                  <a:schemeClr val="tx1"/>
                </a:solidFill>
                <a:latin typeface="+mn-lt"/>
              </a:defRPr>
            </a:lvl2pPr>
            <a:lvl3pPr marL="685800" indent="228600" algn="l" rtl="0" eaLnBrk="0" fontAlgn="base" hangingPunct="0">
              <a:lnSpc>
                <a:spcPct val="90000"/>
              </a:lnSpc>
              <a:spcBef>
                <a:spcPct val="40000"/>
              </a:spcBef>
              <a:spcAft>
                <a:spcPct val="0"/>
              </a:spcAft>
              <a:buClr>
                <a:srgbClr val="0B1F65"/>
              </a:buClr>
              <a:buFont typeface="Arial" pitchFamily="34" charset="0"/>
              <a:buChar char="•"/>
              <a:defRPr sz="1600">
                <a:solidFill>
                  <a:schemeClr val="tx1"/>
                </a:solidFill>
                <a:latin typeface="+mn-lt"/>
              </a:defRPr>
            </a:lvl3pPr>
            <a:lvl4pPr marL="2403475" indent="-1031875" algn="l" rtl="0" eaLnBrk="0" fontAlgn="base" hangingPunct="0">
              <a:lnSpc>
                <a:spcPct val="90000"/>
              </a:lnSpc>
              <a:spcBef>
                <a:spcPct val="40000"/>
              </a:spcBef>
              <a:spcAft>
                <a:spcPct val="0"/>
              </a:spcAft>
              <a:buClr>
                <a:srgbClr val="0B1F65"/>
              </a:buClr>
              <a:buChar char="–"/>
              <a:defRPr sz="1600">
                <a:solidFill>
                  <a:schemeClr val="tx1"/>
                </a:solidFill>
                <a:latin typeface="+mn-lt"/>
              </a:defRPr>
            </a:lvl4pPr>
            <a:lvl5pPr marL="2517775" indent="-688975" algn="l" rtl="0" eaLnBrk="0" fontAlgn="base" hangingPunct="0">
              <a:lnSpc>
                <a:spcPct val="90000"/>
              </a:lnSpc>
              <a:spcBef>
                <a:spcPct val="0"/>
              </a:spcBef>
              <a:spcAft>
                <a:spcPct val="40000"/>
              </a:spcAft>
              <a:buClr>
                <a:schemeClr val="tx1"/>
              </a:buClr>
              <a:buSzPct val="40000"/>
              <a:buFont typeface="Arial" charset="0"/>
              <a:buChar char="»"/>
              <a:defRPr sz="1600">
                <a:solidFill>
                  <a:schemeClr val="tx1"/>
                </a:solidFill>
                <a:latin typeface="+mn-lt"/>
              </a:defRPr>
            </a:lvl5pPr>
            <a:lvl6pPr marL="2974975" algn="l" rtl="0" eaLnBrk="0" fontAlgn="base" hangingPunct="0">
              <a:lnSpc>
                <a:spcPct val="90000"/>
              </a:lnSpc>
              <a:spcBef>
                <a:spcPct val="0"/>
              </a:spcBef>
              <a:spcAft>
                <a:spcPct val="40000"/>
              </a:spcAft>
              <a:buClr>
                <a:schemeClr val="tx1"/>
              </a:buClr>
              <a:buSzPct val="40000"/>
              <a:buFont typeface="Arial" charset="0"/>
              <a:defRPr sz="1800">
                <a:solidFill>
                  <a:schemeClr val="tx1"/>
                </a:solidFill>
                <a:latin typeface="+mn-lt"/>
              </a:defRPr>
            </a:lvl6pPr>
            <a:lvl7pPr marL="3432175" algn="l" rtl="0" eaLnBrk="0" fontAlgn="base" hangingPunct="0">
              <a:lnSpc>
                <a:spcPct val="90000"/>
              </a:lnSpc>
              <a:spcBef>
                <a:spcPct val="0"/>
              </a:spcBef>
              <a:spcAft>
                <a:spcPct val="40000"/>
              </a:spcAft>
              <a:buClr>
                <a:schemeClr val="tx1"/>
              </a:buClr>
              <a:buSzPct val="40000"/>
              <a:buFont typeface="Arial" charset="0"/>
              <a:defRPr sz="1800">
                <a:solidFill>
                  <a:schemeClr val="tx1"/>
                </a:solidFill>
                <a:latin typeface="+mn-lt"/>
              </a:defRPr>
            </a:lvl7pPr>
            <a:lvl8pPr marL="3889375" algn="l" rtl="0" eaLnBrk="0" fontAlgn="base" hangingPunct="0">
              <a:lnSpc>
                <a:spcPct val="90000"/>
              </a:lnSpc>
              <a:spcBef>
                <a:spcPct val="0"/>
              </a:spcBef>
              <a:spcAft>
                <a:spcPct val="40000"/>
              </a:spcAft>
              <a:buClr>
                <a:schemeClr val="tx1"/>
              </a:buClr>
              <a:buSzPct val="40000"/>
              <a:buFont typeface="Arial" charset="0"/>
              <a:defRPr sz="1800">
                <a:solidFill>
                  <a:schemeClr val="tx1"/>
                </a:solidFill>
                <a:latin typeface="+mn-lt"/>
              </a:defRPr>
            </a:lvl8pPr>
            <a:lvl9pPr marL="4346575" algn="l" rtl="0" eaLnBrk="0" fontAlgn="base" hangingPunct="0">
              <a:lnSpc>
                <a:spcPct val="90000"/>
              </a:lnSpc>
              <a:spcBef>
                <a:spcPct val="0"/>
              </a:spcBef>
              <a:spcAft>
                <a:spcPct val="40000"/>
              </a:spcAft>
              <a:buClr>
                <a:schemeClr val="tx1"/>
              </a:buClr>
              <a:buSzPct val="40000"/>
              <a:buFont typeface="Arial" charset="0"/>
              <a:defRPr sz="1800">
                <a:solidFill>
                  <a:schemeClr val="tx1"/>
                </a:solidFill>
                <a:latin typeface="+mn-lt"/>
              </a:defRPr>
            </a:lvl9pPr>
          </a:lstStyle>
          <a:p>
            <a:r>
              <a:rPr lang="en-US" altLang="en-US" b="1" kern="0" dirty="0" smtClean="0"/>
              <a:t>Phases 1-3 – Geographic Combatant Commands</a:t>
            </a:r>
          </a:p>
          <a:p>
            <a:pPr lvl="1"/>
            <a:r>
              <a:rPr lang="en-US" altLang="en-US" sz="1400" kern="0" dirty="0" smtClean="0"/>
              <a:t>Steady state (foundational activities)</a:t>
            </a:r>
          </a:p>
          <a:p>
            <a:pPr lvl="1"/>
            <a:r>
              <a:rPr lang="en-US" altLang="en-US" sz="1400" kern="0" dirty="0" smtClean="0"/>
              <a:t>Surge (defense planning scenarios)</a:t>
            </a:r>
          </a:p>
          <a:p>
            <a:r>
              <a:rPr lang="en-US" altLang="en-US" b="1" kern="0" dirty="0"/>
              <a:t>Phase 4 – Functional Combatant Commands (FY13)</a:t>
            </a:r>
          </a:p>
          <a:p>
            <a:r>
              <a:rPr lang="en-US" altLang="en-US" b="1" kern="0" dirty="0"/>
              <a:t>Phase 5 – Services &amp; Defense Agencies (FY14)</a:t>
            </a:r>
          </a:p>
        </p:txBody>
      </p:sp>
      <p:sp>
        <p:nvSpPr>
          <p:cNvPr id="18" name="AutoShape 6"/>
          <p:cNvSpPr>
            <a:spLocks noChangeAspect="1" noChangeArrowheads="1"/>
          </p:cNvSpPr>
          <p:nvPr/>
        </p:nvSpPr>
        <p:spPr bwMode="auto">
          <a:xfrm>
            <a:off x="608013" y="1493888"/>
            <a:ext cx="1422400" cy="904875"/>
          </a:xfrm>
          <a:prstGeom prst="homePlate">
            <a:avLst>
              <a:gd name="adj" fmla="val 31038"/>
            </a:avLst>
          </a:prstGeom>
          <a:solidFill>
            <a:srgbClr val="7ECCBD"/>
          </a:solidFill>
          <a:ln>
            <a:headEnd/>
            <a:tailEnd/>
          </a:ln>
          <a:effectLst/>
        </p:spPr>
        <p:style>
          <a:lnRef idx="0">
            <a:schemeClr val="accent1"/>
          </a:lnRef>
          <a:fillRef idx="3">
            <a:schemeClr val="accent1"/>
          </a:fillRef>
          <a:effectRef idx="3">
            <a:schemeClr val="accent1"/>
          </a:effectRef>
          <a:fontRef idx="minor">
            <a:schemeClr val="lt1"/>
          </a:fontRef>
        </p:style>
        <p:txBody>
          <a:bodyPr rIns="45720" anchor="ctr"/>
          <a:lstStyle/>
          <a:p>
            <a:pPr algn="ctr">
              <a:spcBef>
                <a:spcPct val="30000"/>
              </a:spcBef>
              <a:defRPr/>
            </a:pPr>
            <a:r>
              <a:rPr lang="en-US" sz="1300" b="1" dirty="0">
                <a:solidFill>
                  <a:sysClr val="windowText" lastClr="000000"/>
                </a:solidFill>
              </a:rPr>
              <a:t>Identify Requirements</a:t>
            </a:r>
          </a:p>
        </p:txBody>
      </p:sp>
      <p:sp>
        <p:nvSpPr>
          <p:cNvPr id="19" name="AutoShape 6"/>
          <p:cNvSpPr>
            <a:spLocks noChangeAspect="1" noChangeArrowheads="1"/>
          </p:cNvSpPr>
          <p:nvPr/>
        </p:nvSpPr>
        <p:spPr bwMode="auto">
          <a:xfrm>
            <a:off x="2386013" y="1493888"/>
            <a:ext cx="1422400" cy="904875"/>
          </a:xfrm>
          <a:prstGeom prst="homePlate">
            <a:avLst>
              <a:gd name="adj" fmla="val 31038"/>
            </a:avLst>
          </a:prstGeom>
          <a:solidFill>
            <a:srgbClr val="7ECCBD"/>
          </a:solidFill>
          <a:ln>
            <a:headEnd/>
            <a:tailEnd/>
          </a:ln>
          <a:effectLst/>
        </p:spPr>
        <p:style>
          <a:lnRef idx="0">
            <a:schemeClr val="accent1"/>
          </a:lnRef>
          <a:fillRef idx="3">
            <a:schemeClr val="accent1"/>
          </a:fillRef>
          <a:effectRef idx="3">
            <a:schemeClr val="accent1"/>
          </a:effectRef>
          <a:fontRef idx="minor">
            <a:schemeClr val="lt1"/>
          </a:fontRef>
        </p:style>
        <p:txBody>
          <a:bodyPr rIns="45720" anchor="ctr"/>
          <a:lstStyle/>
          <a:p>
            <a:pPr algn="ctr">
              <a:spcBef>
                <a:spcPct val="30000"/>
              </a:spcBef>
              <a:defRPr/>
            </a:pPr>
            <a:r>
              <a:rPr lang="en-US" sz="1300" b="1" dirty="0">
                <a:solidFill>
                  <a:sysClr val="windowText" lastClr="000000"/>
                </a:solidFill>
              </a:rPr>
              <a:t>Assess Gaps and Risk</a:t>
            </a:r>
          </a:p>
        </p:txBody>
      </p:sp>
      <p:sp>
        <p:nvSpPr>
          <p:cNvPr id="20" name="AutoShape 6"/>
          <p:cNvSpPr>
            <a:spLocks noChangeAspect="1" noChangeArrowheads="1"/>
          </p:cNvSpPr>
          <p:nvPr/>
        </p:nvSpPr>
        <p:spPr bwMode="auto">
          <a:xfrm>
            <a:off x="4164013" y="1493888"/>
            <a:ext cx="1422400" cy="904875"/>
          </a:xfrm>
          <a:prstGeom prst="homePlate">
            <a:avLst>
              <a:gd name="adj" fmla="val 31038"/>
            </a:avLst>
          </a:prstGeom>
          <a:solidFill>
            <a:srgbClr val="7ECCBD"/>
          </a:solidFill>
          <a:ln>
            <a:headEnd/>
            <a:tailEnd/>
          </a:ln>
          <a:effectLst/>
        </p:spPr>
        <p:style>
          <a:lnRef idx="0">
            <a:schemeClr val="accent1"/>
          </a:lnRef>
          <a:fillRef idx="3">
            <a:schemeClr val="accent1"/>
          </a:fillRef>
          <a:effectRef idx="3">
            <a:schemeClr val="accent1"/>
          </a:effectRef>
          <a:fontRef idx="minor">
            <a:schemeClr val="lt1"/>
          </a:fontRef>
        </p:style>
        <p:txBody>
          <a:bodyPr rIns="45720" anchor="ctr"/>
          <a:lstStyle/>
          <a:p>
            <a:pPr algn="ctr">
              <a:spcBef>
                <a:spcPct val="30000"/>
              </a:spcBef>
              <a:defRPr/>
            </a:pPr>
            <a:r>
              <a:rPr lang="en-US" sz="1300" b="1" dirty="0">
                <a:solidFill>
                  <a:sysClr val="windowText" lastClr="000000"/>
                </a:solidFill>
              </a:rPr>
              <a:t>Program Resources</a:t>
            </a:r>
          </a:p>
        </p:txBody>
      </p:sp>
      <p:sp>
        <p:nvSpPr>
          <p:cNvPr id="21" name="AutoShape 6"/>
          <p:cNvSpPr>
            <a:spLocks noChangeAspect="1" noChangeArrowheads="1"/>
          </p:cNvSpPr>
          <p:nvPr/>
        </p:nvSpPr>
        <p:spPr bwMode="auto">
          <a:xfrm>
            <a:off x="5942013" y="1493888"/>
            <a:ext cx="1422400" cy="904875"/>
          </a:xfrm>
          <a:prstGeom prst="homePlate">
            <a:avLst>
              <a:gd name="adj" fmla="val 31038"/>
            </a:avLst>
          </a:prstGeom>
          <a:solidFill>
            <a:srgbClr val="7ECCBD"/>
          </a:solidFill>
          <a:ln>
            <a:headEnd/>
            <a:tailEnd/>
          </a:ln>
          <a:effectLst/>
        </p:spPr>
        <p:style>
          <a:lnRef idx="0">
            <a:schemeClr val="accent1"/>
          </a:lnRef>
          <a:fillRef idx="3">
            <a:schemeClr val="accent1"/>
          </a:fillRef>
          <a:effectRef idx="3">
            <a:schemeClr val="accent1"/>
          </a:effectRef>
          <a:fontRef idx="minor">
            <a:schemeClr val="lt1"/>
          </a:fontRef>
        </p:style>
        <p:txBody>
          <a:bodyPr rIns="45720" anchor="ctr"/>
          <a:lstStyle/>
          <a:p>
            <a:pPr algn="ctr">
              <a:spcBef>
                <a:spcPct val="30000"/>
              </a:spcBef>
              <a:defRPr/>
            </a:pPr>
            <a:r>
              <a:rPr lang="en-US" sz="1300" b="1" dirty="0">
                <a:solidFill>
                  <a:sysClr val="windowText" lastClr="000000"/>
                </a:solidFill>
              </a:rPr>
              <a:t>Man, Train, and Equip Forces</a:t>
            </a:r>
          </a:p>
        </p:txBody>
      </p:sp>
      <p:sp>
        <p:nvSpPr>
          <p:cNvPr id="22" name="AutoShape 6"/>
          <p:cNvSpPr>
            <a:spLocks noChangeAspect="1" noChangeArrowheads="1"/>
          </p:cNvSpPr>
          <p:nvPr/>
        </p:nvSpPr>
        <p:spPr bwMode="auto">
          <a:xfrm>
            <a:off x="7720013" y="1493888"/>
            <a:ext cx="1422400" cy="904875"/>
          </a:xfrm>
          <a:prstGeom prst="homePlate">
            <a:avLst>
              <a:gd name="adj" fmla="val 0"/>
            </a:avLst>
          </a:prstGeom>
          <a:solidFill>
            <a:srgbClr val="7ECCBD"/>
          </a:solidFill>
          <a:ln>
            <a:headEnd/>
            <a:tailEnd/>
          </a:ln>
          <a:effectLst/>
        </p:spPr>
        <p:style>
          <a:lnRef idx="0">
            <a:schemeClr val="accent1"/>
          </a:lnRef>
          <a:fillRef idx="3">
            <a:schemeClr val="accent1"/>
          </a:fillRef>
          <a:effectRef idx="3">
            <a:schemeClr val="accent1"/>
          </a:effectRef>
          <a:fontRef idx="minor">
            <a:schemeClr val="lt1"/>
          </a:fontRef>
        </p:style>
        <p:txBody>
          <a:bodyPr rIns="45720" anchor="ctr"/>
          <a:lstStyle/>
          <a:p>
            <a:pPr algn="ctr">
              <a:spcBef>
                <a:spcPct val="30000"/>
              </a:spcBef>
              <a:defRPr/>
            </a:pPr>
            <a:r>
              <a:rPr lang="en-US" sz="1300" b="1" dirty="0">
                <a:solidFill>
                  <a:sysClr val="windowText" lastClr="000000"/>
                </a:solidFill>
              </a:rPr>
              <a:t>Deliver LREC Proficient Total Force</a:t>
            </a:r>
          </a:p>
        </p:txBody>
      </p:sp>
      <p:sp>
        <p:nvSpPr>
          <p:cNvPr id="23" name="Trapezoid 22"/>
          <p:cNvSpPr/>
          <p:nvPr/>
        </p:nvSpPr>
        <p:spPr bwMode="auto">
          <a:xfrm rot="16200000">
            <a:off x="5535613" y="-649065"/>
            <a:ext cx="457200" cy="6756400"/>
          </a:xfrm>
          <a:prstGeom prst="trapezoid">
            <a:avLst>
              <a:gd name="adj" fmla="val 41330"/>
            </a:avLst>
          </a:prstGeom>
          <a:gradFill flip="none" rotWithShape="1">
            <a:gsLst>
              <a:gs pos="0">
                <a:srgbClr val="FFF200"/>
              </a:gs>
              <a:gs pos="14000">
                <a:srgbClr val="FFF200"/>
              </a:gs>
              <a:gs pos="0">
                <a:srgbClr val="00B050"/>
              </a:gs>
              <a:gs pos="0">
                <a:srgbClr val="00B050"/>
              </a:gs>
              <a:gs pos="45000">
                <a:srgbClr val="FF7A00"/>
              </a:gs>
              <a:gs pos="70000">
                <a:srgbClr val="FF0300"/>
              </a:gs>
              <a:gs pos="100000">
                <a:srgbClr val="4D0808"/>
              </a:gs>
            </a:gsLst>
            <a:lin ang="16200000" scaled="1"/>
            <a:tileRect/>
          </a:gradFill>
          <a:ln w="9525" cap="flat" cmpd="sng" algn="ctr">
            <a:solidFill>
              <a:schemeClr val="bg2"/>
            </a:solidFill>
            <a:prstDash val="solid"/>
            <a:round/>
            <a:headEnd type="none" w="med" len="med"/>
            <a:tailEnd type="none" w="med" len="med"/>
          </a:ln>
          <a:effectLst/>
        </p:spPr>
        <p:txBody>
          <a:bodyPr vert="vert" wrap="none" lIns="45720" rIns="45720" anchor="ctr"/>
          <a:lstStyle/>
          <a:p>
            <a:pPr algn="ctr" eaLnBrk="0" hangingPunct="0">
              <a:defRPr/>
            </a:pPr>
            <a:r>
              <a:rPr lang="en-US" sz="1300" b="1" dirty="0">
                <a:latin typeface="Arial" charset="0"/>
                <a:cs typeface="+mn-cs"/>
              </a:rPr>
              <a:t>Readiness</a:t>
            </a:r>
          </a:p>
        </p:txBody>
      </p:sp>
      <p:sp>
        <p:nvSpPr>
          <p:cNvPr id="24" name="Rectangle 23"/>
          <p:cNvSpPr/>
          <p:nvPr/>
        </p:nvSpPr>
        <p:spPr bwMode="auto">
          <a:xfrm>
            <a:off x="455613" y="1341660"/>
            <a:ext cx="1676400" cy="1219200"/>
          </a:xfrm>
          <a:prstGeom prst="rect">
            <a:avLst/>
          </a:prstGeom>
          <a:noFill/>
          <a:ln w="47625" cap="flat" cmpd="sng" algn="ctr">
            <a:solidFill>
              <a:schemeClr val="accent1">
                <a:lumMod val="75000"/>
              </a:schemeClr>
            </a:solidFill>
            <a:prstDash val="solid"/>
            <a:round/>
            <a:headEnd type="none" w="med" len="med"/>
            <a:tailEnd type="none" w="med" len="med"/>
          </a:ln>
          <a:effectLst/>
        </p:spPr>
        <p:txBody>
          <a:bodyPr wrap="none" lIns="45720" rIns="45720" anchor="ctr"/>
          <a:lstStyle/>
          <a:p>
            <a:pPr algn="ctr" eaLnBrk="0" hangingPunct="0">
              <a:defRPr/>
            </a:pPr>
            <a:endParaRPr lang="en-US" sz="1300" dirty="0">
              <a:latin typeface="Arial" charset="0"/>
              <a:cs typeface="+mn-cs"/>
            </a:endParaRPr>
          </a:p>
        </p:txBody>
      </p:sp>
      <p:sp>
        <p:nvSpPr>
          <p:cNvPr id="25" name="Content Placeholder 3"/>
          <p:cNvSpPr txBox="1">
            <a:spLocks/>
          </p:cNvSpPr>
          <p:nvPr/>
        </p:nvSpPr>
        <p:spPr bwMode="auto">
          <a:xfrm>
            <a:off x="4889442" y="3988293"/>
            <a:ext cx="4752113" cy="2279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34950" indent="-234950" algn="l" rtl="0" eaLnBrk="0" fontAlgn="base" hangingPunct="0">
              <a:spcBef>
                <a:spcPct val="100000"/>
              </a:spcBef>
              <a:spcAft>
                <a:spcPct val="0"/>
              </a:spcAft>
              <a:buClr>
                <a:srgbClr val="0B1F65"/>
              </a:buClr>
              <a:buFont typeface="Webdings" pitchFamily="18" charset="2"/>
              <a:buChar char="4"/>
              <a:defRPr sz="1600">
                <a:solidFill>
                  <a:schemeClr val="tx1"/>
                </a:solidFill>
                <a:latin typeface="+mn-lt"/>
                <a:ea typeface="+mn-ea"/>
                <a:cs typeface="+mn-cs"/>
              </a:defRPr>
            </a:lvl1pPr>
            <a:lvl2pPr marL="457200" indent="-220663" algn="l" rtl="0" eaLnBrk="0" fontAlgn="base" hangingPunct="0">
              <a:lnSpc>
                <a:spcPct val="90000"/>
              </a:lnSpc>
              <a:spcBef>
                <a:spcPct val="40000"/>
              </a:spcBef>
              <a:spcAft>
                <a:spcPct val="0"/>
              </a:spcAft>
              <a:buClr>
                <a:srgbClr val="0B1F65"/>
              </a:buClr>
              <a:buChar char="–"/>
              <a:defRPr sz="1600">
                <a:solidFill>
                  <a:schemeClr val="tx1"/>
                </a:solidFill>
                <a:latin typeface="+mn-lt"/>
              </a:defRPr>
            </a:lvl2pPr>
            <a:lvl3pPr marL="685800" indent="228600" algn="l" rtl="0" eaLnBrk="0" fontAlgn="base" hangingPunct="0">
              <a:lnSpc>
                <a:spcPct val="90000"/>
              </a:lnSpc>
              <a:spcBef>
                <a:spcPct val="40000"/>
              </a:spcBef>
              <a:spcAft>
                <a:spcPct val="0"/>
              </a:spcAft>
              <a:buClr>
                <a:srgbClr val="0B1F65"/>
              </a:buClr>
              <a:buFont typeface="Arial" pitchFamily="34" charset="0"/>
              <a:buChar char="•"/>
              <a:defRPr sz="1600">
                <a:solidFill>
                  <a:schemeClr val="tx1"/>
                </a:solidFill>
                <a:latin typeface="+mn-lt"/>
              </a:defRPr>
            </a:lvl3pPr>
            <a:lvl4pPr marL="2403475" indent="-1031875" algn="l" rtl="0" eaLnBrk="0" fontAlgn="base" hangingPunct="0">
              <a:lnSpc>
                <a:spcPct val="90000"/>
              </a:lnSpc>
              <a:spcBef>
                <a:spcPct val="40000"/>
              </a:spcBef>
              <a:spcAft>
                <a:spcPct val="0"/>
              </a:spcAft>
              <a:buClr>
                <a:srgbClr val="0B1F65"/>
              </a:buClr>
              <a:buChar char="–"/>
              <a:defRPr sz="1600">
                <a:solidFill>
                  <a:schemeClr val="tx1"/>
                </a:solidFill>
                <a:latin typeface="+mn-lt"/>
              </a:defRPr>
            </a:lvl4pPr>
            <a:lvl5pPr marL="2517775" indent="-688975" algn="l" rtl="0" eaLnBrk="0" fontAlgn="base" hangingPunct="0">
              <a:lnSpc>
                <a:spcPct val="90000"/>
              </a:lnSpc>
              <a:spcBef>
                <a:spcPct val="0"/>
              </a:spcBef>
              <a:spcAft>
                <a:spcPct val="40000"/>
              </a:spcAft>
              <a:buClr>
                <a:schemeClr val="tx1"/>
              </a:buClr>
              <a:buSzPct val="40000"/>
              <a:buFont typeface="Arial" charset="0"/>
              <a:buChar char="»"/>
              <a:defRPr sz="1600">
                <a:solidFill>
                  <a:schemeClr val="tx1"/>
                </a:solidFill>
                <a:latin typeface="+mn-lt"/>
              </a:defRPr>
            </a:lvl5pPr>
            <a:lvl6pPr marL="2974975" algn="l" rtl="0" eaLnBrk="0" fontAlgn="base" hangingPunct="0">
              <a:lnSpc>
                <a:spcPct val="90000"/>
              </a:lnSpc>
              <a:spcBef>
                <a:spcPct val="0"/>
              </a:spcBef>
              <a:spcAft>
                <a:spcPct val="40000"/>
              </a:spcAft>
              <a:buClr>
                <a:schemeClr val="tx1"/>
              </a:buClr>
              <a:buSzPct val="40000"/>
              <a:buFont typeface="Arial" charset="0"/>
              <a:defRPr sz="1800">
                <a:solidFill>
                  <a:schemeClr val="tx1"/>
                </a:solidFill>
                <a:latin typeface="+mn-lt"/>
              </a:defRPr>
            </a:lvl6pPr>
            <a:lvl7pPr marL="3432175" algn="l" rtl="0" eaLnBrk="0" fontAlgn="base" hangingPunct="0">
              <a:lnSpc>
                <a:spcPct val="90000"/>
              </a:lnSpc>
              <a:spcBef>
                <a:spcPct val="0"/>
              </a:spcBef>
              <a:spcAft>
                <a:spcPct val="40000"/>
              </a:spcAft>
              <a:buClr>
                <a:schemeClr val="tx1"/>
              </a:buClr>
              <a:buSzPct val="40000"/>
              <a:buFont typeface="Arial" charset="0"/>
              <a:defRPr sz="1800">
                <a:solidFill>
                  <a:schemeClr val="tx1"/>
                </a:solidFill>
                <a:latin typeface="+mn-lt"/>
              </a:defRPr>
            </a:lvl7pPr>
            <a:lvl8pPr marL="3889375" algn="l" rtl="0" eaLnBrk="0" fontAlgn="base" hangingPunct="0">
              <a:lnSpc>
                <a:spcPct val="90000"/>
              </a:lnSpc>
              <a:spcBef>
                <a:spcPct val="0"/>
              </a:spcBef>
              <a:spcAft>
                <a:spcPct val="40000"/>
              </a:spcAft>
              <a:buClr>
                <a:schemeClr val="tx1"/>
              </a:buClr>
              <a:buSzPct val="40000"/>
              <a:buFont typeface="Arial" charset="0"/>
              <a:defRPr sz="1800">
                <a:solidFill>
                  <a:schemeClr val="tx1"/>
                </a:solidFill>
                <a:latin typeface="+mn-lt"/>
              </a:defRPr>
            </a:lvl8pPr>
            <a:lvl9pPr marL="4346575" algn="l" rtl="0" eaLnBrk="0" fontAlgn="base" hangingPunct="0">
              <a:lnSpc>
                <a:spcPct val="90000"/>
              </a:lnSpc>
              <a:spcBef>
                <a:spcPct val="0"/>
              </a:spcBef>
              <a:spcAft>
                <a:spcPct val="40000"/>
              </a:spcAft>
              <a:buClr>
                <a:schemeClr val="tx1"/>
              </a:buClr>
              <a:buSzPct val="40000"/>
              <a:buFont typeface="Arial" charset="0"/>
              <a:defRPr sz="1800">
                <a:solidFill>
                  <a:schemeClr val="tx1"/>
                </a:solidFill>
                <a:latin typeface="+mn-lt"/>
              </a:defRPr>
            </a:lvl9pPr>
          </a:lstStyle>
          <a:p>
            <a:r>
              <a:rPr lang="en-US" altLang="en-US" b="1" kern="0" dirty="0" smtClean="0"/>
              <a:t>FY15 – GCC HQ JMETs</a:t>
            </a:r>
            <a:endParaRPr lang="en-US" altLang="en-US" sz="1400" kern="0" dirty="0" smtClean="0"/>
          </a:p>
          <a:p>
            <a:r>
              <a:rPr lang="en-US" altLang="en-US" b="1" kern="0" dirty="0" smtClean="0"/>
              <a:t>FY16/17 – Service Components</a:t>
            </a:r>
          </a:p>
          <a:p>
            <a:r>
              <a:rPr lang="en-US" altLang="en-US" b="1" kern="0" dirty="0" smtClean="0"/>
              <a:t>FY16-18 – Services</a:t>
            </a:r>
          </a:p>
          <a:p>
            <a:pPr lvl="1"/>
            <a:r>
              <a:rPr lang="en-US" altLang="en-US" sz="1400" kern="0" dirty="0" smtClean="0"/>
              <a:t>Service Task List Analysis (USMC in base year; USA, USN, USAF in Option Year 1)</a:t>
            </a:r>
          </a:p>
          <a:p>
            <a:pPr lvl="1"/>
            <a:r>
              <a:rPr lang="en-US" altLang="en-US" sz="1400" kern="0" dirty="0" smtClean="0"/>
              <a:t>Service CBRIP Workshops (USMC in Option Year 1; USA, USN, USAF in Option Year 2)</a:t>
            </a:r>
            <a:endParaRPr lang="en-US" altLang="en-US" sz="1400" kern="0" dirty="0"/>
          </a:p>
        </p:txBody>
      </p:sp>
      <p:sp>
        <p:nvSpPr>
          <p:cNvPr id="28" name="Rounded Rectangle 27"/>
          <p:cNvSpPr/>
          <p:nvPr/>
        </p:nvSpPr>
        <p:spPr bwMode="auto">
          <a:xfrm>
            <a:off x="1451950" y="3281290"/>
            <a:ext cx="2207851" cy="488184"/>
          </a:xfrm>
          <a:prstGeom prst="roundRect">
            <a:avLst/>
          </a:prstGeom>
          <a:ln>
            <a:solidFill>
              <a:schemeClr val="bg2">
                <a:lumMod val="50000"/>
              </a:schemeClr>
            </a:solidFill>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lIns="45720" rIns="45720" anchor="ctr"/>
          <a:lstStyle/>
          <a:p>
            <a:pPr algn="ctr" eaLnBrk="0" hangingPunct="0">
              <a:defRPr/>
            </a:pPr>
            <a:r>
              <a:rPr lang="en-US" sz="1800" b="1" dirty="0" smtClean="0">
                <a:solidFill>
                  <a:schemeClr val="tx1"/>
                </a:solidFill>
              </a:rPr>
              <a:t>Implementation</a:t>
            </a:r>
            <a:endParaRPr lang="en-US" sz="1800" b="1" dirty="0">
              <a:solidFill>
                <a:schemeClr val="tx1"/>
              </a:solidFill>
            </a:endParaRPr>
          </a:p>
        </p:txBody>
      </p:sp>
      <p:sp>
        <p:nvSpPr>
          <p:cNvPr id="29" name="Rounded Rectangle 28"/>
          <p:cNvSpPr/>
          <p:nvPr/>
        </p:nvSpPr>
        <p:spPr bwMode="auto">
          <a:xfrm>
            <a:off x="6161573" y="3281290"/>
            <a:ext cx="2207851" cy="488184"/>
          </a:xfrm>
          <a:prstGeom prst="roundRect">
            <a:avLst/>
          </a:prstGeom>
          <a:ln>
            <a:solidFill>
              <a:schemeClr val="bg2">
                <a:lumMod val="50000"/>
              </a:schemeClr>
            </a:solidFill>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lIns="45720" rIns="45720" anchor="ctr"/>
          <a:lstStyle/>
          <a:p>
            <a:pPr algn="ctr" eaLnBrk="0" hangingPunct="0">
              <a:defRPr/>
            </a:pPr>
            <a:r>
              <a:rPr lang="en-US" sz="1800" b="1" dirty="0" smtClean="0">
                <a:solidFill>
                  <a:schemeClr val="tx1"/>
                </a:solidFill>
              </a:rPr>
              <a:t>Institutionalization</a:t>
            </a:r>
            <a:endParaRPr lang="en-US" sz="1800" b="1" dirty="0">
              <a:solidFill>
                <a:schemeClr val="tx1"/>
              </a:solidFill>
            </a:endParaRPr>
          </a:p>
        </p:txBody>
      </p:sp>
    </p:spTree>
    <p:extLst>
      <p:ext uri="{BB962C8B-B14F-4D97-AF65-F5344CB8AC3E}">
        <p14:creationId xmlns:p14="http://schemas.microsoft.com/office/powerpoint/2010/main" val="3361230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LREC Capabilities-Based </a:t>
            </a:r>
            <a:r>
              <a:rPr lang="en-US" dirty="0" smtClean="0"/>
              <a:t>Requirements Identification Process (CBRIP)</a:t>
            </a:r>
          </a:p>
        </p:txBody>
      </p:sp>
      <p:sp>
        <p:nvSpPr>
          <p:cNvPr id="28679" name="Footer Placeholder 9"/>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dirty="0" smtClean="0"/>
              <a:t>This brief is unclassified</a:t>
            </a:r>
          </a:p>
        </p:txBody>
      </p:sp>
      <p:sp>
        <p:nvSpPr>
          <p:cNvPr id="14" name="Content Placeholder 2"/>
          <p:cNvSpPr>
            <a:spLocks noGrp="1"/>
          </p:cNvSpPr>
          <p:nvPr>
            <p:ph idx="1"/>
          </p:nvPr>
        </p:nvSpPr>
        <p:spPr>
          <a:xfrm>
            <a:off x="685800" y="1328738"/>
            <a:ext cx="8763000" cy="5181600"/>
          </a:xfrm>
        </p:spPr>
        <p:txBody>
          <a:bodyPr/>
          <a:lstStyle/>
          <a:p>
            <a:r>
              <a:rPr lang="en-US" altLang="en-US" dirty="0" smtClean="0"/>
              <a:t>Overall objectives</a:t>
            </a:r>
          </a:p>
          <a:p>
            <a:pPr lvl="1"/>
            <a:r>
              <a:rPr lang="en-US" altLang="en-US" dirty="0" smtClean="0"/>
              <a:t>Identify and prioritize CCMDs’ capability requirements for LREC</a:t>
            </a:r>
          </a:p>
          <a:p>
            <a:pPr lvl="1"/>
            <a:r>
              <a:rPr lang="en-US" altLang="en-US" dirty="0" smtClean="0"/>
              <a:t>Integrate and send LREC demand signal to Services in order to inform POM decisions</a:t>
            </a:r>
          </a:p>
          <a:p>
            <a:r>
              <a:rPr lang="en-US" altLang="en-US" dirty="0" smtClean="0"/>
              <a:t>Involves JS, OSD, CCMDs, CCMD Components and Services</a:t>
            </a:r>
          </a:p>
          <a:p>
            <a:r>
              <a:rPr lang="en-US" altLang="en-US" dirty="0" smtClean="0"/>
              <a:t>Applies a capabilities-based approach (from Joint Capability Integration and Development System) to LREC domain</a:t>
            </a:r>
          </a:p>
          <a:p>
            <a:pPr lvl="1"/>
            <a:r>
              <a:rPr lang="en-US" altLang="en-US" dirty="0" smtClean="0"/>
              <a:t>Produces capability requirements (not sourcing solutions)</a:t>
            </a:r>
          </a:p>
          <a:p>
            <a:pPr lvl="1"/>
            <a:r>
              <a:rPr lang="en-US" altLang="en-US" dirty="0" smtClean="0"/>
              <a:t>Standardized, repeatable, and analytically rigorous</a:t>
            </a:r>
          </a:p>
          <a:p>
            <a:r>
              <a:rPr lang="en-US" altLang="en-US" dirty="0" smtClean="0"/>
              <a:t>Output is prioritized capability requirements that identify:</a:t>
            </a:r>
          </a:p>
          <a:p>
            <a:pPr lvl="1"/>
            <a:r>
              <a:rPr lang="en-US" altLang="en-US" dirty="0" smtClean="0"/>
              <a:t>What LREC proficiency is required</a:t>
            </a:r>
          </a:p>
          <a:p>
            <a:pPr lvl="1"/>
            <a:r>
              <a:rPr lang="en-US" altLang="en-US" dirty="0" smtClean="0"/>
              <a:t>Where the capability resides</a:t>
            </a:r>
          </a:p>
          <a:p>
            <a:pPr lvl="1"/>
            <a:r>
              <a:rPr lang="en-US" altLang="en-US" dirty="0" smtClean="0"/>
              <a:t>Who provides it</a:t>
            </a:r>
          </a:p>
          <a:p>
            <a:pPr lvl="1"/>
            <a:r>
              <a:rPr lang="en-US" altLang="en-US" dirty="0" smtClean="0"/>
              <a:t>When it is needed</a:t>
            </a:r>
          </a:p>
          <a:p>
            <a:pPr lvl="1"/>
            <a:r>
              <a:rPr lang="en-US" altLang="en-US" dirty="0" smtClean="0"/>
              <a:t>How important it 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7"/>
          <p:cNvSpPr>
            <a:spLocks noGrp="1"/>
          </p:cNvSpPr>
          <p:nvPr>
            <p:ph type="title"/>
          </p:nvPr>
        </p:nvSpPr>
        <p:spPr/>
        <p:txBody>
          <a:bodyPr/>
          <a:lstStyle/>
          <a:p>
            <a:r>
              <a:rPr lang="en-US" sz="2200" dirty="0"/>
              <a:t>C</a:t>
            </a:r>
            <a:r>
              <a:rPr lang="en-US" sz="2200" dirty="0" smtClean="0"/>
              <a:t>apability requirements are not billets</a:t>
            </a:r>
          </a:p>
        </p:txBody>
      </p:sp>
      <p:sp>
        <p:nvSpPr>
          <p:cNvPr id="11" name="Content Placeholder 8"/>
          <p:cNvSpPr>
            <a:spLocks noGrp="1"/>
          </p:cNvSpPr>
          <p:nvPr>
            <p:ph idx="1"/>
          </p:nvPr>
        </p:nvSpPr>
        <p:spPr>
          <a:xfrm>
            <a:off x="556849" y="1397727"/>
            <a:ext cx="8789126" cy="5181600"/>
          </a:xfrm>
        </p:spPr>
        <p:txBody>
          <a:bodyPr/>
          <a:lstStyle/>
          <a:p>
            <a:r>
              <a:rPr lang="en-US" sz="1500" dirty="0" smtClean="0"/>
              <a:t>Each record in the database:</a:t>
            </a:r>
          </a:p>
          <a:p>
            <a:pPr lvl="1"/>
            <a:r>
              <a:rPr lang="en-US" sz="1500" dirty="0" smtClean="0"/>
              <a:t>Articulates the need for LREC to accomplish a task </a:t>
            </a:r>
          </a:p>
          <a:p>
            <a:pPr lvl="1"/>
            <a:r>
              <a:rPr lang="en-US" sz="1500" dirty="0" smtClean="0"/>
              <a:t>Identifies:</a:t>
            </a:r>
          </a:p>
          <a:p>
            <a:pPr lvl="2"/>
            <a:r>
              <a:rPr lang="en-US" sz="1500" dirty="0">
                <a:ea typeface="+mn-ea"/>
                <a:cs typeface="+mn-cs"/>
              </a:rPr>
              <a:t>Where a task is performed </a:t>
            </a:r>
          </a:p>
          <a:p>
            <a:pPr lvl="2"/>
            <a:r>
              <a:rPr lang="en-US" sz="1500" dirty="0">
                <a:ea typeface="+mn-ea"/>
                <a:cs typeface="+mn-cs"/>
              </a:rPr>
              <a:t>Who performs a task organizationally</a:t>
            </a:r>
          </a:p>
          <a:p>
            <a:pPr lvl="2"/>
            <a:r>
              <a:rPr lang="en-US" sz="1500" dirty="0">
                <a:ea typeface="+mn-ea"/>
                <a:cs typeface="+mn-cs"/>
              </a:rPr>
              <a:t>Minimum </a:t>
            </a:r>
            <a:r>
              <a:rPr lang="en-US" sz="1500" dirty="0" smtClean="0">
                <a:ea typeface="+mn-ea"/>
                <a:cs typeface="+mn-cs"/>
              </a:rPr>
              <a:t>language and/or </a:t>
            </a:r>
            <a:r>
              <a:rPr lang="en-US" sz="1500" dirty="0" smtClean="0"/>
              <a:t>regional expertise &amp;</a:t>
            </a:r>
            <a:r>
              <a:rPr lang="en-US" sz="1500" dirty="0" smtClean="0">
                <a:ea typeface="+mn-ea"/>
                <a:cs typeface="+mn-cs"/>
              </a:rPr>
              <a:t> culture </a:t>
            </a:r>
            <a:r>
              <a:rPr lang="en-US" sz="1500" dirty="0">
                <a:ea typeface="+mn-ea"/>
                <a:cs typeface="+mn-cs"/>
              </a:rPr>
              <a:t>proficiency </a:t>
            </a:r>
            <a:r>
              <a:rPr lang="en-US" sz="1500" dirty="0" smtClean="0">
                <a:ea typeface="+mn-ea"/>
                <a:cs typeface="+mn-cs"/>
              </a:rPr>
              <a:t>required</a:t>
            </a:r>
          </a:p>
          <a:p>
            <a:pPr lvl="2"/>
            <a:r>
              <a:rPr lang="en-US" sz="1500" dirty="0" smtClean="0">
                <a:ea typeface="+mn-ea"/>
                <a:cs typeface="+mn-cs"/>
              </a:rPr>
              <a:t>Criticality </a:t>
            </a:r>
            <a:r>
              <a:rPr lang="en-US" sz="1500" dirty="0">
                <a:ea typeface="+mn-ea"/>
                <a:cs typeface="+mn-cs"/>
              </a:rPr>
              <a:t>of LREC proficiency to task and </a:t>
            </a:r>
            <a:r>
              <a:rPr lang="en-US" sz="1500" dirty="0" smtClean="0">
                <a:ea typeface="+mn-ea"/>
                <a:cs typeface="+mn-cs"/>
              </a:rPr>
              <a:t>mission</a:t>
            </a:r>
            <a:endParaRPr lang="en-US" sz="1500" dirty="0">
              <a:ea typeface="+mn-ea"/>
              <a:cs typeface="+mn-cs"/>
            </a:endParaRPr>
          </a:p>
          <a:p>
            <a:pPr lvl="1"/>
            <a:r>
              <a:rPr lang="en-US" sz="1500" dirty="0">
                <a:ea typeface="+mn-ea"/>
                <a:cs typeface="+mn-cs"/>
              </a:rPr>
              <a:t>Is tied to Guidance for Employment of the Force Global and Theater End States</a:t>
            </a:r>
          </a:p>
          <a:p>
            <a:r>
              <a:rPr lang="en-US" sz="1500" dirty="0"/>
              <a:t>Each record </a:t>
            </a:r>
            <a:r>
              <a:rPr lang="en-US" sz="1500" dirty="0" smtClean="0"/>
              <a:t>is </a:t>
            </a:r>
            <a:r>
              <a:rPr lang="en-US" sz="1500" b="1" dirty="0" smtClean="0"/>
              <a:t>NOT </a:t>
            </a:r>
            <a:r>
              <a:rPr lang="en-US" sz="1500" dirty="0" smtClean="0"/>
              <a:t>a </a:t>
            </a:r>
            <a:r>
              <a:rPr lang="en-US" sz="1500" dirty="0"/>
              <a:t>refined sourcing solution </a:t>
            </a:r>
            <a:r>
              <a:rPr lang="en-US" sz="1500" dirty="0" smtClean="0"/>
              <a:t>(e.g., Service </a:t>
            </a:r>
            <a:r>
              <a:rPr lang="en-US" sz="1500" dirty="0"/>
              <a:t>member, </a:t>
            </a:r>
            <a:r>
              <a:rPr lang="en-US" sz="1500" dirty="0" err="1"/>
              <a:t>DoD</a:t>
            </a:r>
            <a:r>
              <a:rPr lang="en-US" sz="1500" dirty="0"/>
              <a:t> civilian, contract linguist, machine </a:t>
            </a:r>
            <a:r>
              <a:rPr lang="en-US" sz="1500" dirty="0" smtClean="0"/>
              <a:t>translation)</a:t>
            </a:r>
            <a:endParaRPr lang="en-US" sz="1500" dirty="0"/>
          </a:p>
          <a:p>
            <a:pPr lvl="1"/>
            <a:r>
              <a:rPr lang="en-US" sz="1500" dirty="0">
                <a:ea typeface="+mn-ea"/>
                <a:cs typeface="+mn-cs"/>
              </a:rPr>
              <a:t>There </a:t>
            </a:r>
            <a:r>
              <a:rPr lang="en-US" sz="1500" dirty="0" smtClean="0">
                <a:ea typeface="+mn-ea"/>
                <a:cs typeface="+mn-cs"/>
              </a:rPr>
              <a:t>is not a </a:t>
            </a:r>
            <a:r>
              <a:rPr lang="en-US" sz="1500" dirty="0">
                <a:ea typeface="+mn-ea"/>
                <a:cs typeface="+mn-cs"/>
              </a:rPr>
              <a:t>one-to-one match between capability requirements and </a:t>
            </a:r>
            <a:r>
              <a:rPr lang="en-US" sz="1500" dirty="0" smtClean="0">
                <a:ea typeface="+mn-ea"/>
                <a:cs typeface="+mn-cs"/>
              </a:rPr>
              <a:t>billets</a:t>
            </a:r>
          </a:p>
          <a:p>
            <a:r>
              <a:rPr lang="en-US" sz="1500" b="1" dirty="0" smtClean="0"/>
              <a:t>What Still Needs to Be Done: </a:t>
            </a:r>
            <a:r>
              <a:rPr lang="en-US" sz="1500" dirty="0" smtClean="0"/>
              <a:t>Determine </a:t>
            </a:r>
            <a:r>
              <a:rPr lang="en-US" sz="1500" dirty="0"/>
              <a:t>sourcing solutions</a:t>
            </a:r>
          </a:p>
          <a:p>
            <a:pPr lvl="1">
              <a:defRPr/>
            </a:pPr>
            <a:r>
              <a:rPr lang="en-US" sz="1500" dirty="0"/>
              <a:t>Services need to translate capability requirements into actual requirements (billets, training programs, contracts, technology solutions, </a:t>
            </a:r>
            <a:r>
              <a:rPr lang="en-US" sz="1500" dirty="0" err="1"/>
              <a:t>etc</a:t>
            </a:r>
            <a:r>
              <a:rPr lang="en-US" sz="1500" dirty="0"/>
              <a:t>) and assess risk</a:t>
            </a:r>
          </a:p>
          <a:p>
            <a:pPr lvl="1"/>
            <a:endParaRPr lang="en-US" sz="1500" dirty="0"/>
          </a:p>
        </p:txBody>
      </p:sp>
      <p:sp>
        <p:nvSpPr>
          <p:cNvPr id="57348" name="Footer Placeholder 6"/>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sz="900" smtClean="0"/>
              <a:t>This brief is unclassified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completion of the CBRIP,</a:t>
            </a:r>
            <a:br>
              <a:rPr lang="en-US" dirty="0" smtClean="0"/>
            </a:br>
            <a:r>
              <a:rPr lang="en-US" dirty="0" smtClean="0"/>
              <a:t>capabilities require translation into manpower processes</a:t>
            </a:r>
            <a:endParaRPr lang="en-US" dirty="0"/>
          </a:p>
        </p:txBody>
      </p:sp>
      <p:sp>
        <p:nvSpPr>
          <p:cNvPr id="3" name="Footer Placeholder 2"/>
          <p:cNvSpPr>
            <a:spLocks noGrp="1"/>
          </p:cNvSpPr>
          <p:nvPr>
            <p:ph type="ftr" sz="quarter" idx="10"/>
          </p:nvPr>
        </p:nvSpPr>
        <p:spPr/>
        <p:txBody>
          <a:bodyPr/>
          <a:lstStyle/>
          <a:p>
            <a:pPr>
              <a:defRPr/>
            </a:pPr>
            <a:r>
              <a:rPr lang="en-US" smtClean="0"/>
              <a:t>This brief is unclassified</a:t>
            </a:r>
            <a:endParaRPr lang="en-US" dirty="0"/>
          </a:p>
        </p:txBody>
      </p:sp>
      <p:sp>
        <p:nvSpPr>
          <p:cNvPr id="34" name="Right Arrow 33"/>
          <p:cNvSpPr/>
          <p:nvPr/>
        </p:nvSpPr>
        <p:spPr bwMode="auto">
          <a:xfrm>
            <a:off x="8095963" y="1900369"/>
            <a:ext cx="346912" cy="304800"/>
          </a:xfrm>
          <a:prstGeom prst="rightArrow">
            <a:avLst/>
          </a:prstGeom>
          <a:solidFill>
            <a:srgbClr val="FFC00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lIns="45720" rIns="45720" anchor="ctr"/>
          <a:lstStyle/>
          <a:p>
            <a:pPr algn="ctr" eaLnBrk="0" hangingPunct="0">
              <a:defRPr/>
            </a:pPr>
            <a:endParaRPr lang="en-US" dirty="0"/>
          </a:p>
        </p:txBody>
      </p:sp>
      <p:sp>
        <p:nvSpPr>
          <p:cNvPr id="35" name="Right Arrow 34"/>
          <p:cNvSpPr/>
          <p:nvPr/>
        </p:nvSpPr>
        <p:spPr bwMode="auto">
          <a:xfrm>
            <a:off x="8095963" y="3665354"/>
            <a:ext cx="346912" cy="304800"/>
          </a:xfrm>
          <a:prstGeom prst="rightArrow">
            <a:avLst/>
          </a:prstGeom>
          <a:solidFill>
            <a:srgbClr val="FFC00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lIns="45720" rIns="45720" anchor="ctr"/>
          <a:lstStyle/>
          <a:p>
            <a:pPr algn="ctr" eaLnBrk="0" hangingPunct="0">
              <a:defRPr/>
            </a:pPr>
            <a:endParaRPr lang="en-US" dirty="0"/>
          </a:p>
        </p:txBody>
      </p:sp>
      <p:sp>
        <p:nvSpPr>
          <p:cNvPr id="36" name="Right Arrow 35"/>
          <p:cNvSpPr/>
          <p:nvPr/>
        </p:nvSpPr>
        <p:spPr bwMode="auto">
          <a:xfrm>
            <a:off x="8095963" y="5005444"/>
            <a:ext cx="346912" cy="304800"/>
          </a:xfrm>
          <a:prstGeom prst="rightArrow">
            <a:avLst/>
          </a:prstGeom>
          <a:solidFill>
            <a:srgbClr val="FFC00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lIns="45720" rIns="45720" anchor="ctr"/>
          <a:lstStyle/>
          <a:p>
            <a:pPr algn="ctr" eaLnBrk="0" hangingPunct="0">
              <a:defRPr/>
            </a:pPr>
            <a:endParaRPr lang="en-US" dirty="0"/>
          </a:p>
        </p:txBody>
      </p:sp>
      <p:sp>
        <p:nvSpPr>
          <p:cNvPr id="37" name="TextBox 7"/>
          <p:cNvSpPr txBox="1">
            <a:spLocks noChangeArrowheads="1"/>
          </p:cNvSpPr>
          <p:nvPr/>
        </p:nvSpPr>
        <p:spPr bwMode="auto">
          <a:xfrm>
            <a:off x="196850" y="4286221"/>
            <a:ext cx="33020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r>
              <a:rPr lang="en-US" altLang="en-US" sz="1100" i="1"/>
              <a:t>Define capability needs of CCMDs to execute planned &amp; assigned missions</a:t>
            </a:r>
          </a:p>
        </p:txBody>
      </p:sp>
      <p:sp>
        <p:nvSpPr>
          <p:cNvPr id="38" name="TextBox 8"/>
          <p:cNvSpPr txBox="1">
            <a:spLocks noChangeArrowheads="1"/>
          </p:cNvSpPr>
          <p:nvPr/>
        </p:nvSpPr>
        <p:spPr bwMode="auto">
          <a:xfrm>
            <a:off x="3854450" y="4286221"/>
            <a:ext cx="1671638"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r>
              <a:rPr lang="en-US" altLang="en-US" sz="1100" i="1"/>
              <a:t>Translate capability needs into documented requirements</a:t>
            </a:r>
          </a:p>
        </p:txBody>
      </p:sp>
      <p:sp>
        <p:nvSpPr>
          <p:cNvPr id="39" name="Rounded Rectangle 38"/>
          <p:cNvSpPr/>
          <p:nvPr/>
        </p:nvSpPr>
        <p:spPr bwMode="auto">
          <a:xfrm>
            <a:off x="8451911" y="1675777"/>
            <a:ext cx="1219200" cy="762000"/>
          </a:xfrm>
          <a:prstGeom prst="roundRect">
            <a:avLst/>
          </a:prstGeom>
          <a:ln>
            <a:solidFill>
              <a:schemeClr val="bg2">
                <a:lumMod val="50000"/>
              </a:schemeClr>
            </a:solidFill>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45720" rIns="45720" anchor="ctr"/>
          <a:lstStyle/>
          <a:p>
            <a:pPr algn="ctr" eaLnBrk="0" hangingPunct="0">
              <a:defRPr/>
            </a:pPr>
            <a:r>
              <a:rPr lang="en-US" dirty="0">
                <a:solidFill>
                  <a:schemeClr val="tx1"/>
                </a:solidFill>
              </a:rPr>
              <a:t>Existing Manpower Processes</a:t>
            </a:r>
          </a:p>
        </p:txBody>
      </p:sp>
      <p:sp>
        <p:nvSpPr>
          <p:cNvPr id="40" name="Folded Corner 39"/>
          <p:cNvSpPr/>
          <p:nvPr/>
        </p:nvSpPr>
        <p:spPr bwMode="auto">
          <a:xfrm>
            <a:off x="6115050" y="1298532"/>
            <a:ext cx="1981200" cy="304800"/>
          </a:xfrm>
          <a:prstGeom prst="foldedCorner">
            <a:avLst/>
          </a:prstGeom>
          <a:ln w="12700">
            <a:solidFill>
              <a:schemeClr val="bg2">
                <a:lumMod val="50000"/>
              </a:schemeClr>
            </a:solidFill>
            <a:headEnd type="none" w="med" len="med"/>
            <a:tailEnd type="none" w="med" len="med"/>
          </a:ln>
        </p:spPr>
        <p:style>
          <a:lnRef idx="3">
            <a:schemeClr val="lt1"/>
          </a:lnRef>
          <a:fillRef idx="1">
            <a:schemeClr val="accent5"/>
          </a:fillRef>
          <a:effectRef idx="1">
            <a:schemeClr val="accent5"/>
          </a:effectRef>
          <a:fontRef idx="minor">
            <a:schemeClr val="lt1"/>
          </a:fontRef>
        </p:style>
        <p:txBody>
          <a:bodyPr lIns="45720" rIns="45720" anchor="ctr"/>
          <a:lstStyle/>
          <a:p>
            <a:pPr algn="ctr" eaLnBrk="0" hangingPunct="0">
              <a:defRPr/>
            </a:pPr>
            <a:r>
              <a:rPr lang="en-US" dirty="0">
                <a:solidFill>
                  <a:schemeClr val="tx1"/>
                </a:solidFill>
              </a:rPr>
              <a:t>CCMD HQ </a:t>
            </a:r>
            <a:r>
              <a:rPr lang="en-US" dirty="0">
                <a:solidFill>
                  <a:schemeClr val="tx1"/>
                </a:solidFill>
              </a:rPr>
              <a:t>Billets</a:t>
            </a:r>
          </a:p>
        </p:txBody>
      </p:sp>
      <p:sp>
        <p:nvSpPr>
          <p:cNvPr id="41" name="Folded Corner 40"/>
          <p:cNvSpPr/>
          <p:nvPr/>
        </p:nvSpPr>
        <p:spPr bwMode="auto">
          <a:xfrm>
            <a:off x="6115050" y="1700169"/>
            <a:ext cx="1981200" cy="304800"/>
          </a:xfrm>
          <a:prstGeom prst="foldedCorner">
            <a:avLst/>
          </a:prstGeom>
          <a:ln w="12700">
            <a:solidFill>
              <a:schemeClr val="bg2">
                <a:lumMod val="50000"/>
              </a:schemeClr>
            </a:solidFill>
            <a:headEnd type="none" w="med" len="med"/>
            <a:tailEnd type="none" w="med" len="med"/>
          </a:ln>
        </p:spPr>
        <p:style>
          <a:lnRef idx="3">
            <a:schemeClr val="lt1"/>
          </a:lnRef>
          <a:fillRef idx="1">
            <a:schemeClr val="accent5"/>
          </a:fillRef>
          <a:effectRef idx="1">
            <a:schemeClr val="accent5"/>
          </a:effectRef>
          <a:fontRef idx="minor">
            <a:schemeClr val="lt1"/>
          </a:fontRef>
        </p:style>
        <p:txBody>
          <a:bodyPr lIns="45720" rIns="45720" anchor="ctr"/>
          <a:lstStyle/>
          <a:p>
            <a:pPr algn="ctr" eaLnBrk="0" hangingPunct="0">
              <a:defRPr/>
            </a:pPr>
            <a:r>
              <a:rPr lang="en-US" dirty="0">
                <a:solidFill>
                  <a:schemeClr val="tx1"/>
                </a:solidFill>
              </a:rPr>
              <a:t>Component HQ Billets</a:t>
            </a:r>
          </a:p>
        </p:txBody>
      </p:sp>
      <p:sp>
        <p:nvSpPr>
          <p:cNvPr id="42" name="Folded Corner 41"/>
          <p:cNvSpPr/>
          <p:nvPr/>
        </p:nvSpPr>
        <p:spPr bwMode="auto">
          <a:xfrm>
            <a:off x="6115050" y="2100219"/>
            <a:ext cx="1981200" cy="304800"/>
          </a:xfrm>
          <a:prstGeom prst="foldedCorner">
            <a:avLst/>
          </a:prstGeom>
          <a:ln w="12700">
            <a:solidFill>
              <a:schemeClr val="bg2">
                <a:lumMod val="50000"/>
              </a:schemeClr>
            </a:solidFill>
            <a:headEnd type="none" w="med" len="med"/>
            <a:tailEnd type="none" w="med" len="med"/>
          </a:ln>
        </p:spPr>
        <p:style>
          <a:lnRef idx="3">
            <a:schemeClr val="lt1"/>
          </a:lnRef>
          <a:fillRef idx="1">
            <a:schemeClr val="accent5"/>
          </a:fillRef>
          <a:effectRef idx="1">
            <a:schemeClr val="accent5"/>
          </a:effectRef>
          <a:fontRef idx="minor">
            <a:schemeClr val="lt1"/>
          </a:fontRef>
        </p:style>
        <p:txBody>
          <a:bodyPr lIns="45720" rIns="45720" anchor="ctr"/>
          <a:lstStyle/>
          <a:p>
            <a:pPr algn="ctr" eaLnBrk="0" hangingPunct="0">
              <a:defRPr/>
            </a:pPr>
            <a:r>
              <a:rPr lang="en-US" dirty="0">
                <a:solidFill>
                  <a:schemeClr val="tx1"/>
                </a:solidFill>
              </a:rPr>
              <a:t>JTF Joint Manning Doc</a:t>
            </a:r>
          </a:p>
        </p:txBody>
      </p:sp>
      <p:sp>
        <p:nvSpPr>
          <p:cNvPr id="43" name="Folded Corner 42"/>
          <p:cNvSpPr/>
          <p:nvPr/>
        </p:nvSpPr>
        <p:spPr bwMode="auto">
          <a:xfrm>
            <a:off x="6115050" y="2501857"/>
            <a:ext cx="1981200" cy="304800"/>
          </a:xfrm>
          <a:prstGeom prst="foldedCorner">
            <a:avLst/>
          </a:prstGeom>
          <a:ln w="12700">
            <a:solidFill>
              <a:schemeClr val="bg2">
                <a:lumMod val="50000"/>
              </a:schemeClr>
            </a:solidFill>
            <a:headEnd type="none" w="med" len="med"/>
            <a:tailEnd type="none" w="med" len="med"/>
          </a:ln>
        </p:spPr>
        <p:style>
          <a:lnRef idx="3">
            <a:schemeClr val="lt1"/>
          </a:lnRef>
          <a:fillRef idx="1">
            <a:schemeClr val="accent5"/>
          </a:fillRef>
          <a:effectRef idx="1">
            <a:schemeClr val="accent5"/>
          </a:effectRef>
          <a:fontRef idx="minor">
            <a:schemeClr val="lt1"/>
          </a:fontRef>
        </p:style>
        <p:txBody>
          <a:bodyPr lIns="45720" rIns="45720" anchor="ctr"/>
          <a:lstStyle/>
          <a:p>
            <a:pPr algn="ctr" eaLnBrk="0" hangingPunct="0">
              <a:defRPr/>
            </a:pPr>
            <a:r>
              <a:rPr lang="en-US" dirty="0">
                <a:solidFill>
                  <a:schemeClr val="tx1"/>
                </a:solidFill>
              </a:rPr>
              <a:t>Unit Manning Document</a:t>
            </a:r>
          </a:p>
        </p:txBody>
      </p:sp>
      <p:sp>
        <p:nvSpPr>
          <p:cNvPr id="44" name="Right Arrow 43"/>
          <p:cNvSpPr/>
          <p:nvPr/>
        </p:nvSpPr>
        <p:spPr bwMode="auto">
          <a:xfrm>
            <a:off x="3425409" y="3632937"/>
            <a:ext cx="466620" cy="304800"/>
          </a:xfrm>
          <a:prstGeom prst="rightArrow">
            <a:avLst/>
          </a:prstGeom>
          <a:solidFill>
            <a:srgbClr val="FFC00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lIns="45720" rIns="45720" anchor="ctr"/>
          <a:lstStyle/>
          <a:p>
            <a:pPr algn="ctr" eaLnBrk="0" hangingPunct="0">
              <a:defRPr/>
            </a:pPr>
            <a:endParaRPr lang="en-US" dirty="0"/>
          </a:p>
        </p:txBody>
      </p:sp>
      <p:sp>
        <p:nvSpPr>
          <p:cNvPr id="45" name="Right Arrow 44"/>
          <p:cNvSpPr/>
          <p:nvPr/>
        </p:nvSpPr>
        <p:spPr bwMode="auto">
          <a:xfrm rot="18829772">
            <a:off x="4956666" y="3176376"/>
            <a:ext cx="1377150" cy="304800"/>
          </a:xfrm>
          <a:prstGeom prst="rightArrow">
            <a:avLst/>
          </a:prstGeom>
          <a:solidFill>
            <a:srgbClr val="FFC00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lIns="45720" rIns="45720" anchor="ctr"/>
          <a:lstStyle/>
          <a:p>
            <a:pPr algn="ctr" eaLnBrk="0" hangingPunct="0">
              <a:defRPr/>
            </a:pPr>
            <a:endParaRPr lang="en-US" dirty="0"/>
          </a:p>
        </p:txBody>
      </p:sp>
      <p:sp>
        <p:nvSpPr>
          <p:cNvPr id="46" name="Right Arrow 45"/>
          <p:cNvSpPr/>
          <p:nvPr/>
        </p:nvSpPr>
        <p:spPr bwMode="auto">
          <a:xfrm>
            <a:off x="1748898" y="3632937"/>
            <a:ext cx="532652" cy="304800"/>
          </a:xfrm>
          <a:prstGeom prst="rightArrow">
            <a:avLst/>
          </a:prstGeom>
          <a:solidFill>
            <a:srgbClr val="FFC00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lIns="45720" rIns="45720" anchor="ctr"/>
          <a:lstStyle/>
          <a:p>
            <a:pPr algn="ctr" eaLnBrk="0" hangingPunct="0">
              <a:defRPr/>
            </a:pPr>
            <a:endParaRPr lang="en-US" dirty="0">
              <a:solidFill>
                <a:schemeClr val="tx1"/>
              </a:solidFill>
            </a:endParaRPr>
          </a:p>
        </p:txBody>
      </p:sp>
      <p:sp>
        <p:nvSpPr>
          <p:cNvPr id="47" name="Rounded Rectangle 46"/>
          <p:cNvSpPr/>
          <p:nvPr/>
        </p:nvSpPr>
        <p:spPr bwMode="auto">
          <a:xfrm>
            <a:off x="8451911" y="3436754"/>
            <a:ext cx="1219200" cy="762000"/>
          </a:xfrm>
          <a:prstGeom prst="roundRect">
            <a:avLst/>
          </a:prstGeom>
          <a:ln>
            <a:solidFill>
              <a:schemeClr val="bg2">
                <a:lumMod val="50000"/>
              </a:schemeClr>
            </a:solidFill>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45720" rIns="45720" anchor="ctr"/>
          <a:lstStyle/>
          <a:p>
            <a:pPr algn="ctr" eaLnBrk="0" hangingPunct="0">
              <a:defRPr/>
            </a:pPr>
            <a:r>
              <a:rPr lang="en-US" dirty="0">
                <a:solidFill>
                  <a:schemeClr val="tx1"/>
                </a:solidFill>
              </a:rPr>
              <a:t>Existing Contracting Process</a:t>
            </a:r>
          </a:p>
        </p:txBody>
      </p:sp>
      <p:sp>
        <p:nvSpPr>
          <p:cNvPr id="48" name="Folded Corner 47"/>
          <p:cNvSpPr/>
          <p:nvPr/>
        </p:nvSpPr>
        <p:spPr bwMode="auto">
          <a:xfrm>
            <a:off x="6115050" y="3665093"/>
            <a:ext cx="1981200" cy="304800"/>
          </a:xfrm>
          <a:prstGeom prst="foldedCorner">
            <a:avLst/>
          </a:prstGeom>
          <a:ln w="12700">
            <a:solidFill>
              <a:schemeClr val="bg2">
                <a:lumMod val="50000"/>
              </a:schemeClr>
            </a:solidFill>
            <a:headEnd type="none" w="med" len="med"/>
            <a:tailEnd type="none" w="med" len="med"/>
          </a:ln>
        </p:spPr>
        <p:style>
          <a:lnRef idx="3">
            <a:schemeClr val="lt1"/>
          </a:lnRef>
          <a:fillRef idx="1">
            <a:schemeClr val="accent5"/>
          </a:fillRef>
          <a:effectRef idx="1">
            <a:schemeClr val="accent5"/>
          </a:effectRef>
          <a:fontRef idx="minor">
            <a:schemeClr val="lt1"/>
          </a:fontRef>
        </p:style>
        <p:txBody>
          <a:bodyPr lIns="45720" rIns="45720" anchor="ctr"/>
          <a:lstStyle/>
          <a:p>
            <a:pPr algn="ctr" eaLnBrk="0" hangingPunct="0">
              <a:defRPr/>
            </a:pPr>
            <a:r>
              <a:rPr lang="en-US" dirty="0">
                <a:solidFill>
                  <a:schemeClr val="tx1"/>
                </a:solidFill>
              </a:rPr>
              <a:t>Contracting Requirements</a:t>
            </a:r>
          </a:p>
        </p:txBody>
      </p:sp>
      <p:sp>
        <p:nvSpPr>
          <p:cNvPr id="49" name="Rounded Rectangle 48"/>
          <p:cNvSpPr/>
          <p:nvPr/>
        </p:nvSpPr>
        <p:spPr bwMode="auto">
          <a:xfrm>
            <a:off x="8451911" y="4700644"/>
            <a:ext cx="1219200" cy="914400"/>
          </a:xfrm>
          <a:prstGeom prst="roundRect">
            <a:avLst/>
          </a:prstGeom>
          <a:ln>
            <a:solidFill>
              <a:schemeClr val="bg2">
                <a:lumMod val="50000"/>
              </a:schemeClr>
            </a:solidFill>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45720" rIns="45720" anchor="ctr"/>
          <a:lstStyle/>
          <a:p>
            <a:pPr algn="ctr" eaLnBrk="0" hangingPunct="0">
              <a:defRPr/>
            </a:pPr>
            <a:r>
              <a:rPr lang="en-US" dirty="0">
                <a:solidFill>
                  <a:schemeClr val="tx1"/>
                </a:solidFill>
              </a:rPr>
              <a:t>Joint Operational Planning &amp; Execution System</a:t>
            </a:r>
          </a:p>
        </p:txBody>
      </p:sp>
      <p:sp>
        <p:nvSpPr>
          <p:cNvPr id="50" name="Folded Corner 49"/>
          <p:cNvSpPr/>
          <p:nvPr/>
        </p:nvSpPr>
        <p:spPr bwMode="auto">
          <a:xfrm>
            <a:off x="6115050" y="5005358"/>
            <a:ext cx="1981200" cy="304800"/>
          </a:xfrm>
          <a:prstGeom prst="foldedCorner">
            <a:avLst/>
          </a:prstGeom>
          <a:ln w="12700">
            <a:solidFill>
              <a:schemeClr val="bg2">
                <a:lumMod val="50000"/>
              </a:schemeClr>
            </a:solidFill>
            <a:headEnd type="none" w="med" len="med"/>
            <a:tailEnd type="none" w="med" len="med"/>
          </a:ln>
        </p:spPr>
        <p:style>
          <a:lnRef idx="3">
            <a:schemeClr val="lt1"/>
          </a:lnRef>
          <a:fillRef idx="1">
            <a:schemeClr val="accent5"/>
          </a:fillRef>
          <a:effectRef idx="1">
            <a:schemeClr val="accent5"/>
          </a:effectRef>
          <a:fontRef idx="minor">
            <a:schemeClr val="lt1"/>
          </a:fontRef>
        </p:style>
        <p:txBody>
          <a:bodyPr lIns="45720" rIns="45720" anchor="ctr"/>
          <a:lstStyle/>
          <a:p>
            <a:pPr algn="ctr" eaLnBrk="0" hangingPunct="0">
              <a:defRPr/>
            </a:pPr>
            <a:r>
              <a:rPr lang="en-US" dirty="0">
                <a:solidFill>
                  <a:schemeClr val="tx1"/>
                </a:solidFill>
              </a:rPr>
              <a:t>Contingency Planning</a:t>
            </a:r>
          </a:p>
        </p:txBody>
      </p:sp>
      <p:sp>
        <p:nvSpPr>
          <p:cNvPr id="51" name="Right Arrow 50"/>
          <p:cNvSpPr/>
          <p:nvPr/>
        </p:nvSpPr>
        <p:spPr bwMode="auto">
          <a:xfrm>
            <a:off x="5007039" y="3662056"/>
            <a:ext cx="1079577" cy="304800"/>
          </a:xfrm>
          <a:prstGeom prst="rightArrow">
            <a:avLst/>
          </a:prstGeom>
          <a:solidFill>
            <a:srgbClr val="FFC00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lIns="45720" rIns="45720" anchor="ctr"/>
          <a:lstStyle/>
          <a:p>
            <a:pPr algn="ctr" eaLnBrk="0" hangingPunct="0">
              <a:defRPr/>
            </a:pPr>
            <a:endParaRPr lang="en-US" dirty="0"/>
          </a:p>
        </p:txBody>
      </p:sp>
      <p:sp>
        <p:nvSpPr>
          <p:cNvPr id="52" name="Right Arrow 51"/>
          <p:cNvSpPr/>
          <p:nvPr/>
        </p:nvSpPr>
        <p:spPr bwMode="auto">
          <a:xfrm rot="3302513">
            <a:off x="4874067" y="4210788"/>
            <a:ext cx="1550672" cy="304800"/>
          </a:xfrm>
          <a:prstGeom prst="rightArrow">
            <a:avLst/>
          </a:prstGeom>
          <a:solidFill>
            <a:srgbClr val="FFC00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lIns="45720" rIns="45720" anchor="ctr"/>
          <a:lstStyle/>
          <a:p>
            <a:pPr algn="ctr" eaLnBrk="0" hangingPunct="0">
              <a:defRPr/>
            </a:pPr>
            <a:endParaRPr lang="en-US" dirty="0"/>
          </a:p>
        </p:txBody>
      </p:sp>
      <p:sp>
        <p:nvSpPr>
          <p:cNvPr id="53" name="Rounded Rectangle 52"/>
          <p:cNvSpPr/>
          <p:nvPr/>
        </p:nvSpPr>
        <p:spPr bwMode="auto">
          <a:xfrm>
            <a:off x="3903919" y="3404337"/>
            <a:ext cx="1621898" cy="762000"/>
          </a:xfrm>
          <a:prstGeom prst="roundRect">
            <a:avLst/>
          </a:prstGeom>
          <a:ln>
            <a:solidFill>
              <a:schemeClr val="bg2">
                <a:lumMod val="50000"/>
              </a:schemeClr>
            </a:solidFill>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lIns="45720" rIns="45720" anchor="ctr"/>
          <a:lstStyle/>
          <a:p>
            <a:pPr algn="ctr" eaLnBrk="0" hangingPunct="0">
              <a:defRPr/>
            </a:pPr>
            <a:r>
              <a:rPr lang="en-US" dirty="0">
                <a:solidFill>
                  <a:schemeClr val="tx1"/>
                </a:solidFill>
              </a:rPr>
              <a:t>Translation Process</a:t>
            </a:r>
          </a:p>
        </p:txBody>
      </p:sp>
      <p:sp>
        <p:nvSpPr>
          <p:cNvPr id="54" name="Rounded Rectangle 53"/>
          <p:cNvSpPr/>
          <p:nvPr/>
        </p:nvSpPr>
        <p:spPr bwMode="auto">
          <a:xfrm>
            <a:off x="197259" y="3404337"/>
            <a:ext cx="1621898" cy="762000"/>
          </a:xfrm>
          <a:prstGeom prst="roundRect">
            <a:avLst/>
          </a:prstGeom>
          <a:ln>
            <a:solidFill>
              <a:schemeClr val="bg2">
                <a:lumMod val="50000"/>
              </a:schemeClr>
            </a:solidFill>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45720" rIns="45720" anchor="ctr"/>
          <a:lstStyle/>
          <a:p>
            <a:pPr algn="ctr" eaLnBrk="0" hangingPunct="0">
              <a:defRPr/>
            </a:pPr>
            <a:r>
              <a:rPr lang="en-US" dirty="0">
                <a:solidFill>
                  <a:schemeClr val="tx1"/>
                </a:solidFill>
              </a:rPr>
              <a:t>Capabilities-Based Requirements Identification Process (CBRIP)</a:t>
            </a:r>
          </a:p>
        </p:txBody>
      </p:sp>
      <p:sp>
        <p:nvSpPr>
          <p:cNvPr id="55" name="Folded Corner 54"/>
          <p:cNvSpPr/>
          <p:nvPr/>
        </p:nvSpPr>
        <p:spPr bwMode="auto">
          <a:xfrm>
            <a:off x="2297113" y="3517871"/>
            <a:ext cx="1128712" cy="533400"/>
          </a:xfrm>
          <a:prstGeom prst="foldedCorner">
            <a:avLst/>
          </a:prstGeom>
          <a:ln w="12700">
            <a:solidFill>
              <a:schemeClr val="bg2">
                <a:lumMod val="50000"/>
              </a:schemeClr>
            </a:solidFill>
            <a:headEnd type="none" w="med" len="med"/>
            <a:tailEnd type="none" w="med" len="med"/>
          </a:ln>
        </p:spPr>
        <p:style>
          <a:lnRef idx="3">
            <a:schemeClr val="lt1"/>
          </a:lnRef>
          <a:fillRef idx="1">
            <a:schemeClr val="accent5"/>
          </a:fillRef>
          <a:effectRef idx="1">
            <a:schemeClr val="accent5"/>
          </a:effectRef>
          <a:fontRef idx="minor">
            <a:schemeClr val="lt1"/>
          </a:fontRef>
        </p:style>
        <p:txBody>
          <a:bodyPr lIns="45720" rIns="45720" anchor="ctr"/>
          <a:lstStyle/>
          <a:p>
            <a:pPr algn="ctr" eaLnBrk="0" hangingPunct="0">
              <a:defRPr/>
            </a:pPr>
            <a:r>
              <a:rPr lang="en-US" dirty="0">
                <a:solidFill>
                  <a:schemeClr val="tx1"/>
                </a:solidFill>
              </a:rPr>
              <a:t>Capability Requirements</a:t>
            </a:r>
          </a:p>
        </p:txBody>
      </p:sp>
      <p:sp>
        <p:nvSpPr>
          <p:cNvPr id="56" name="Right Brace 28"/>
          <p:cNvSpPr>
            <a:spLocks/>
          </p:cNvSpPr>
          <p:nvPr/>
        </p:nvSpPr>
        <p:spPr bwMode="auto">
          <a:xfrm rot="5400000">
            <a:off x="1657350" y="3263871"/>
            <a:ext cx="395288" cy="3287712"/>
          </a:xfrm>
          <a:prstGeom prst="rightBrace">
            <a:avLst>
              <a:gd name="adj1" fmla="val 8356"/>
              <a:gd name="adj2" fmla="val 50000"/>
            </a:avLst>
          </a:prstGeom>
          <a:solidFill>
            <a:schemeClr val="bg1"/>
          </a:solidFill>
          <a:ln w="9525"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57" name="TextBox 31"/>
          <p:cNvSpPr txBox="1">
            <a:spLocks noChangeArrowheads="1"/>
          </p:cNvSpPr>
          <p:nvPr/>
        </p:nvSpPr>
        <p:spPr bwMode="auto">
          <a:xfrm>
            <a:off x="685800" y="5103783"/>
            <a:ext cx="2339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r>
              <a:rPr lang="en-US" altLang="en-US"/>
              <a:t>Unconstrained Needs</a:t>
            </a:r>
          </a:p>
        </p:txBody>
      </p:sp>
      <p:sp>
        <p:nvSpPr>
          <p:cNvPr id="58" name="Right Brace 32"/>
          <p:cNvSpPr>
            <a:spLocks/>
          </p:cNvSpPr>
          <p:nvPr/>
        </p:nvSpPr>
        <p:spPr bwMode="auto">
          <a:xfrm rot="5400000">
            <a:off x="6705600" y="3028921"/>
            <a:ext cx="395288" cy="5681662"/>
          </a:xfrm>
          <a:prstGeom prst="rightBrace">
            <a:avLst>
              <a:gd name="adj1" fmla="val 8318"/>
              <a:gd name="adj2" fmla="val 50000"/>
            </a:avLst>
          </a:prstGeom>
          <a:solidFill>
            <a:schemeClr val="bg1"/>
          </a:solidFill>
          <a:ln w="9525"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59" name="TextBox 33"/>
          <p:cNvSpPr txBox="1">
            <a:spLocks noChangeArrowheads="1"/>
          </p:cNvSpPr>
          <p:nvPr/>
        </p:nvSpPr>
        <p:spPr bwMode="auto">
          <a:xfrm>
            <a:off x="4949825" y="6065808"/>
            <a:ext cx="3994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r>
              <a:rPr lang="en-US" altLang="en-US"/>
              <a:t>Constrained Requirements</a:t>
            </a:r>
          </a:p>
        </p:txBody>
      </p:sp>
    </p:spTree>
    <p:extLst>
      <p:ext uri="{BB962C8B-B14F-4D97-AF65-F5344CB8AC3E}">
        <p14:creationId xmlns:p14="http://schemas.microsoft.com/office/powerpoint/2010/main" val="1759031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5"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7" name="think-cell Slide" r:id="rId4" imgW="360" imgH="360" progId="TCLayout.ActiveDocument.1">
                  <p:embed/>
                </p:oleObj>
              </mc:Choice>
              <mc:Fallback>
                <p:oleObj name="think-cell Slide" r:id="rId4" imgW="360" imgH="36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291" name="Title 1"/>
          <p:cNvSpPr>
            <a:spLocks noGrp="1"/>
          </p:cNvSpPr>
          <p:nvPr>
            <p:ph type="title"/>
          </p:nvPr>
        </p:nvSpPr>
        <p:spPr/>
        <p:txBody>
          <a:bodyPr/>
          <a:lstStyle/>
          <a:p>
            <a:r>
              <a:rPr lang="en-US" altLang="en-US" dirty="0" smtClean="0"/>
              <a:t>Proficiency levels for language and culture are the core of the capability requirement</a:t>
            </a:r>
          </a:p>
        </p:txBody>
      </p:sp>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smtClean="0"/>
              <a:t>This brief is unclassified</a:t>
            </a:r>
          </a:p>
        </p:txBody>
      </p:sp>
      <p:graphicFrame>
        <p:nvGraphicFramePr>
          <p:cNvPr id="7" name="Table 6"/>
          <p:cNvGraphicFramePr>
            <a:graphicFrameLocks noGrp="1"/>
          </p:cNvGraphicFramePr>
          <p:nvPr/>
        </p:nvGraphicFramePr>
        <p:xfrm>
          <a:off x="520700" y="1536700"/>
          <a:ext cx="8736016" cy="1219200"/>
        </p:xfrm>
        <a:graphic>
          <a:graphicData uri="http://schemas.openxmlformats.org/drawingml/2006/table">
            <a:tbl>
              <a:tblPr firstRow="1" bandRow="1">
                <a:tableStyleId>{5C22544A-7EE6-4342-B048-85BDC9FD1C3A}</a:tableStyleId>
              </a:tblPr>
              <a:tblGrid>
                <a:gridCol w="1820611"/>
                <a:gridCol w="1152567"/>
                <a:gridCol w="1152568"/>
                <a:gridCol w="1152568"/>
                <a:gridCol w="1152567"/>
                <a:gridCol w="1152568"/>
                <a:gridCol w="1152567"/>
              </a:tblGrid>
              <a:tr h="0">
                <a:tc gridSpan="7">
                  <a:txBody>
                    <a:bodyPr/>
                    <a:lstStyle/>
                    <a:p>
                      <a:pPr algn="ctr"/>
                      <a:r>
                        <a:rPr lang="en-US" sz="1400" dirty="0" smtClean="0">
                          <a:latin typeface="Arial" panose="020B0604020202020204" pitchFamily="34" charset="0"/>
                          <a:cs typeface="Arial" panose="020B0604020202020204" pitchFamily="34" charset="0"/>
                        </a:rPr>
                        <a:t>Language</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Proficiency for Listening, Speaking,</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Reading, and Writing Modalities</a:t>
                      </a:r>
                      <a:endParaRPr lang="en-US" sz="1400" dirty="0">
                        <a:latin typeface="Arial" panose="020B0604020202020204" pitchFamily="34" charset="0"/>
                        <a:cs typeface="Arial" panose="020B0604020202020204" pitchFamily="34" charset="0"/>
                      </a:endParaRPr>
                    </a:p>
                  </a:txBody>
                  <a:tcPr marL="91443" marR="914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0">
                <a:tc>
                  <a:txBody>
                    <a:bodyPr/>
                    <a:lstStyle/>
                    <a:p>
                      <a:r>
                        <a:rPr lang="en-US" sz="1200" b="1" dirty="0" smtClean="0">
                          <a:latin typeface="Arial" panose="020B0604020202020204" pitchFamily="34" charset="0"/>
                          <a:cs typeface="Arial" panose="020B0604020202020204" pitchFamily="34" charset="0"/>
                        </a:rPr>
                        <a:t>Proficiency Level:</a:t>
                      </a:r>
                      <a:endParaRPr lang="en-US" sz="1200" b="1" dirty="0">
                        <a:latin typeface="Arial" panose="020B0604020202020204" pitchFamily="34" charset="0"/>
                        <a:cs typeface="Arial" panose="020B0604020202020204" pitchFamily="34" charset="0"/>
                      </a:endParaRPr>
                    </a:p>
                  </a:txBody>
                  <a:tcPr marL="91443" marR="91443"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marL="91443" marR="91443"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1200" dirty="0" smtClean="0">
                          <a:latin typeface="Arial" panose="020B0604020202020204" pitchFamily="34" charset="0"/>
                          <a:cs typeface="Arial" panose="020B0604020202020204" pitchFamily="34" charset="0"/>
                        </a:rPr>
                        <a:t>1</a:t>
                      </a:r>
                      <a:endParaRPr lang="en-US" sz="1200" dirty="0">
                        <a:latin typeface="Arial" panose="020B0604020202020204" pitchFamily="34" charset="0"/>
                        <a:cs typeface="Arial" panose="020B0604020202020204" pitchFamily="34" charset="0"/>
                      </a:endParaRPr>
                    </a:p>
                  </a:txBody>
                  <a:tcPr marL="91443" marR="91443"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1200" dirty="0" smtClean="0">
                          <a:latin typeface="Arial" panose="020B0604020202020204" pitchFamily="34" charset="0"/>
                          <a:cs typeface="Arial" panose="020B0604020202020204" pitchFamily="34" charset="0"/>
                        </a:rPr>
                        <a:t>2</a:t>
                      </a:r>
                      <a:endParaRPr lang="en-US" sz="1200" dirty="0">
                        <a:latin typeface="Arial" panose="020B0604020202020204" pitchFamily="34" charset="0"/>
                        <a:cs typeface="Arial" panose="020B0604020202020204" pitchFamily="34" charset="0"/>
                      </a:endParaRPr>
                    </a:p>
                  </a:txBody>
                  <a:tcPr marL="91443" marR="91443"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1200" dirty="0" smtClean="0">
                          <a:latin typeface="Arial" panose="020B0604020202020204" pitchFamily="34" charset="0"/>
                          <a:cs typeface="Arial" panose="020B0604020202020204" pitchFamily="34" charset="0"/>
                        </a:rPr>
                        <a:t>3</a:t>
                      </a:r>
                      <a:endParaRPr lang="en-US" sz="1200" dirty="0">
                        <a:latin typeface="Arial" panose="020B0604020202020204" pitchFamily="34" charset="0"/>
                        <a:cs typeface="Arial" panose="020B0604020202020204" pitchFamily="34" charset="0"/>
                      </a:endParaRPr>
                    </a:p>
                  </a:txBody>
                  <a:tcPr marL="91443" marR="91443"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1200" dirty="0" smtClean="0">
                          <a:latin typeface="Arial" panose="020B0604020202020204" pitchFamily="34" charset="0"/>
                          <a:cs typeface="Arial" panose="020B0604020202020204" pitchFamily="34" charset="0"/>
                        </a:rPr>
                        <a:t>4</a:t>
                      </a:r>
                      <a:endParaRPr lang="en-US" sz="1200" dirty="0">
                        <a:latin typeface="Arial" panose="020B0604020202020204" pitchFamily="34" charset="0"/>
                        <a:cs typeface="Arial" panose="020B0604020202020204" pitchFamily="34" charset="0"/>
                      </a:endParaRPr>
                    </a:p>
                  </a:txBody>
                  <a:tcPr marL="91443" marR="91443"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1200" dirty="0" smtClean="0">
                          <a:latin typeface="Arial" panose="020B0604020202020204" pitchFamily="34" charset="0"/>
                          <a:cs typeface="Arial" panose="020B0604020202020204" pitchFamily="34" charset="0"/>
                        </a:rPr>
                        <a:t>5</a:t>
                      </a:r>
                      <a:endParaRPr lang="en-US" sz="1200" dirty="0">
                        <a:latin typeface="Arial" panose="020B0604020202020204" pitchFamily="34" charset="0"/>
                        <a:cs typeface="Arial" panose="020B0604020202020204" pitchFamily="34" charset="0"/>
                      </a:endParaRPr>
                    </a:p>
                  </a:txBody>
                  <a:tcPr marL="91443" marR="91443" anchor="ct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534379">
                <a:tc>
                  <a:txBody>
                    <a:bodyPr/>
                    <a:lstStyle/>
                    <a:p>
                      <a:r>
                        <a:rPr lang="en-US" sz="1200" b="1" dirty="0" smtClean="0">
                          <a:latin typeface="Arial" panose="020B0604020202020204" pitchFamily="34" charset="0"/>
                          <a:cs typeface="Arial" panose="020B0604020202020204" pitchFamily="34" charset="0"/>
                        </a:rPr>
                        <a:t>Proficiency</a:t>
                      </a:r>
                      <a:r>
                        <a:rPr lang="en-US" sz="1200" b="1" baseline="0"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Description:</a:t>
                      </a:r>
                      <a:endParaRPr lang="en-US" sz="1200" b="1" dirty="0">
                        <a:latin typeface="Arial" panose="020B0604020202020204" pitchFamily="34" charset="0"/>
                        <a:cs typeface="Arial" panose="020B0604020202020204" pitchFamily="34" charset="0"/>
                      </a:endParaRPr>
                    </a:p>
                  </a:txBody>
                  <a:tcPr marL="91443" marR="91443"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dirty="0" smtClean="0">
                          <a:latin typeface="Arial" panose="020B0604020202020204" pitchFamily="34" charset="0"/>
                          <a:cs typeface="Arial" panose="020B0604020202020204" pitchFamily="34" charset="0"/>
                        </a:rPr>
                        <a:t>Memorized Proficiency</a:t>
                      </a:r>
                      <a:endParaRPr lang="en-US" sz="1200" dirty="0">
                        <a:latin typeface="Arial" panose="020B0604020202020204" pitchFamily="34" charset="0"/>
                        <a:cs typeface="Arial" panose="020B0604020202020204" pitchFamily="34" charset="0"/>
                      </a:endParaRPr>
                    </a:p>
                  </a:txBody>
                  <a:tcPr marL="91443" marR="91443"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dirty="0" smtClean="0">
                          <a:latin typeface="Arial" panose="020B0604020202020204" pitchFamily="34" charset="0"/>
                          <a:cs typeface="Arial" panose="020B0604020202020204" pitchFamily="34" charset="0"/>
                        </a:rPr>
                        <a:t>Elementary Proficiency</a:t>
                      </a:r>
                      <a:endParaRPr lang="en-US" sz="1200" dirty="0">
                        <a:latin typeface="Arial" panose="020B0604020202020204" pitchFamily="34" charset="0"/>
                        <a:cs typeface="Arial" panose="020B0604020202020204" pitchFamily="34" charset="0"/>
                      </a:endParaRPr>
                    </a:p>
                  </a:txBody>
                  <a:tcPr marL="91443" marR="91443"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dirty="0" smtClean="0">
                          <a:latin typeface="Arial" panose="020B0604020202020204" pitchFamily="34" charset="0"/>
                          <a:cs typeface="Arial" panose="020B0604020202020204" pitchFamily="34" charset="0"/>
                        </a:rPr>
                        <a:t>Limited Working Proficiency</a:t>
                      </a:r>
                      <a:endParaRPr lang="en-US" sz="1200" dirty="0">
                        <a:latin typeface="Arial" panose="020B0604020202020204" pitchFamily="34" charset="0"/>
                        <a:cs typeface="Arial" panose="020B0604020202020204" pitchFamily="34" charset="0"/>
                      </a:endParaRPr>
                    </a:p>
                  </a:txBody>
                  <a:tcPr marL="91443" marR="91443"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dirty="0" smtClean="0">
                          <a:latin typeface="Arial" panose="020B0604020202020204" pitchFamily="34" charset="0"/>
                          <a:cs typeface="Arial" panose="020B0604020202020204" pitchFamily="34" charset="0"/>
                        </a:rPr>
                        <a:t>General Professional Proficiency</a:t>
                      </a:r>
                      <a:endParaRPr lang="en-US" sz="1200" dirty="0">
                        <a:latin typeface="Arial" panose="020B0604020202020204" pitchFamily="34" charset="0"/>
                        <a:cs typeface="Arial" panose="020B0604020202020204" pitchFamily="34" charset="0"/>
                      </a:endParaRPr>
                    </a:p>
                  </a:txBody>
                  <a:tcPr marL="91443" marR="91443"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Advanced Professional Proficiency</a:t>
                      </a:r>
                    </a:p>
                  </a:txBody>
                  <a:tcPr marL="91443" marR="91443"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dirty="0" smtClean="0">
                          <a:latin typeface="Arial" panose="020B0604020202020204" pitchFamily="34" charset="0"/>
                          <a:cs typeface="Arial" panose="020B0604020202020204" pitchFamily="34" charset="0"/>
                        </a:rPr>
                        <a:t>Functionally</a:t>
                      </a:r>
                      <a:r>
                        <a:rPr lang="en-US" sz="1200" baseline="0" dirty="0" smtClean="0">
                          <a:latin typeface="Arial" panose="020B0604020202020204" pitchFamily="34" charset="0"/>
                          <a:cs typeface="Arial" panose="020B0604020202020204" pitchFamily="34" charset="0"/>
                        </a:rPr>
                        <a:t> Native Proficiency</a:t>
                      </a:r>
                      <a:endParaRPr lang="en-US" sz="1200" dirty="0">
                        <a:latin typeface="Arial" panose="020B0604020202020204" pitchFamily="34" charset="0"/>
                        <a:cs typeface="Arial" panose="020B0604020202020204" pitchFamily="34" charset="0"/>
                      </a:endParaRPr>
                    </a:p>
                  </a:txBody>
                  <a:tcPr marL="91443" marR="91443" anchor="ct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520700" y="3303588"/>
          <a:ext cx="8826500" cy="2865437"/>
        </p:xfrm>
        <a:graphic>
          <a:graphicData uri="http://schemas.openxmlformats.org/drawingml/2006/table">
            <a:tbl>
              <a:tblPr firstRow="1" bandRow="1">
                <a:tableStyleId>{5C22544A-7EE6-4342-B048-85BDC9FD1C3A}</a:tableStyleId>
              </a:tblPr>
              <a:tblGrid>
                <a:gridCol w="1631762"/>
                <a:gridCol w="2382204"/>
                <a:gridCol w="2418297"/>
                <a:gridCol w="2394237"/>
              </a:tblGrid>
              <a:tr h="304834">
                <a:tc gridSpan="4">
                  <a:txBody>
                    <a:bodyPr/>
                    <a:lstStyle/>
                    <a:p>
                      <a:pPr marL="0" algn="ctr" defTabSz="914400" rtl="0" eaLnBrk="1" latinLnBrk="0" hangingPunct="1"/>
                      <a:r>
                        <a:rPr lang="en-US" sz="1400" b="1" kern="1200" dirty="0" smtClean="0">
                          <a:solidFill>
                            <a:schemeClr val="lt1"/>
                          </a:solidFill>
                          <a:latin typeface="Arial" panose="020B0604020202020204" pitchFamily="34" charset="0"/>
                          <a:ea typeface="+mn-ea"/>
                          <a:cs typeface="Arial" panose="020B0604020202020204" pitchFamily="34" charset="0"/>
                        </a:rPr>
                        <a:t>Regional</a:t>
                      </a:r>
                      <a:r>
                        <a:rPr lang="en-US" sz="1400" b="1" kern="1200" baseline="0" dirty="0" smtClean="0">
                          <a:solidFill>
                            <a:schemeClr val="lt1"/>
                          </a:solidFill>
                          <a:latin typeface="Arial" panose="020B0604020202020204" pitchFamily="34" charset="0"/>
                          <a:ea typeface="+mn-ea"/>
                          <a:cs typeface="Arial" panose="020B0604020202020204" pitchFamily="34" charset="0"/>
                        </a:rPr>
                        <a:t> Expertise and Culture </a:t>
                      </a:r>
                      <a:r>
                        <a:rPr lang="en-US" sz="1400" b="1" kern="1200" dirty="0" smtClean="0">
                          <a:solidFill>
                            <a:schemeClr val="lt1"/>
                          </a:solidFill>
                          <a:latin typeface="Arial" panose="020B0604020202020204" pitchFamily="34" charset="0"/>
                          <a:ea typeface="+mn-ea"/>
                          <a:cs typeface="Arial" panose="020B0604020202020204" pitchFamily="34" charset="0"/>
                        </a:rPr>
                        <a:t>Proficiency for Core, Regional and Leader Competencies</a:t>
                      </a:r>
                      <a:endParaRPr lang="en-US" sz="1400" b="1" kern="1200" dirty="0">
                        <a:solidFill>
                          <a:schemeClr val="lt1"/>
                        </a:solidFill>
                        <a:latin typeface="Arial" panose="020B0604020202020204" pitchFamily="34" charset="0"/>
                        <a:ea typeface="+mn-ea"/>
                        <a:cs typeface="Arial" panose="020B0604020202020204" pitchFamily="34" charset="0"/>
                      </a:endParaRPr>
                    </a:p>
                  </a:txBody>
                  <a:tcPr marL="91438" marR="91438" marT="45725" marB="45725"/>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74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Arial" panose="020B0604020202020204" pitchFamily="34" charset="0"/>
                          <a:ea typeface="+mn-ea"/>
                          <a:cs typeface="Arial" panose="020B0604020202020204" pitchFamily="34" charset="0"/>
                        </a:rPr>
                        <a:t>Proficiency Level:</a:t>
                      </a:r>
                    </a:p>
                  </a:txBody>
                  <a:tcPr marL="91438" marR="91438"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Arial" panose="020B0604020202020204" pitchFamily="34" charset="0"/>
                          <a:ea typeface="+mn-ea"/>
                          <a:cs typeface="Arial" panose="020B0604020202020204" pitchFamily="34" charset="0"/>
                        </a:rPr>
                        <a:t>Basic</a:t>
                      </a:r>
                    </a:p>
                  </a:txBody>
                  <a:tcPr marL="91438" marR="91438" marT="45725" marB="45725"/>
                </a:tc>
                <a:tc>
                  <a:txBody>
                    <a:bodyPr/>
                    <a:lstStyle/>
                    <a:p>
                      <a:pPr marL="0" algn="ctr" defTabSz="914400" rtl="0" eaLnBrk="1" latinLnBrk="0" hangingPunct="1"/>
                      <a:r>
                        <a:rPr lang="en-US" sz="1200" kern="1200" dirty="0" smtClean="0">
                          <a:solidFill>
                            <a:schemeClr val="tx1"/>
                          </a:solidFill>
                          <a:latin typeface="Arial" panose="020B0604020202020204" pitchFamily="34" charset="0"/>
                          <a:ea typeface="+mn-ea"/>
                          <a:cs typeface="Arial" panose="020B0604020202020204" pitchFamily="34" charset="0"/>
                        </a:rPr>
                        <a:t>Fully Proficient</a:t>
                      </a:r>
                      <a:endParaRPr lang="en-US" sz="1200" kern="1200" dirty="0">
                        <a:solidFill>
                          <a:schemeClr val="tx1"/>
                        </a:solidFill>
                        <a:latin typeface="Arial" panose="020B0604020202020204" pitchFamily="34" charset="0"/>
                        <a:ea typeface="+mn-ea"/>
                        <a:cs typeface="Arial" panose="020B0604020202020204" pitchFamily="34" charset="0"/>
                      </a:endParaRPr>
                    </a:p>
                  </a:txBody>
                  <a:tcPr marL="91438" marR="91438"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Arial" panose="020B0604020202020204" pitchFamily="34" charset="0"/>
                          <a:ea typeface="+mn-ea"/>
                          <a:cs typeface="Arial" panose="020B0604020202020204" pitchFamily="34" charset="0"/>
                        </a:rPr>
                        <a:t>Master</a:t>
                      </a:r>
                    </a:p>
                  </a:txBody>
                  <a:tcPr marL="91438" marR="91438" marT="45725" marB="45725"/>
                </a:tc>
              </a:tr>
              <a:tr h="22862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Arial" panose="020B0604020202020204" pitchFamily="34" charset="0"/>
                          <a:ea typeface="+mn-ea"/>
                          <a:cs typeface="Arial" panose="020B0604020202020204" pitchFamily="34" charset="0"/>
                        </a:rPr>
                        <a:t>Proficiency Description:</a:t>
                      </a:r>
                    </a:p>
                  </a:txBody>
                  <a:tcPr marL="91438" marR="91438" marT="45725" marB="45725"/>
                </a:tc>
                <a:tc>
                  <a:txBody>
                    <a:bodyPr/>
                    <a:lstStyle/>
                    <a:p>
                      <a:pPr marL="120650" marR="0" lvl="0" indent="-120650" algn="l" defTabSz="914400" rtl="0" eaLnBrk="1" latinLnBrk="0" hangingPunct="1">
                        <a:lnSpc>
                          <a:spcPct val="100000"/>
                        </a:lnSpc>
                        <a:spcBef>
                          <a:spcPts val="0"/>
                        </a:spcBef>
                        <a:spcAft>
                          <a:spcPts val="0"/>
                        </a:spcAft>
                        <a:buFont typeface="Arial" panose="020B0604020202020204" pitchFamily="34" charset="0"/>
                        <a:buChar char="•"/>
                      </a:pPr>
                      <a:r>
                        <a:rPr lang="en-US" sz="1200" kern="1200" dirty="0" smtClean="0">
                          <a:solidFill>
                            <a:schemeClr val="tx1"/>
                          </a:solidFill>
                          <a:latin typeface="Arial" panose="020B0604020202020204" pitchFamily="34" charset="0"/>
                          <a:ea typeface="Calibri"/>
                          <a:cs typeface="Arial" panose="020B0604020202020204" pitchFamily="34" charset="0"/>
                        </a:rPr>
                        <a:t>Demonstrates a basic awareness of concepts and processes.</a:t>
                      </a:r>
                    </a:p>
                    <a:p>
                      <a:pPr marL="120650" marR="0" lvl="0" indent="-120650" algn="l" defTabSz="914400" rtl="0" eaLnBrk="1" latinLnBrk="0" hangingPunct="1">
                        <a:lnSpc>
                          <a:spcPct val="100000"/>
                        </a:lnSpc>
                        <a:spcBef>
                          <a:spcPts val="0"/>
                        </a:spcBef>
                        <a:spcAft>
                          <a:spcPts val="0"/>
                        </a:spcAft>
                        <a:buFont typeface="Arial" panose="020B0604020202020204" pitchFamily="34" charset="0"/>
                        <a:buChar char="•"/>
                      </a:pPr>
                      <a:r>
                        <a:rPr lang="en-US" sz="1200" kern="1200" dirty="0" smtClean="0">
                          <a:solidFill>
                            <a:schemeClr val="tx1"/>
                          </a:solidFill>
                          <a:latin typeface="Arial" panose="020B0604020202020204" pitchFamily="34" charset="0"/>
                          <a:ea typeface="Calibri"/>
                          <a:cs typeface="Arial" panose="020B0604020202020204" pitchFamily="34" charset="0"/>
                        </a:rPr>
                        <a:t>Applies the competency in the simplest situations.</a:t>
                      </a:r>
                    </a:p>
                    <a:p>
                      <a:pPr marL="120650" marR="0" lvl="0" indent="-120650" algn="l" defTabSz="914400" rtl="0" eaLnBrk="1" latinLnBrk="0" hangingPunct="1">
                        <a:lnSpc>
                          <a:spcPct val="100000"/>
                        </a:lnSpc>
                        <a:spcBef>
                          <a:spcPts val="0"/>
                        </a:spcBef>
                        <a:spcAft>
                          <a:spcPts val="0"/>
                        </a:spcAft>
                        <a:buFont typeface="Arial" panose="020B0604020202020204" pitchFamily="34" charset="0"/>
                        <a:buChar char="•"/>
                      </a:pPr>
                      <a:r>
                        <a:rPr lang="en-US" sz="1200" kern="1200" dirty="0" smtClean="0">
                          <a:solidFill>
                            <a:schemeClr val="tx1"/>
                          </a:solidFill>
                          <a:latin typeface="Arial" panose="020B0604020202020204" pitchFamily="34" charset="0"/>
                          <a:ea typeface="Calibri"/>
                          <a:cs typeface="Arial" panose="020B0604020202020204" pitchFamily="34" charset="0"/>
                        </a:rPr>
                        <a:t>Individuals operating at this level of proficiency require close and extensive guidance to perform tasks associated with this competency.</a:t>
                      </a:r>
                    </a:p>
                  </a:txBody>
                  <a:tcPr marL="91438" marR="91438" marT="45725" marB="45725"/>
                </a:tc>
                <a:tc>
                  <a:txBody>
                    <a:bodyPr/>
                    <a:lstStyle/>
                    <a:p>
                      <a:pPr marL="120650" marR="0" lvl="0" indent="-120650" algn="l" defTabSz="914400" rtl="0" eaLnBrk="1" latinLnBrk="0" hangingPunct="1">
                        <a:lnSpc>
                          <a:spcPct val="100000"/>
                        </a:lnSpc>
                        <a:spcBef>
                          <a:spcPts val="0"/>
                        </a:spcBef>
                        <a:spcAft>
                          <a:spcPts val="0"/>
                        </a:spcAft>
                        <a:buFont typeface="Arial" panose="020B0604020202020204" pitchFamily="34" charset="0"/>
                        <a:buChar char="•"/>
                      </a:pPr>
                      <a:r>
                        <a:rPr lang="en-US" sz="1200" kern="1200" dirty="0" smtClean="0">
                          <a:solidFill>
                            <a:schemeClr val="tx1"/>
                          </a:solidFill>
                          <a:latin typeface="Arial" panose="020B0604020202020204" pitchFamily="34" charset="0"/>
                          <a:ea typeface="Calibri"/>
                          <a:cs typeface="Arial" panose="020B0604020202020204" pitchFamily="34" charset="0"/>
                        </a:rPr>
                        <a:t>Demonstrates thorough understanding of core concepts and processes.</a:t>
                      </a:r>
                    </a:p>
                    <a:p>
                      <a:pPr marL="120650" marR="0" lvl="0" indent="-120650" algn="l" defTabSz="914400" rtl="0" eaLnBrk="1" latinLnBrk="0" hangingPunct="1">
                        <a:lnSpc>
                          <a:spcPct val="100000"/>
                        </a:lnSpc>
                        <a:spcBef>
                          <a:spcPts val="0"/>
                        </a:spcBef>
                        <a:spcAft>
                          <a:spcPts val="0"/>
                        </a:spcAft>
                        <a:buFont typeface="Arial" panose="020B0604020202020204" pitchFamily="34" charset="0"/>
                        <a:buChar char="•"/>
                      </a:pPr>
                      <a:r>
                        <a:rPr lang="en-US" sz="1200" kern="1200" dirty="0" smtClean="0">
                          <a:solidFill>
                            <a:schemeClr val="tx1"/>
                          </a:solidFill>
                          <a:latin typeface="Arial" panose="020B0604020202020204" pitchFamily="34" charset="0"/>
                          <a:ea typeface="Calibri"/>
                          <a:cs typeface="Arial" panose="020B0604020202020204" pitchFamily="34" charset="0"/>
                        </a:rPr>
                        <a:t>Applies the competency in routine and non-routine situations.</a:t>
                      </a:r>
                    </a:p>
                    <a:p>
                      <a:pPr marL="120650" marR="0" lvl="0" indent="-120650" algn="l" defTabSz="914400" rtl="0" eaLnBrk="1" latinLnBrk="0" hangingPunct="1">
                        <a:lnSpc>
                          <a:spcPct val="100000"/>
                        </a:lnSpc>
                        <a:spcBef>
                          <a:spcPts val="0"/>
                        </a:spcBef>
                        <a:spcAft>
                          <a:spcPts val="0"/>
                        </a:spcAft>
                        <a:buFont typeface="Arial" panose="020B0604020202020204" pitchFamily="34" charset="0"/>
                        <a:buChar char="•"/>
                      </a:pPr>
                      <a:r>
                        <a:rPr lang="en-US" sz="1200" kern="1200" dirty="0" smtClean="0">
                          <a:solidFill>
                            <a:schemeClr val="tx1"/>
                          </a:solidFill>
                          <a:latin typeface="Arial" panose="020B0604020202020204" pitchFamily="34" charset="0"/>
                          <a:ea typeface="Calibri"/>
                          <a:cs typeface="Arial" panose="020B0604020202020204" pitchFamily="34" charset="0"/>
                        </a:rPr>
                        <a:t>Individuals operating at this level of proficiency work independently with minimal guidance and direction to perform tasks associated with this competency.</a:t>
                      </a:r>
                    </a:p>
                  </a:txBody>
                  <a:tcPr marL="91438" marR="91438" marT="45725" marB="45725"/>
                </a:tc>
                <a:tc>
                  <a:txBody>
                    <a:bodyPr/>
                    <a:lstStyle/>
                    <a:p>
                      <a:pPr marL="120650" marR="0" lvl="0" indent="-120650">
                        <a:lnSpc>
                          <a:spcPct val="100000"/>
                        </a:lnSpc>
                        <a:spcBef>
                          <a:spcPts val="0"/>
                        </a:spcBef>
                        <a:spcAft>
                          <a:spcPts val="0"/>
                        </a:spcAft>
                        <a:buFont typeface="Arial" panose="020B0604020202020204" pitchFamily="34" charset="0"/>
                        <a:buChar char="•"/>
                      </a:pPr>
                      <a:r>
                        <a:rPr lang="en-US" sz="1200" dirty="0" smtClean="0">
                          <a:solidFill>
                            <a:schemeClr val="tx1"/>
                          </a:solidFill>
                          <a:latin typeface="Arial" panose="020B0604020202020204" pitchFamily="34" charset="0"/>
                          <a:ea typeface="Calibri"/>
                          <a:cs typeface="Arial" panose="020B0604020202020204" pitchFamily="34" charset="0"/>
                        </a:rPr>
                        <a:t>Demonstrates extensive depth and breadth of expertise in advanced concepts and processes.</a:t>
                      </a:r>
                    </a:p>
                    <a:p>
                      <a:pPr marL="120650" marR="0" lvl="0" indent="-120650">
                        <a:lnSpc>
                          <a:spcPct val="100000"/>
                        </a:lnSpc>
                        <a:spcBef>
                          <a:spcPts val="0"/>
                        </a:spcBef>
                        <a:spcAft>
                          <a:spcPts val="0"/>
                        </a:spcAft>
                        <a:buFont typeface="Arial" panose="020B0604020202020204" pitchFamily="34" charset="0"/>
                        <a:buChar char="•"/>
                      </a:pPr>
                      <a:r>
                        <a:rPr lang="en-US" sz="1200" dirty="0" smtClean="0">
                          <a:solidFill>
                            <a:schemeClr val="tx1"/>
                          </a:solidFill>
                          <a:latin typeface="Arial" panose="020B0604020202020204" pitchFamily="34" charset="0"/>
                          <a:ea typeface="Calibri"/>
                          <a:cs typeface="Arial" panose="020B0604020202020204" pitchFamily="34" charset="0"/>
                        </a:rPr>
                        <a:t>Applies the </a:t>
                      </a:r>
                      <a:r>
                        <a:rPr lang="en-US" sz="1200" kern="0" baseline="0" dirty="0" smtClean="0">
                          <a:solidFill>
                            <a:schemeClr val="tx1"/>
                          </a:solidFill>
                          <a:latin typeface="Arial" panose="020B0604020202020204" pitchFamily="34" charset="0"/>
                          <a:ea typeface="Calibri"/>
                          <a:cs typeface="Arial" panose="020B0604020202020204" pitchFamily="34" charset="0"/>
                        </a:rPr>
                        <a:t>competency</a:t>
                      </a:r>
                      <a:r>
                        <a:rPr lang="en-US" sz="1200" dirty="0" smtClean="0">
                          <a:solidFill>
                            <a:schemeClr val="tx1"/>
                          </a:solidFill>
                          <a:latin typeface="Arial" panose="020B0604020202020204" pitchFamily="34" charset="0"/>
                          <a:ea typeface="Calibri"/>
                          <a:cs typeface="Arial" panose="020B0604020202020204" pitchFamily="34" charset="0"/>
                        </a:rPr>
                        <a:t> in complex and ambiguous situations within and across cultures.</a:t>
                      </a:r>
                    </a:p>
                    <a:p>
                      <a:pPr marL="120650" marR="0" lvl="0" indent="-120650">
                        <a:lnSpc>
                          <a:spcPct val="100000"/>
                        </a:lnSpc>
                        <a:spcBef>
                          <a:spcPts val="0"/>
                        </a:spcBef>
                        <a:spcAft>
                          <a:spcPts val="0"/>
                        </a:spcAft>
                        <a:buFont typeface="Arial" panose="020B0604020202020204" pitchFamily="34" charset="0"/>
                        <a:buChar char="•"/>
                      </a:pPr>
                      <a:r>
                        <a:rPr lang="en-US" sz="1200" dirty="0" smtClean="0">
                          <a:solidFill>
                            <a:schemeClr val="tx1"/>
                          </a:solidFill>
                          <a:latin typeface="Arial" panose="020B0604020202020204" pitchFamily="34" charset="0"/>
                          <a:ea typeface="Calibri"/>
                          <a:cs typeface="Arial" panose="020B0604020202020204" pitchFamily="34" charset="0"/>
                        </a:rPr>
                        <a:t>Individuals operating at this level of proficiency serve as an acknowledged authority, advisor, and key resource.</a:t>
                      </a:r>
                    </a:p>
                  </a:txBody>
                  <a:tcPr marL="91438" marR="91438" marT="45725" marB="45725"/>
                </a:tc>
              </a:tr>
            </a:tbl>
          </a:graphicData>
        </a:graphic>
      </p:graphicFrame>
    </p:spTree>
    <p:extLst>
      <p:ext uri="{BB962C8B-B14F-4D97-AF65-F5344CB8AC3E}">
        <p14:creationId xmlns:p14="http://schemas.microsoft.com/office/powerpoint/2010/main" val="2225199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16"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1"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5" name="Title 1"/>
          <p:cNvSpPr>
            <a:spLocks noGrp="1"/>
          </p:cNvSpPr>
          <p:nvPr>
            <p:ph type="title"/>
          </p:nvPr>
        </p:nvSpPr>
        <p:spPr/>
        <p:txBody>
          <a:bodyPr/>
          <a:lstStyle/>
          <a:p>
            <a:r>
              <a:rPr lang="en-US" altLang="en-US" smtClean="0"/>
              <a:t>Capability Requirement Details (1 of 3)</a:t>
            </a:r>
          </a:p>
        </p:txBody>
      </p:sp>
      <p:sp>
        <p:nvSpPr>
          <p:cNvPr id="13316" name="Content Placeholder 2"/>
          <p:cNvSpPr>
            <a:spLocks noGrp="1"/>
          </p:cNvSpPr>
          <p:nvPr>
            <p:ph idx="1"/>
          </p:nvPr>
        </p:nvSpPr>
        <p:spPr>
          <a:xfrm>
            <a:off x="150813" y="4305300"/>
            <a:ext cx="9601200" cy="2078038"/>
          </a:xfrm>
        </p:spPr>
        <p:txBody>
          <a:bodyPr/>
          <a:lstStyle/>
          <a:p>
            <a:pPr marL="287338" indent="-287338">
              <a:spcBef>
                <a:spcPts val="300"/>
              </a:spcBef>
              <a:spcAft>
                <a:spcPts val="300"/>
              </a:spcAft>
              <a:buFont typeface="Arial" panose="020B0604020202020204" pitchFamily="34" charset="0"/>
              <a:buAutoNum type="arabicPeriod"/>
            </a:pPr>
            <a:r>
              <a:rPr lang="en-US" altLang="en-US" sz="1200" b="1" smtClean="0"/>
              <a:t>Task Name </a:t>
            </a:r>
            <a:r>
              <a:rPr lang="en-US" altLang="en-US" sz="1200" smtClean="0"/>
              <a:t>– Define the UJTL (Universal Joint Task List) task associated with the Mission</a:t>
            </a:r>
          </a:p>
          <a:p>
            <a:pPr marL="287338" indent="-287338">
              <a:spcBef>
                <a:spcPts val="300"/>
              </a:spcBef>
              <a:spcAft>
                <a:spcPts val="300"/>
              </a:spcAft>
              <a:buFont typeface="Webdings" panose="05030102010509060703" pitchFamily="18" charset="2"/>
              <a:buNone/>
            </a:pPr>
            <a:r>
              <a:rPr lang="en-US" altLang="en-US" sz="1200" b="1" smtClean="0"/>
              <a:t>      Task to Mission Criticality </a:t>
            </a:r>
            <a:r>
              <a:rPr lang="en-US" altLang="en-US" sz="1200" smtClean="0"/>
              <a:t>– How critical is the task to the accomplishment of the mission? Apply a 5-1 scale (5: Critical to accomplish mission; 4: Major degradation of mission; 3: Minor degradation of mission; 2: Enhancement of mission; or 1: Minimum impact to mission)</a:t>
            </a:r>
            <a:endParaRPr lang="en-US" altLang="en-US" sz="1200" b="1" smtClean="0"/>
          </a:p>
          <a:p>
            <a:pPr marL="287338" indent="-287338">
              <a:spcBef>
                <a:spcPts val="300"/>
              </a:spcBef>
              <a:spcAft>
                <a:spcPts val="300"/>
              </a:spcAft>
              <a:buFont typeface="Webdings" panose="05030102010509060703" pitchFamily="18" charset="2"/>
              <a:buAutoNum type="arabicPeriod" startAt="2"/>
            </a:pPr>
            <a:r>
              <a:rPr lang="en-US" altLang="en-US" sz="1200" b="1" smtClean="0"/>
              <a:t>LREC Activity </a:t>
            </a:r>
            <a:r>
              <a:rPr lang="en-US" altLang="en-US" sz="1200" smtClean="0"/>
              <a:t>– Describe the LREC activities needed to support the task. It is the component of the task that requires language, regional expertise or cultural proficiency in order to accomplish task</a:t>
            </a:r>
          </a:p>
          <a:p>
            <a:pPr marL="287338" indent="-287338">
              <a:spcBef>
                <a:spcPts val="300"/>
              </a:spcBef>
              <a:spcAft>
                <a:spcPts val="300"/>
              </a:spcAft>
              <a:buFont typeface="Webdings" panose="05030102010509060703" pitchFamily="18" charset="2"/>
              <a:buNone/>
            </a:pPr>
            <a:r>
              <a:rPr lang="en-US" altLang="en-US" sz="1200" smtClean="0"/>
              <a:t>      </a:t>
            </a:r>
            <a:r>
              <a:rPr lang="en-US" altLang="en-US" sz="1200" b="1" smtClean="0"/>
              <a:t>LREC Activity to Task Criticality </a:t>
            </a:r>
            <a:r>
              <a:rPr lang="en-US" altLang="en-US" sz="1200" smtClean="0"/>
              <a:t>– How critical is the LREC activity to the accomplishment of the task? Apply a 5-1 scale (5: Critical to accomplish task; 4: Major degradation of task; 3: Minor degradation of task; 2: Enhancement of task; or 1: Minimum impact to task)</a:t>
            </a:r>
            <a:endParaRPr lang="en-US" altLang="en-US" sz="1200" b="1" smtClean="0"/>
          </a:p>
          <a:p>
            <a:pPr marL="287338" indent="-287338">
              <a:spcBef>
                <a:spcPts val="300"/>
              </a:spcBef>
              <a:spcAft>
                <a:spcPts val="300"/>
              </a:spcAft>
              <a:buFont typeface="Arial" panose="020B0604020202020204" pitchFamily="34" charset="0"/>
              <a:buAutoNum type="arabicPeriod" startAt="3"/>
            </a:pPr>
            <a:r>
              <a:rPr lang="en-US" altLang="en-US" sz="1200" b="1" smtClean="0"/>
              <a:t>Level</a:t>
            </a:r>
            <a:r>
              <a:rPr lang="en-US" altLang="en-US" sz="1200" smtClean="0"/>
              <a:t> – Determine the operational level that performs the task</a:t>
            </a:r>
            <a:endParaRPr lang="en-US" altLang="en-US" sz="1200" b="1" smtClean="0"/>
          </a:p>
          <a:p>
            <a:pPr marL="287338" indent="-287338">
              <a:spcBef>
                <a:spcPts val="300"/>
              </a:spcBef>
              <a:spcAft>
                <a:spcPts val="300"/>
              </a:spcAft>
              <a:buFont typeface="Arial" panose="020B0604020202020204" pitchFamily="34" charset="0"/>
              <a:buAutoNum type="arabicPeriod" startAt="3"/>
            </a:pPr>
            <a:r>
              <a:rPr lang="en-US" altLang="en-US" sz="1200" b="1" smtClean="0"/>
              <a:t>Role</a:t>
            </a:r>
            <a:r>
              <a:rPr lang="en-US" altLang="en-US" sz="1200" smtClean="0"/>
              <a:t> – Determine the role of the person, unit, organization, etc., who performs the task</a:t>
            </a:r>
          </a:p>
        </p:txBody>
      </p:sp>
      <p:sp>
        <p:nvSpPr>
          <p:cNvPr id="1331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smtClean="0"/>
              <a:t>This brief is unclassified</a:t>
            </a:r>
          </a:p>
        </p:txBody>
      </p:sp>
      <p:pic>
        <p:nvPicPr>
          <p:cNvPr id="13318" name="Picture 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50813" y="1600200"/>
            <a:ext cx="9677400" cy="25606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3319" name="Right Brace 5"/>
          <p:cNvSpPr>
            <a:spLocks/>
          </p:cNvSpPr>
          <p:nvPr/>
        </p:nvSpPr>
        <p:spPr bwMode="auto">
          <a:xfrm rot="-5400000">
            <a:off x="762794" y="1173957"/>
            <a:ext cx="338137" cy="1485900"/>
          </a:xfrm>
          <a:prstGeom prst="rightBrace">
            <a:avLst>
              <a:gd name="adj1" fmla="val 13264"/>
              <a:gd name="adj2" fmla="val 50000"/>
            </a:avLst>
          </a:prstGeom>
          <a:solidFill>
            <a:srgbClr val="FFFFFF">
              <a:alpha val="70195"/>
            </a:srgbClr>
          </a:solidFill>
          <a:ln w="19050"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7" name="Oval 6"/>
          <p:cNvSpPr/>
          <p:nvPr/>
        </p:nvSpPr>
        <p:spPr bwMode="auto">
          <a:xfrm>
            <a:off x="741363" y="1371600"/>
            <a:ext cx="381000" cy="3810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lIns="45720" rIns="45720" anchor="ctr"/>
          <a:lstStyle/>
          <a:p>
            <a:pPr algn="ctr" eaLnBrk="0" hangingPunct="0">
              <a:defRPr/>
            </a:pPr>
            <a:r>
              <a:rPr lang="en-US" sz="1400" b="1" dirty="0">
                <a:solidFill>
                  <a:schemeClr val="accent5">
                    <a:lumMod val="25000"/>
                  </a:schemeClr>
                </a:solidFill>
                <a:latin typeface="Arial" charset="0"/>
                <a:cs typeface="+mn-cs"/>
              </a:rPr>
              <a:t>1</a:t>
            </a:r>
          </a:p>
        </p:txBody>
      </p:sp>
      <p:sp>
        <p:nvSpPr>
          <p:cNvPr id="13321" name="Right Brace 18"/>
          <p:cNvSpPr>
            <a:spLocks/>
          </p:cNvSpPr>
          <p:nvPr/>
        </p:nvSpPr>
        <p:spPr bwMode="auto">
          <a:xfrm rot="-5400000">
            <a:off x="2477294" y="1059657"/>
            <a:ext cx="338137" cy="1714500"/>
          </a:xfrm>
          <a:prstGeom prst="rightBrace">
            <a:avLst>
              <a:gd name="adj1" fmla="val 13263"/>
              <a:gd name="adj2" fmla="val 50000"/>
            </a:avLst>
          </a:prstGeom>
          <a:solidFill>
            <a:srgbClr val="FFFFFF">
              <a:alpha val="70195"/>
            </a:srgbClr>
          </a:solidFill>
          <a:ln w="19050"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0" name="Oval 9"/>
          <p:cNvSpPr/>
          <p:nvPr/>
        </p:nvSpPr>
        <p:spPr bwMode="auto">
          <a:xfrm>
            <a:off x="2455863" y="1371600"/>
            <a:ext cx="381000" cy="3810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lIns="45720" rIns="45720" anchor="ctr"/>
          <a:lstStyle/>
          <a:p>
            <a:pPr algn="ctr" eaLnBrk="0" hangingPunct="0">
              <a:defRPr/>
            </a:pPr>
            <a:r>
              <a:rPr lang="en-US" sz="1400" b="1" dirty="0">
                <a:solidFill>
                  <a:schemeClr val="accent5">
                    <a:lumMod val="25000"/>
                  </a:schemeClr>
                </a:solidFill>
                <a:latin typeface="Arial" charset="0"/>
                <a:cs typeface="+mn-cs"/>
              </a:rPr>
              <a:t>2</a:t>
            </a:r>
          </a:p>
        </p:txBody>
      </p:sp>
      <p:sp>
        <p:nvSpPr>
          <p:cNvPr id="13323" name="Right Brace 19"/>
          <p:cNvSpPr>
            <a:spLocks/>
          </p:cNvSpPr>
          <p:nvPr/>
        </p:nvSpPr>
        <p:spPr bwMode="auto">
          <a:xfrm rot="-5400000">
            <a:off x="3601244" y="1726407"/>
            <a:ext cx="338137" cy="381000"/>
          </a:xfrm>
          <a:prstGeom prst="rightBrace">
            <a:avLst>
              <a:gd name="adj1" fmla="val 13266"/>
              <a:gd name="adj2" fmla="val 50000"/>
            </a:avLst>
          </a:prstGeom>
          <a:solidFill>
            <a:srgbClr val="FFFFFF">
              <a:alpha val="70195"/>
            </a:srgbClr>
          </a:solidFill>
          <a:ln w="19050"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2" name="Oval 11"/>
          <p:cNvSpPr/>
          <p:nvPr/>
        </p:nvSpPr>
        <p:spPr bwMode="auto">
          <a:xfrm>
            <a:off x="3579813" y="1371600"/>
            <a:ext cx="381000" cy="3810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lIns="45720" rIns="45720" anchor="ctr"/>
          <a:lstStyle/>
          <a:p>
            <a:pPr algn="ctr" eaLnBrk="0" hangingPunct="0">
              <a:defRPr/>
            </a:pPr>
            <a:r>
              <a:rPr lang="en-US" sz="1400" b="1" dirty="0">
                <a:solidFill>
                  <a:schemeClr val="accent5">
                    <a:lumMod val="25000"/>
                  </a:schemeClr>
                </a:solidFill>
                <a:latin typeface="Arial" charset="0"/>
                <a:cs typeface="+mn-cs"/>
              </a:rPr>
              <a:t>3</a:t>
            </a:r>
          </a:p>
        </p:txBody>
      </p:sp>
      <p:sp>
        <p:nvSpPr>
          <p:cNvPr id="13325" name="Right Brace 12"/>
          <p:cNvSpPr>
            <a:spLocks/>
          </p:cNvSpPr>
          <p:nvPr/>
        </p:nvSpPr>
        <p:spPr bwMode="auto">
          <a:xfrm rot="-5400000">
            <a:off x="4210844" y="1574007"/>
            <a:ext cx="338137" cy="685800"/>
          </a:xfrm>
          <a:prstGeom prst="rightBrace">
            <a:avLst>
              <a:gd name="adj1" fmla="val 13268"/>
              <a:gd name="adj2" fmla="val 50000"/>
            </a:avLst>
          </a:prstGeom>
          <a:solidFill>
            <a:srgbClr val="FFFFFF">
              <a:alpha val="70195"/>
            </a:srgbClr>
          </a:solidFill>
          <a:ln w="19050"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4" name="Oval 13"/>
          <p:cNvSpPr/>
          <p:nvPr/>
        </p:nvSpPr>
        <p:spPr bwMode="auto">
          <a:xfrm>
            <a:off x="4189413" y="1371600"/>
            <a:ext cx="381000" cy="3810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lIns="45720" rIns="45720" anchor="ctr"/>
          <a:lstStyle/>
          <a:p>
            <a:pPr algn="ctr" eaLnBrk="0" hangingPunct="0">
              <a:defRPr/>
            </a:pPr>
            <a:r>
              <a:rPr lang="en-US" sz="1400" b="1" dirty="0">
                <a:solidFill>
                  <a:schemeClr val="accent5">
                    <a:lumMod val="25000"/>
                  </a:schemeClr>
                </a:solidFill>
                <a:latin typeface="Arial" charset="0"/>
                <a:cs typeface="+mn-cs"/>
              </a:rPr>
              <a:t>4</a:t>
            </a:r>
          </a:p>
        </p:txBody>
      </p:sp>
    </p:spTree>
    <p:extLst>
      <p:ext uri="{BB962C8B-B14F-4D97-AF65-F5344CB8AC3E}">
        <p14:creationId xmlns:p14="http://schemas.microsoft.com/office/powerpoint/2010/main" val="4029476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4"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5" name="think-cell Slide" r:id="rId4" imgW="360" imgH="360" progId="TCLayout.ActiveDocument.1">
                  <p:embed/>
                </p:oleObj>
              </mc:Choice>
              <mc:Fallback>
                <p:oleObj name="think-cell Slide" r:id="rId4" imgW="360" imgH="36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39" name="Title 1"/>
          <p:cNvSpPr>
            <a:spLocks noGrp="1"/>
          </p:cNvSpPr>
          <p:nvPr>
            <p:ph type="title"/>
          </p:nvPr>
        </p:nvSpPr>
        <p:spPr/>
        <p:txBody>
          <a:bodyPr/>
          <a:lstStyle/>
          <a:p>
            <a:r>
              <a:rPr lang="en-US" altLang="en-US" smtClean="0"/>
              <a:t>Capability Requirement Details (2 of 3)</a:t>
            </a:r>
          </a:p>
        </p:txBody>
      </p:sp>
      <p:sp>
        <p:nvSpPr>
          <p:cNvPr id="14340" name="Content Placeholder 2"/>
          <p:cNvSpPr>
            <a:spLocks noGrp="1"/>
          </p:cNvSpPr>
          <p:nvPr>
            <p:ph idx="1"/>
          </p:nvPr>
        </p:nvSpPr>
        <p:spPr>
          <a:xfrm>
            <a:off x="150813" y="4343400"/>
            <a:ext cx="9601200" cy="2209800"/>
          </a:xfrm>
        </p:spPr>
        <p:txBody>
          <a:bodyPr/>
          <a:lstStyle/>
          <a:p>
            <a:pPr marL="287338" indent="-287338">
              <a:spcBef>
                <a:spcPts val="300"/>
              </a:spcBef>
              <a:spcAft>
                <a:spcPts val="300"/>
              </a:spcAft>
              <a:buFont typeface="Arial" panose="020B0604020202020204" pitchFamily="34" charset="0"/>
              <a:buAutoNum type="arabicPeriod" startAt="5"/>
            </a:pPr>
            <a:r>
              <a:rPr lang="en-US" altLang="en-US" sz="1200" b="1" smtClean="0"/>
              <a:t>Minimum Quantity </a:t>
            </a:r>
            <a:r>
              <a:rPr lang="en-US" altLang="en-US" sz="1200" smtClean="0"/>
              <a:t>– Determine how many people within the Level need to have the LREC proficiency and the ability to perform the associated LREC activity</a:t>
            </a:r>
            <a:endParaRPr lang="en-US" altLang="en-US" sz="1200" b="1" smtClean="0"/>
          </a:p>
          <a:p>
            <a:pPr marL="287338" indent="-287338">
              <a:spcBef>
                <a:spcPts val="300"/>
              </a:spcBef>
              <a:spcAft>
                <a:spcPts val="300"/>
              </a:spcAft>
              <a:buFont typeface="Arial" panose="020B0604020202020204" pitchFamily="34" charset="0"/>
              <a:buAutoNum type="arabicPeriod" startAt="5"/>
            </a:pPr>
            <a:r>
              <a:rPr lang="en-US" altLang="en-US" sz="1200" b="1" smtClean="0"/>
              <a:t>GPF (General Purpose Force) / SOF (Special Operations Force) / INTEL (Intelligence) </a:t>
            </a:r>
            <a:r>
              <a:rPr lang="en-US" altLang="en-US" sz="1200" smtClean="0"/>
              <a:t>– Determine if the task is performed by GPF, SOF, or INTEL</a:t>
            </a:r>
            <a:endParaRPr lang="en-US" altLang="en-US" sz="1200" b="1" smtClean="0"/>
          </a:p>
          <a:p>
            <a:pPr marL="287338" indent="-287338">
              <a:spcBef>
                <a:spcPts val="300"/>
              </a:spcBef>
              <a:spcAft>
                <a:spcPts val="300"/>
              </a:spcAft>
              <a:buFont typeface="Arial" panose="020B0604020202020204" pitchFamily="34" charset="0"/>
              <a:buAutoNum type="arabicPeriod" startAt="5"/>
            </a:pPr>
            <a:r>
              <a:rPr lang="en-US" altLang="en-US" sz="1200" b="1" smtClean="0"/>
              <a:t>Military Required </a:t>
            </a:r>
            <a:r>
              <a:rPr lang="en-US" altLang="en-US" sz="1200" smtClean="0"/>
              <a:t>– Determine if the LREC activity must be performed by a military person or civilian (MIL: military person only; GOVT: U.S. military or U.S. government civilian person; or ANY: military, civilian, contractor, or host nation person)</a:t>
            </a:r>
          </a:p>
          <a:p>
            <a:pPr marL="287338" indent="-287338">
              <a:spcBef>
                <a:spcPts val="300"/>
              </a:spcBef>
              <a:spcAft>
                <a:spcPts val="300"/>
              </a:spcAft>
              <a:buFont typeface="Arial" panose="020B0604020202020204" pitchFamily="34" charset="0"/>
              <a:buAutoNum type="arabicPeriod" startAt="5"/>
            </a:pPr>
            <a:r>
              <a:rPr lang="en-US" altLang="en-US" sz="1200" b="1" smtClean="0"/>
              <a:t>Service</a:t>
            </a:r>
            <a:r>
              <a:rPr lang="en-US" altLang="en-US" sz="1200" smtClean="0"/>
              <a:t> – If military required, determine the appropriate Service that will provide the LREC capability or perform the task</a:t>
            </a:r>
          </a:p>
          <a:p>
            <a:pPr marL="287338" indent="-287338">
              <a:spcBef>
                <a:spcPts val="300"/>
              </a:spcBef>
              <a:spcAft>
                <a:spcPts val="300"/>
              </a:spcAft>
              <a:buFont typeface="Arial" panose="020B0604020202020204" pitchFamily="34" charset="0"/>
              <a:buAutoNum type="arabicPeriod" startAt="5"/>
            </a:pPr>
            <a:endParaRPr lang="en-US" altLang="en-US" sz="1200" smtClean="0"/>
          </a:p>
        </p:txBody>
      </p:sp>
      <p:sp>
        <p:nvSpPr>
          <p:cNvPr id="1434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smtClean="0"/>
              <a:t>This brief is unclassified</a:t>
            </a:r>
          </a:p>
        </p:txBody>
      </p:sp>
      <p:pic>
        <p:nvPicPr>
          <p:cNvPr id="14342" name="Picture 3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0813" y="1600200"/>
            <a:ext cx="9677400" cy="25606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343" name="Right Brace 33"/>
          <p:cNvSpPr>
            <a:spLocks/>
          </p:cNvSpPr>
          <p:nvPr/>
        </p:nvSpPr>
        <p:spPr bwMode="auto">
          <a:xfrm rot="-5400000">
            <a:off x="5125244" y="1769269"/>
            <a:ext cx="338138" cy="304800"/>
          </a:xfrm>
          <a:prstGeom prst="rightBrace">
            <a:avLst>
              <a:gd name="adj1" fmla="val 13264"/>
              <a:gd name="adj2" fmla="val 50000"/>
            </a:avLst>
          </a:prstGeom>
          <a:solidFill>
            <a:srgbClr val="FFFFFF">
              <a:alpha val="70195"/>
            </a:srgbClr>
          </a:solidFill>
          <a:ln w="19050"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22" name="Oval 21"/>
          <p:cNvSpPr/>
          <p:nvPr/>
        </p:nvSpPr>
        <p:spPr bwMode="auto">
          <a:xfrm>
            <a:off x="5103813" y="1371600"/>
            <a:ext cx="381000" cy="3810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lIns="45720" rIns="45720" anchor="ctr"/>
          <a:lstStyle/>
          <a:p>
            <a:pPr algn="ctr" eaLnBrk="0" hangingPunct="0">
              <a:defRPr/>
            </a:pPr>
            <a:r>
              <a:rPr lang="en-US" sz="1400" b="1" dirty="0">
                <a:solidFill>
                  <a:schemeClr val="accent5">
                    <a:lumMod val="25000"/>
                  </a:schemeClr>
                </a:solidFill>
                <a:latin typeface="Arial" charset="0"/>
                <a:cs typeface="+mn-cs"/>
              </a:rPr>
              <a:t>6</a:t>
            </a:r>
          </a:p>
        </p:txBody>
      </p:sp>
      <p:sp>
        <p:nvSpPr>
          <p:cNvPr id="14345" name="Right Brace 34"/>
          <p:cNvSpPr>
            <a:spLocks/>
          </p:cNvSpPr>
          <p:nvPr/>
        </p:nvSpPr>
        <p:spPr bwMode="auto">
          <a:xfrm rot="-5400000">
            <a:off x="5582444" y="1731169"/>
            <a:ext cx="338138" cy="381000"/>
          </a:xfrm>
          <a:prstGeom prst="rightBrace">
            <a:avLst>
              <a:gd name="adj1" fmla="val 13265"/>
              <a:gd name="adj2" fmla="val 50000"/>
            </a:avLst>
          </a:prstGeom>
          <a:solidFill>
            <a:srgbClr val="FFFFFF">
              <a:alpha val="70195"/>
            </a:srgbClr>
          </a:solidFill>
          <a:ln w="19050"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8" name="Oval 17"/>
          <p:cNvSpPr/>
          <p:nvPr/>
        </p:nvSpPr>
        <p:spPr bwMode="auto">
          <a:xfrm>
            <a:off x="5561013" y="1371600"/>
            <a:ext cx="381000" cy="3810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lIns="45720" rIns="45720" anchor="ctr"/>
          <a:lstStyle/>
          <a:p>
            <a:pPr algn="ctr" eaLnBrk="0" hangingPunct="0">
              <a:defRPr/>
            </a:pPr>
            <a:r>
              <a:rPr lang="en-US" sz="1400" b="1" dirty="0">
                <a:solidFill>
                  <a:schemeClr val="accent5">
                    <a:lumMod val="25000"/>
                  </a:schemeClr>
                </a:solidFill>
                <a:latin typeface="Arial" charset="0"/>
                <a:cs typeface="+mn-cs"/>
              </a:rPr>
              <a:t>7</a:t>
            </a:r>
          </a:p>
        </p:txBody>
      </p:sp>
      <p:sp>
        <p:nvSpPr>
          <p:cNvPr id="14347" name="Right Brace 35"/>
          <p:cNvSpPr>
            <a:spLocks/>
          </p:cNvSpPr>
          <p:nvPr/>
        </p:nvSpPr>
        <p:spPr bwMode="auto">
          <a:xfrm rot="-5400000">
            <a:off x="6001544" y="1769269"/>
            <a:ext cx="338138" cy="304800"/>
          </a:xfrm>
          <a:prstGeom prst="rightBrace">
            <a:avLst>
              <a:gd name="adj1" fmla="val 13264"/>
              <a:gd name="adj2" fmla="val 50000"/>
            </a:avLst>
          </a:prstGeom>
          <a:solidFill>
            <a:srgbClr val="FFFFFF">
              <a:alpha val="70195"/>
            </a:srgbClr>
          </a:solidFill>
          <a:ln w="19050"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16" name="Oval 15"/>
          <p:cNvSpPr/>
          <p:nvPr/>
        </p:nvSpPr>
        <p:spPr bwMode="auto">
          <a:xfrm>
            <a:off x="5989638" y="1371600"/>
            <a:ext cx="381000" cy="3810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lIns="45720" rIns="45720" anchor="ctr"/>
          <a:lstStyle/>
          <a:p>
            <a:pPr algn="ctr" eaLnBrk="0" hangingPunct="0">
              <a:defRPr/>
            </a:pPr>
            <a:r>
              <a:rPr lang="en-US" sz="1400" b="1" dirty="0">
                <a:solidFill>
                  <a:schemeClr val="accent5">
                    <a:lumMod val="25000"/>
                  </a:schemeClr>
                </a:solidFill>
                <a:latin typeface="Arial" charset="0"/>
                <a:cs typeface="+mn-cs"/>
              </a:rPr>
              <a:t>8</a:t>
            </a:r>
          </a:p>
        </p:txBody>
      </p:sp>
      <p:sp>
        <p:nvSpPr>
          <p:cNvPr id="14349" name="Right Brace 38"/>
          <p:cNvSpPr>
            <a:spLocks/>
          </p:cNvSpPr>
          <p:nvPr/>
        </p:nvSpPr>
        <p:spPr bwMode="auto">
          <a:xfrm rot="-5400000">
            <a:off x="4744244" y="1764507"/>
            <a:ext cx="338137" cy="304800"/>
          </a:xfrm>
          <a:prstGeom prst="rightBrace">
            <a:avLst>
              <a:gd name="adj1" fmla="val 13264"/>
              <a:gd name="adj2" fmla="val 50000"/>
            </a:avLst>
          </a:prstGeom>
          <a:solidFill>
            <a:srgbClr val="FFFFFF">
              <a:alpha val="70195"/>
            </a:srgbClr>
          </a:solidFill>
          <a:ln w="19050" algn="ctr">
            <a:solidFill>
              <a:schemeClr val="tx1"/>
            </a:solidFill>
            <a:round/>
            <a:headEnd/>
            <a:tailEnd/>
          </a:ln>
        </p:spPr>
        <p:txBody>
          <a:bodyPr wrap="none" lIns="45720" rIns="45720"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endParaRPr lang="en-US" altLang="en-US"/>
          </a:p>
        </p:txBody>
      </p:sp>
      <p:sp>
        <p:nvSpPr>
          <p:cNvPr id="40" name="Oval 39"/>
          <p:cNvSpPr/>
          <p:nvPr/>
        </p:nvSpPr>
        <p:spPr bwMode="auto">
          <a:xfrm>
            <a:off x="4722813" y="1371600"/>
            <a:ext cx="381000" cy="3810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lIns="45720" rIns="45720" anchor="ctr"/>
          <a:lstStyle/>
          <a:p>
            <a:pPr algn="ctr" eaLnBrk="0" hangingPunct="0">
              <a:defRPr/>
            </a:pPr>
            <a:r>
              <a:rPr lang="en-US" sz="1400" b="1" dirty="0">
                <a:solidFill>
                  <a:schemeClr val="accent5">
                    <a:lumMod val="25000"/>
                  </a:schemeClr>
                </a:solidFill>
                <a:latin typeface="Arial" charset="0"/>
                <a:cs typeface="+mn-cs"/>
              </a:rPr>
              <a:t>5</a:t>
            </a:r>
          </a:p>
        </p:txBody>
      </p:sp>
    </p:spTree>
    <p:extLst>
      <p:ext uri="{BB962C8B-B14F-4D97-AF65-F5344CB8AC3E}">
        <p14:creationId xmlns:p14="http://schemas.microsoft.com/office/powerpoint/2010/main" val="8373251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Theme 8">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10765</TotalTime>
  <Pages>8</Pages>
  <Words>3446</Words>
  <Application>Microsoft Office PowerPoint</Application>
  <PresentationFormat>Custom</PresentationFormat>
  <Paragraphs>620</Paragraphs>
  <Slides>25</Slides>
  <Notes>21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Times New Roman</vt:lpstr>
      <vt:lpstr>Webdings</vt:lpstr>
      <vt:lpstr>Office Theme</vt:lpstr>
      <vt:lpstr>think-cell Slide</vt:lpstr>
      <vt:lpstr>PowerPoint Presentation</vt:lpstr>
      <vt:lpstr>LREC CBRIP Background - Need for Standardized Process</vt:lpstr>
      <vt:lpstr>Phased CBRIP Implementation / Institutionalization –  Bridge to Force Development</vt:lpstr>
      <vt:lpstr>LREC Capabilities-Based Requirements Identification Process (CBRIP)</vt:lpstr>
      <vt:lpstr>Capability requirements are not billets</vt:lpstr>
      <vt:lpstr>After completion of the CBRIP, capabilities require translation into manpower processes</vt:lpstr>
      <vt:lpstr>Proficiency levels for language and culture are the core of the capability requirement</vt:lpstr>
      <vt:lpstr>Capability Requirement Details (1 of 3)</vt:lpstr>
      <vt:lpstr>Capability Requirement Details (2 of 3)</vt:lpstr>
      <vt:lpstr>Capability Requirement Details (3 of 3)</vt:lpstr>
      <vt:lpstr>PowerPoint Presentation</vt:lpstr>
      <vt:lpstr>PowerPoint Presentation</vt:lpstr>
      <vt:lpstr>Core Culture Competencies</vt:lpstr>
      <vt:lpstr> Regional Competencies</vt:lpstr>
      <vt:lpstr>Leader-Analysis Functions</vt:lpstr>
      <vt:lpstr>Leader-Engagement Functions</vt:lpstr>
      <vt:lpstr>LREC Activity</vt:lpstr>
      <vt:lpstr>Task and LREC Activity Criticality</vt:lpstr>
      <vt:lpstr>Level and Role</vt:lpstr>
      <vt:lpstr>Minimum Quantity</vt:lpstr>
      <vt:lpstr>Bound “who” performs the task</vt:lpstr>
      <vt:lpstr>Bound “who” performs the task (Cont’d)</vt:lpstr>
      <vt:lpstr>Level of Effort</vt:lpstr>
      <vt:lpstr>Identify Sub Region, Language, Proficiencies and Language Criticality</vt:lpstr>
      <vt:lpstr>We have now specified a requirement</vt:lpstr>
    </vt:vector>
  </TitlesOfParts>
  <Company>BA&amp;H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Wehr, Thomas [USA]</dc:creator>
  <cp:lastModifiedBy>brokaws</cp:lastModifiedBy>
  <cp:revision>565</cp:revision>
  <cp:lastPrinted>2014-04-29T11:43:41Z</cp:lastPrinted>
  <dcterms:created xsi:type="dcterms:W3CDTF">2012-03-12T15:23:27Z</dcterms:created>
  <dcterms:modified xsi:type="dcterms:W3CDTF">2016-01-28T20:15:21Z</dcterms:modified>
</cp:coreProperties>
</file>