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732" r:id="rId2"/>
    <p:sldMasterId id="2147484738" r:id="rId3"/>
  </p:sldMasterIdLst>
  <p:notesMasterIdLst>
    <p:notesMasterId r:id="rId25"/>
  </p:notesMasterIdLst>
  <p:handoutMasterIdLst>
    <p:handoutMasterId r:id="rId26"/>
  </p:handoutMasterIdLst>
  <p:sldIdLst>
    <p:sldId id="467" r:id="rId4"/>
    <p:sldId id="491" r:id="rId5"/>
    <p:sldId id="494" r:id="rId6"/>
    <p:sldId id="477" r:id="rId7"/>
    <p:sldId id="492" r:id="rId8"/>
    <p:sldId id="493" r:id="rId9"/>
    <p:sldId id="500" r:id="rId10"/>
    <p:sldId id="526" r:id="rId11"/>
    <p:sldId id="514" r:id="rId12"/>
    <p:sldId id="516" r:id="rId13"/>
    <p:sldId id="517" r:id="rId14"/>
    <p:sldId id="518" r:id="rId15"/>
    <p:sldId id="509" r:id="rId16"/>
    <p:sldId id="510" r:id="rId17"/>
    <p:sldId id="511" r:id="rId18"/>
    <p:sldId id="512" r:id="rId19"/>
    <p:sldId id="513" r:id="rId20"/>
    <p:sldId id="519" r:id="rId21"/>
    <p:sldId id="474" r:id="rId22"/>
    <p:sldId id="529" r:id="rId23"/>
    <p:sldId id="530"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8000"/>
    <a:srgbClr val="000000"/>
    <a:srgbClr val="8C8C8C"/>
    <a:srgbClr val="41631B"/>
    <a:srgbClr val="000099"/>
    <a:srgbClr val="0000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7" autoAdjust="0"/>
    <p:restoredTop sz="78580" autoAdjust="0"/>
  </p:normalViewPr>
  <p:slideViewPr>
    <p:cSldViewPr snapToGrid="0">
      <p:cViewPr>
        <p:scale>
          <a:sx n="92" d="100"/>
          <a:sy n="92" d="100"/>
        </p:scale>
        <p:origin x="-17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125" d="100"/>
          <a:sy n="125" d="100"/>
        </p:scale>
        <p:origin x="-2148" y="79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7"/>
            <a:ext cx="3038476" cy="463549"/>
          </a:xfrm>
          <a:prstGeom prst="rect">
            <a:avLst/>
          </a:prstGeom>
          <a:noFill/>
          <a:ln w="9525">
            <a:noFill/>
            <a:miter lim="800000"/>
            <a:headEnd/>
            <a:tailEnd/>
          </a:ln>
          <a:effectLst/>
        </p:spPr>
        <p:txBody>
          <a:bodyPr vert="horz" wrap="square" lIns="93754" tIns="46876" rIns="93754" bIns="46876" numCol="1" anchor="t" anchorCtr="0" compatLnSpc="1">
            <a:prstTxWarp prst="textNoShape">
              <a:avLst/>
            </a:prstTxWarp>
          </a:bodyPr>
          <a:lstStyle>
            <a:lvl1pPr defTabSz="937856">
              <a:defRPr sz="1200"/>
            </a:lvl1pPr>
          </a:lstStyle>
          <a:p>
            <a:pPr>
              <a:defRPr/>
            </a:pPr>
            <a:endParaRPr lang="en-US"/>
          </a:p>
        </p:txBody>
      </p:sp>
      <p:sp>
        <p:nvSpPr>
          <p:cNvPr id="9219" name="Rectangle 3"/>
          <p:cNvSpPr>
            <a:spLocks noGrp="1" noChangeArrowheads="1"/>
          </p:cNvSpPr>
          <p:nvPr>
            <p:ph type="dt" sz="quarter" idx="1"/>
          </p:nvPr>
        </p:nvSpPr>
        <p:spPr bwMode="auto">
          <a:xfrm>
            <a:off x="3971931" y="7"/>
            <a:ext cx="3038476" cy="463549"/>
          </a:xfrm>
          <a:prstGeom prst="rect">
            <a:avLst/>
          </a:prstGeom>
          <a:noFill/>
          <a:ln w="9525">
            <a:noFill/>
            <a:miter lim="800000"/>
            <a:headEnd/>
            <a:tailEnd/>
          </a:ln>
          <a:effectLst/>
        </p:spPr>
        <p:txBody>
          <a:bodyPr vert="horz" wrap="square" lIns="93754" tIns="46876" rIns="93754" bIns="46876" numCol="1" anchor="t" anchorCtr="0" compatLnSpc="1">
            <a:prstTxWarp prst="textNoShape">
              <a:avLst/>
            </a:prstTxWarp>
          </a:bodyPr>
          <a:lstStyle>
            <a:lvl1pPr algn="r" defTabSz="937856">
              <a:defRPr sz="1200"/>
            </a:lvl1pPr>
          </a:lstStyle>
          <a:p>
            <a:pPr>
              <a:defRPr/>
            </a:pPr>
            <a:endParaRPr lang="en-US"/>
          </a:p>
        </p:txBody>
      </p:sp>
      <p:sp>
        <p:nvSpPr>
          <p:cNvPr id="9220" name="Rectangle 4"/>
          <p:cNvSpPr>
            <a:spLocks noGrp="1" noChangeArrowheads="1"/>
          </p:cNvSpPr>
          <p:nvPr>
            <p:ph type="ftr" sz="quarter" idx="2"/>
          </p:nvPr>
        </p:nvSpPr>
        <p:spPr bwMode="auto">
          <a:xfrm>
            <a:off x="1" y="8832851"/>
            <a:ext cx="3038476" cy="463549"/>
          </a:xfrm>
          <a:prstGeom prst="rect">
            <a:avLst/>
          </a:prstGeom>
          <a:noFill/>
          <a:ln w="9525">
            <a:noFill/>
            <a:miter lim="800000"/>
            <a:headEnd/>
            <a:tailEnd/>
          </a:ln>
          <a:effectLst/>
        </p:spPr>
        <p:txBody>
          <a:bodyPr vert="horz" wrap="square" lIns="93754" tIns="46876" rIns="93754" bIns="46876" numCol="1" anchor="b" anchorCtr="0" compatLnSpc="1">
            <a:prstTxWarp prst="textNoShape">
              <a:avLst/>
            </a:prstTxWarp>
          </a:bodyPr>
          <a:lstStyle>
            <a:lvl1pPr defTabSz="937856">
              <a:defRPr sz="1200"/>
            </a:lvl1pPr>
          </a:lstStyle>
          <a:p>
            <a:pPr>
              <a:defRPr/>
            </a:pPr>
            <a:endParaRPr lang="en-US"/>
          </a:p>
        </p:txBody>
      </p:sp>
      <p:sp>
        <p:nvSpPr>
          <p:cNvPr id="9221" name="Rectangle 5"/>
          <p:cNvSpPr>
            <a:spLocks noGrp="1" noChangeArrowheads="1"/>
          </p:cNvSpPr>
          <p:nvPr>
            <p:ph type="sldNum" sz="quarter" idx="3"/>
          </p:nvPr>
        </p:nvSpPr>
        <p:spPr bwMode="auto">
          <a:xfrm>
            <a:off x="3971931" y="8832851"/>
            <a:ext cx="3038476" cy="463549"/>
          </a:xfrm>
          <a:prstGeom prst="rect">
            <a:avLst/>
          </a:prstGeom>
          <a:noFill/>
          <a:ln w="9525">
            <a:noFill/>
            <a:miter lim="800000"/>
            <a:headEnd/>
            <a:tailEnd/>
          </a:ln>
          <a:effectLst/>
        </p:spPr>
        <p:txBody>
          <a:bodyPr vert="horz" wrap="square" lIns="93754" tIns="46876" rIns="93754" bIns="46876" numCol="1" anchor="b" anchorCtr="0" compatLnSpc="1">
            <a:prstTxWarp prst="textNoShape">
              <a:avLst/>
            </a:prstTxWarp>
          </a:bodyPr>
          <a:lstStyle>
            <a:lvl1pPr algn="r" defTabSz="937856">
              <a:defRPr sz="1200"/>
            </a:lvl1pPr>
          </a:lstStyle>
          <a:p>
            <a:pPr>
              <a:defRPr/>
            </a:pPr>
            <a:fld id="{C9A01105-C087-4550-BF03-B34EC2219115}" type="slidenum">
              <a:rPr lang="en-US"/>
              <a:pPr>
                <a:defRPr/>
              </a:pPr>
              <a:t>‹#›</a:t>
            </a:fld>
            <a:endParaRPr lang="en-US"/>
          </a:p>
        </p:txBody>
      </p:sp>
    </p:spTree>
    <p:extLst>
      <p:ext uri="{BB962C8B-B14F-4D97-AF65-F5344CB8AC3E}">
        <p14:creationId xmlns:p14="http://schemas.microsoft.com/office/powerpoint/2010/main" val="177186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7"/>
            <a:ext cx="3038476" cy="463549"/>
          </a:xfrm>
          <a:prstGeom prst="rect">
            <a:avLst/>
          </a:prstGeom>
          <a:noFill/>
          <a:ln w="9525">
            <a:noFill/>
            <a:miter lim="800000"/>
            <a:headEnd/>
            <a:tailEnd/>
          </a:ln>
          <a:effectLst/>
        </p:spPr>
        <p:txBody>
          <a:bodyPr vert="horz" wrap="square" lIns="93754" tIns="46876" rIns="93754" bIns="46876" numCol="1" anchor="t" anchorCtr="0" compatLnSpc="1">
            <a:prstTxWarp prst="textNoShape">
              <a:avLst/>
            </a:prstTxWarp>
          </a:bodyPr>
          <a:lstStyle>
            <a:lvl1pPr defTabSz="937856">
              <a:defRPr sz="1200"/>
            </a:lvl1pPr>
          </a:lstStyle>
          <a:p>
            <a:pPr>
              <a:defRPr/>
            </a:pPr>
            <a:endParaRPr lang="en-US"/>
          </a:p>
        </p:txBody>
      </p:sp>
      <p:sp>
        <p:nvSpPr>
          <p:cNvPr id="6147" name="Rectangle 3"/>
          <p:cNvSpPr>
            <a:spLocks noGrp="1" noChangeArrowheads="1"/>
          </p:cNvSpPr>
          <p:nvPr>
            <p:ph type="dt" idx="1"/>
          </p:nvPr>
        </p:nvSpPr>
        <p:spPr bwMode="auto">
          <a:xfrm>
            <a:off x="3971931" y="7"/>
            <a:ext cx="3038476" cy="463549"/>
          </a:xfrm>
          <a:prstGeom prst="rect">
            <a:avLst/>
          </a:prstGeom>
          <a:noFill/>
          <a:ln w="9525">
            <a:noFill/>
            <a:miter lim="800000"/>
            <a:headEnd/>
            <a:tailEnd/>
          </a:ln>
          <a:effectLst/>
        </p:spPr>
        <p:txBody>
          <a:bodyPr vert="horz" wrap="square" lIns="93754" tIns="46876" rIns="93754" bIns="46876" numCol="1" anchor="t" anchorCtr="0" compatLnSpc="1">
            <a:prstTxWarp prst="textNoShape">
              <a:avLst/>
            </a:prstTxWarp>
          </a:bodyPr>
          <a:lstStyle>
            <a:lvl1pPr algn="r" defTabSz="937856">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9513" y="696913"/>
            <a:ext cx="4651375" cy="34893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44" y="4416431"/>
            <a:ext cx="5140325" cy="4181474"/>
          </a:xfrm>
          <a:prstGeom prst="rect">
            <a:avLst/>
          </a:prstGeom>
          <a:noFill/>
          <a:ln w="9525">
            <a:noFill/>
            <a:miter lim="800000"/>
            <a:headEnd/>
            <a:tailEnd/>
          </a:ln>
          <a:effectLst/>
        </p:spPr>
        <p:txBody>
          <a:bodyPr vert="horz" wrap="square" lIns="93754" tIns="46876" rIns="93754" bIns="46876"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6150" name="Rectangle 6"/>
          <p:cNvSpPr>
            <a:spLocks noGrp="1" noChangeArrowheads="1"/>
          </p:cNvSpPr>
          <p:nvPr>
            <p:ph type="ftr" sz="quarter" idx="4"/>
          </p:nvPr>
        </p:nvSpPr>
        <p:spPr bwMode="auto">
          <a:xfrm>
            <a:off x="1" y="8832851"/>
            <a:ext cx="3038476" cy="463549"/>
          </a:xfrm>
          <a:prstGeom prst="rect">
            <a:avLst/>
          </a:prstGeom>
          <a:noFill/>
          <a:ln w="9525">
            <a:noFill/>
            <a:miter lim="800000"/>
            <a:headEnd/>
            <a:tailEnd/>
          </a:ln>
          <a:effectLst/>
        </p:spPr>
        <p:txBody>
          <a:bodyPr vert="horz" wrap="square" lIns="93754" tIns="46876" rIns="93754" bIns="46876" numCol="1" anchor="b" anchorCtr="0" compatLnSpc="1">
            <a:prstTxWarp prst="textNoShape">
              <a:avLst/>
            </a:prstTxWarp>
          </a:bodyPr>
          <a:lstStyle>
            <a:lvl1pPr defTabSz="937856">
              <a:defRPr sz="1200"/>
            </a:lvl1pPr>
          </a:lstStyle>
          <a:p>
            <a:pPr>
              <a:defRPr/>
            </a:pPr>
            <a:endParaRPr lang="en-US"/>
          </a:p>
        </p:txBody>
      </p:sp>
      <p:sp>
        <p:nvSpPr>
          <p:cNvPr id="6151" name="Rectangle 7"/>
          <p:cNvSpPr>
            <a:spLocks noGrp="1" noChangeArrowheads="1"/>
          </p:cNvSpPr>
          <p:nvPr>
            <p:ph type="sldNum" sz="quarter" idx="5"/>
          </p:nvPr>
        </p:nvSpPr>
        <p:spPr bwMode="auto">
          <a:xfrm>
            <a:off x="3971931" y="8832851"/>
            <a:ext cx="3038476" cy="463549"/>
          </a:xfrm>
          <a:prstGeom prst="rect">
            <a:avLst/>
          </a:prstGeom>
          <a:noFill/>
          <a:ln w="9525">
            <a:noFill/>
            <a:miter lim="800000"/>
            <a:headEnd/>
            <a:tailEnd/>
          </a:ln>
          <a:effectLst/>
        </p:spPr>
        <p:txBody>
          <a:bodyPr vert="horz" wrap="square" lIns="93754" tIns="46876" rIns="93754" bIns="46876" numCol="1" anchor="b" anchorCtr="0" compatLnSpc="1">
            <a:prstTxWarp prst="textNoShape">
              <a:avLst/>
            </a:prstTxWarp>
          </a:bodyPr>
          <a:lstStyle>
            <a:lvl1pPr algn="r" defTabSz="937856">
              <a:defRPr sz="1200"/>
            </a:lvl1pPr>
          </a:lstStyle>
          <a:p>
            <a:pPr>
              <a:defRPr/>
            </a:pPr>
            <a:fld id="{75FAE034-396A-4EB1-A299-60DF19EEA53E}" type="slidenum">
              <a:rPr lang="en-US"/>
              <a:pPr>
                <a:defRPr/>
              </a:pPr>
              <a:t>‹#›</a:t>
            </a:fld>
            <a:endParaRPr lang="en-US"/>
          </a:p>
        </p:txBody>
      </p:sp>
    </p:spTree>
    <p:extLst>
      <p:ext uri="{BB962C8B-B14F-4D97-AF65-F5344CB8AC3E}">
        <p14:creationId xmlns:p14="http://schemas.microsoft.com/office/powerpoint/2010/main" val="3575484788"/>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400" kern="1200">
        <a:solidFill>
          <a:schemeClr val="tx1"/>
        </a:solidFill>
        <a:latin typeface="Arial" charset="0"/>
        <a:ea typeface="+mn-ea"/>
        <a:cs typeface="Times New Roman" pitchFamily="18" charset="0"/>
      </a:defRPr>
    </a:lvl1pPr>
    <a:lvl2pPr marL="463550" indent="-169863"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2pPr>
    <a:lvl3pPr marL="11430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3pPr>
    <a:lvl4pPr marL="16002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33365"/>
            <a:fld id="{479C11C8-FF86-40AA-ABA0-48B358BA9ED6}" type="slidenum">
              <a:rPr lang="en-US" smtClean="0"/>
              <a:pPr defTabSz="933365"/>
              <a:t>1</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0" indent="0">
              <a:spcBef>
                <a:spcPct val="0"/>
              </a:spcBef>
              <a:buNone/>
            </a:pPr>
            <a:r>
              <a:rPr lang="en-US" sz="1200" dirty="0">
                <a:latin typeface="Arial Narrow" panose="020B0606020202030204" pitchFamily="34" charset="0"/>
                <a:cs typeface="Arial" panose="020B0604020202020204" pitchFamily="34" charset="0"/>
              </a:rPr>
              <a:t>This presentation is an overview of the Navy’s Center for Language, Regional Expertise, and Culture focused on the organization and its mission.  </a:t>
            </a:r>
          </a:p>
          <a:p>
            <a:pPr marL="0" indent="0">
              <a:spcBef>
                <a:spcPct val="0"/>
              </a:spcBef>
              <a:buNone/>
            </a:pPr>
            <a:endParaRPr lang="en-US" sz="1200" dirty="0">
              <a:latin typeface="Arial Narrow" panose="020B0606020202030204" pitchFamily="34" charset="0"/>
              <a:cs typeface="Arial" panose="020B0604020202020204" pitchFamily="34" charset="0"/>
            </a:endParaRPr>
          </a:p>
          <a:p>
            <a:pPr marL="0" indent="0">
              <a:spcBef>
                <a:spcPct val="0"/>
              </a:spcBef>
              <a:buNone/>
            </a:pPr>
            <a:r>
              <a:rPr lang="en-US" sz="1200" dirty="0">
                <a:latin typeface="Arial Narrow" panose="020B0606020202030204" pitchFamily="34" charset="0"/>
                <a:cs typeface="Arial" panose="020B0604020202020204" pitchFamily="34" charset="0"/>
              </a:rPr>
              <a:t>This brief was last updated in </a:t>
            </a:r>
            <a:r>
              <a:rPr lang="en-US" sz="1200" dirty="0" smtClean="0">
                <a:latin typeface="Arial Narrow" panose="020B0606020202030204" pitchFamily="34" charset="0"/>
                <a:cs typeface="Arial" panose="020B0604020202020204" pitchFamily="34" charset="0"/>
              </a:rPr>
              <a:t>July</a:t>
            </a:r>
            <a:r>
              <a:rPr lang="en-US" sz="1200" baseline="0" dirty="0" smtClean="0">
                <a:latin typeface="Arial Narrow" panose="020B0606020202030204" pitchFamily="34" charset="0"/>
                <a:cs typeface="Arial" panose="020B0604020202020204" pitchFamily="34" charset="0"/>
              </a:rPr>
              <a:t> </a:t>
            </a:r>
            <a:r>
              <a:rPr lang="en-US" sz="1200" dirty="0" smtClean="0">
                <a:latin typeface="Arial Narrow" panose="020B0606020202030204" pitchFamily="34" charset="0"/>
                <a:cs typeface="Arial" panose="020B0604020202020204" pitchFamily="34" charset="0"/>
              </a:rPr>
              <a:t>2015.</a:t>
            </a:r>
            <a:endParaRPr lang="en-US" sz="1200" dirty="0">
              <a:latin typeface="Arial Narrow" panose="020B060602020203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Welcome to Operational Cultural Awareness Training for the Kingdom of Bahrain. This presentation was prepared by the Center for Language, Regional Expertise and Culture, a Directorate of the Center for Information Dominance, Pensacola, Florida</a:t>
            </a:r>
            <a:r>
              <a:rPr lang="en-US" altLang="en-US" baseline="0" dirty="0" smtClean="0"/>
              <a:t> </a:t>
            </a:r>
            <a:r>
              <a:rPr lang="en-US" sz="1200" dirty="0">
                <a:latin typeface="+mn-lt"/>
                <a:cs typeface="+mn-cs"/>
              </a:rPr>
              <a:t>and was last updated in October of 2014.</a:t>
            </a:r>
            <a:endParaRPr lang="en-US" altLang="en-US" dirty="0" smtClean="0"/>
          </a:p>
          <a:p>
            <a:r>
              <a:rPr lang="en-US" altLang="en-US" dirty="0" smtClean="0"/>
              <a:t> </a:t>
            </a:r>
          </a:p>
          <a:p>
            <a:r>
              <a:rPr lang="en-US" altLang="en-US" dirty="0" smtClean="0"/>
              <a:t>[Contact CLREC at culturetraining@navy.mil if you have any questions or comments about this presentation.]</a:t>
            </a:r>
          </a:p>
        </p:txBody>
      </p:sp>
      <p:sp>
        <p:nvSpPr>
          <p:cNvPr id="54276" name="Rectangle 7"/>
          <p:cNvSpPr>
            <a:spLocks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fontAlgn="auto">
              <a:spcBef>
                <a:spcPts val="0"/>
              </a:spcBef>
              <a:spcAft>
                <a:spcPts val="0"/>
              </a:spcAft>
            </a:pPr>
            <a:fld id="{360C2244-5855-4386-B2CD-C0AAD6D65783}" type="slidenum">
              <a:rPr lang="en-US" altLang="en-US">
                <a:solidFill>
                  <a:prstClr val="black"/>
                </a:solidFill>
              </a:rPr>
              <a:pPr algn="r" fontAlgn="auto">
                <a:spcBef>
                  <a:spcPts val="0"/>
                </a:spcBef>
                <a:spcAft>
                  <a:spcPts val="0"/>
                </a:spcAft>
              </a:pPr>
              <a:t>10</a:t>
            </a:fld>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cs typeface="Arial" charset="0"/>
              </a:rPr>
              <a:t>The purpose of this Operational Cultural Awareness Training is to familiarize you with the foreign culture presented. It is not intended to make you an expert on this culture.</a:t>
            </a:r>
          </a:p>
          <a:p>
            <a:r>
              <a:rPr lang="en-US" sz="1200" dirty="0">
                <a:cs typeface="Arial" charset="0"/>
              </a:rPr>
              <a:t> </a:t>
            </a:r>
          </a:p>
          <a:p>
            <a:r>
              <a:rPr lang="en-US" sz="1200" dirty="0">
                <a:cs typeface="Arial" charset="0"/>
              </a:rPr>
              <a:t>For this training, “culture” is defined as “the values, beliefs, behaviors, and norms that shape and reflect the basic worldview and way of life shared by a group of people.”</a:t>
            </a:r>
          </a:p>
          <a:p>
            <a:r>
              <a:rPr lang="en-US" sz="1200" dirty="0">
                <a:cs typeface="Arial" charset="0"/>
              </a:rPr>
              <a:t> </a:t>
            </a:r>
          </a:p>
          <a:p>
            <a:r>
              <a:rPr lang="en-US" sz="1200" dirty="0">
                <a:cs typeface="Arial" charset="0"/>
              </a:rPr>
              <a:t>When in a foreign environment, you may feel frustrated by cultural differences, unfamiliar customs, and language barriers. You may be surprised or even offended by the social norms and individual behaviors of those around you. While these feelings are normal, they must be controlled and overcome for you to operate effectively in the environment. </a:t>
            </a:r>
          </a:p>
          <a:p>
            <a:r>
              <a:rPr lang="en-US" sz="1200" dirty="0">
                <a:cs typeface="Arial" charset="0"/>
              </a:rPr>
              <a:t> </a:t>
            </a:r>
          </a:p>
          <a:p>
            <a:r>
              <a:rPr lang="en-US" sz="1200" dirty="0">
                <a:cs typeface="Arial" charset="0"/>
              </a:rPr>
              <a:t>After this training, you should know more about the culture presented and have some understanding of how it is similar to and different from your own culture. This cultural awareness should reduce the time it takes you to adapt to your new environment and it should permit you to communicate and cooperate more effectively with the people there.</a:t>
            </a:r>
          </a:p>
          <a:p>
            <a:r>
              <a:rPr lang="en-US" sz="1200" dirty="0">
                <a:cs typeface="Arial" charset="0"/>
              </a:rPr>
              <a:t> </a:t>
            </a:r>
          </a:p>
          <a:p>
            <a:r>
              <a:rPr lang="en-US" sz="1200" dirty="0">
                <a:cs typeface="Arial" charset="0"/>
              </a:rPr>
              <a:t>The following characteristics of the culture and its people will be presented: Geography; History; Peoples and Ethnic Groups; Language; Religious Influences; Society and Norms; and Behavior and Etiquette.</a:t>
            </a:r>
            <a:endParaRPr lang="en-US" altLang="en-US" dirty="0" smtClean="0">
              <a:solidFill>
                <a:srgbClr val="7030A0"/>
              </a:solidFill>
            </a:endParaRPr>
          </a:p>
        </p:txBody>
      </p:sp>
      <p:sp>
        <p:nvSpPr>
          <p:cNvPr id="55300" name="Rectangle 7"/>
          <p:cNvSpPr>
            <a:spLocks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fontAlgn="auto">
              <a:spcBef>
                <a:spcPts val="0"/>
              </a:spcBef>
              <a:spcAft>
                <a:spcPts val="0"/>
              </a:spcAft>
            </a:pPr>
            <a:fld id="{2CC53D9C-4DA7-44C2-9A5D-4DE43AC110F0}" type="slidenum">
              <a:rPr lang="en-US" altLang="en-US">
                <a:solidFill>
                  <a:prstClr val="black"/>
                </a:solidFill>
              </a:rPr>
              <a:pPr algn="r" fontAlgn="auto">
                <a:spcBef>
                  <a:spcPts val="0"/>
                </a:spcBef>
                <a:spcAft>
                  <a:spcPts val="0"/>
                </a:spcAft>
              </a:pPr>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701040" y="4415790"/>
            <a:ext cx="5783580" cy="3868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Bahrain is one of the most densely populated countries in the world. Bahrain is a tiny nation made up of some 33 islands, located in the Gulf of Bahrain. The land area of the entire nation is only 240 square miles or roughly 3.5 times the size of Washington, DC.  About 98% of the population lives in the two principal cities of Manama and Al </a:t>
            </a:r>
            <a:r>
              <a:rPr lang="en-US" altLang="en-US" dirty="0" err="1" smtClean="0"/>
              <a:t>Muharraq</a:t>
            </a:r>
            <a:r>
              <a:rPr lang="en-US" altLang="en-US" dirty="0" smtClean="0"/>
              <a:t>.</a:t>
            </a:r>
          </a:p>
          <a:p>
            <a:r>
              <a:rPr lang="en-US" altLang="en-US" dirty="0" smtClean="0"/>
              <a:t> </a:t>
            </a:r>
          </a:p>
          <a:p>
            <a:r>
              <a:rPr lang="en-US" altLang="en-US" dirty="0" smtClean="0"/>
              <a:t>Only the three largest islands are inhabited. They are Manama, </a:t>
            </a:r>
            <a:r>
              <a:rPr lang="en-US" altLang="en-US" dirty="0" err="1" smtClean="0"/>
              <a:t>Sitra</a:t>
            </a:r>
            <a:r>
              <a:rPr lang="en-US" altLang="en-US" dirty="0" smtClean="0"/>
              <a:t> and </a:t>
            </a:r>
            <a:r>
              <a:rPr lang="en-US" altLang="en-US" dirty="0" err="1" smtClean="0"/>
              <a:t>Muharraq</a:t>
            </a:r>
            <a:r>
              <a:rPr lang="en-US" altLang="en-US" dirty="0" smtClean="0"/>
              <a:t>. </a:t>
            </a:r>
          </a:p>
          <a:p>
            <a:r>
              <a:rPr lang="en-US" altLang="en-US" dirty="0" smtClean="0"/>
              <a:t> </a:t>
            </a:r>
          </a:p>
          <a:p>
            <a:r>
              <a:rPr lang="en-US" altLang="en-US" dirty="0" smtClean="0"/>
              <a:t>One causeway links Manama to </a:t>
            </a:r>
            <a:r>
              <a:rPr lang="en-US" altLang="en-US" dirty="0" err="1" smtClean="0"/>
              <a:t>Muharraq</a:t>
            </a:r>
            <a:r>
              <a:rPr lang="en-US" altLang="en-US" dirty="0" smtClean="0"/>
              <a:t>; a second causeway links Manama to Saudi Arabia. The latter is known as the King Fahd Causeway. The international airport is located in </a:t>
            </a:r>
            <a:r>
              <a:rPr lang="en-US" altLang="en-US" dirty="0" err="1" smtClean="0"/>
              <a:t>Muharraq</a:t>
            </a:r>
            <a:r>
              <a:rPr lang="en-US" altLang="en-US" dirty="0" smtClean="0"/>
              <a:t>.</a:t>
            </a:r>
          </a:p>
        </p:txBody>
      </p:sp>
      <p:sp>
        <p:nvSpPr>
          <p:cNvPr id="56324" name="Rectangle 7"/>
          <p:cNvSpPr>
            <a:spLocks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fontAlgn="auto">
              <a:spcBef>
                <a:spcPts val="0"/>
              </a:spcBef>
              <a:spcAft>
                <a:spcPts val="0"/>
              </a:spcAft>
            </a:pPr>
            <a:fld id="{75040DE4-2896-4EE4-B5F2-7D9200F388B0}" type="slidenum">
              <a:rPr lang="en-US" altLang="en-US">
                <a:solidFill>
                  <a:prstClr val="black"/>
                </a:solidFill>
              </a:rPr>
              <a:pPr algn="r" fontAlgn="auto">
                <a:spcBef>
                  <a:spcPts val="0"/>
                </a:spcBef>
                <a:spcAft>
                  <a:spcPts val="0"/>
                </a:spcAft>
              </a:pPr>
              <a:t>12</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indent="-177800" algn="l" defTabSz="914400" rtl="0" eaLnBrk="0" fontAlgn="base" latinLnBrk="0" hangingPunct="0">
              <a:lnSpc>
                <a:spcPct val="100000"/>
              </a:lnSpc>
              <a:spcBef>
                <a:spcPct val="30000"/>
              </a:spcBef>
              <a:spcAft>
                <a:spcPct val="0"/>
              </a:spcAft>
              <a:buClrTx/>
              <a:buSzTx/>
              <a:buFontTx/>
              <a:buChar char="•"/>
              <a:tabLst/>
              <a:defRPr/>
            </a:pPr>
            <a:r>
              <a:rPr lang="en-US" sz="1400" kern="1200" dirty="0" smtClean="0">
                <a:solidFill>
                  <a:schemeClr val="tx1"/>
                </a:solidFill>
                <a:effectLst/>
                <a:latin typeface="Arial" charset="0"/>
                <a:ea typeface="+mn-ea"/>
                <a:cs typeface="Times New Roman" pitchFamily="18" charset="0"/>
              </a:rPr>
              <a:t>CLREC made the Group E-Learning for Afghanistan presentation because of a request from the Naval Expeditionary Combat Command at the height of Iraq and Afghanistan wars. A requirement came in from COMISAF that all personnel deploying to Afghanistan and Iraq had to take a course called RAPPORT Dari and RAPPORT Iraq.  These presentation are several hours (6-8 hours) long and are accessed through a computer (basically for individual use).  NECC said they did not have the resources to send an EOD Team (100) people much less a complete SEABEE Battalion (500-1000) people through the training before deployment.  CLREC created a NECC approved GEL Afghanistan and Iraq, which were used for several years by tens of thousands of NECC Sailors.</a:t>
            </a:r>
            <a:r>
              <a:rPr lang="en-US" sz="1400" kern="1200" baseline="0" dirty="0" smtClean="0">
                <a:solidFill>
                  <a:schemeClr val="tx1"/>
                </a:solidFill>
                <a:effectLst/>
                <a:latin typeface="Arial" charset="0"/>
                <a:ea typeface="+mn-ea"/>
                <a:cs typeface="Times New Roman" pitchFamily="18" charset="0"/>
              </a:rPr>
              <a:t>  CLREC </a:t>
            </a:r>
            <a:r>
              <a:rPr lang="en-US" sz="1400" kern="1200" dirty="0" smtClean="0">
                <a:solidFill>
                  <a:schemeClr val="tx1"/>
                </a:solidFill>
                <a:effectLst/>
                <a:latin typeface="Arial" charset="0"/>
                <a:ea typeface="+mn-ea"/>
                <a:cs typeface="Times New Roman" pitchFamily="18" charset="0"/>
              </a:rPr>
              <a:t>also added GEL HOA. </a:t>
            </a:r>
          </a:p>
          <a:p>
            <a:endParaRPr lang="en-US" dirty="0" smtClean="0"/>
          </a:p>
          <a:p>
            <a:r>
              <a:rPr lang="en-US" dirty="0" smtClean="0"/>
              <a:t>This Navy Edge OCAT </a:t>
            </a:r>
            <a:r>
              <a:rPr lang="en-US" baseline="0" dirty="0" smtClean="0"/>
              <a:t>for Bahrain follows the same format and demonstrates a sample of standard CLREC products.</a:t>
            </a:r>
            <a:endParaRPr lang="en-US" dirty="0"/>
          </a:p>
        </p:txBody>
      </p:sp>
      <p:sp>
        <p:nvSpPr>
          <p:cNvPr id="4" name="Slide Number Placeholder 3"/>
          <p:cNvSpPr>
            <a:spLocks noGrp="1"/>
          </p:cNvSpPr>
          <p:nvPr>
            <p:ph type="sldNum" sz="quarter" idx="10"/>
          </p:nvPr>
        </p:nvSpPr>
        <p:spPr/>
        <p:txBody>
          <a:bodyPr/>
          <a:lstStyle/>
          <a:p>
            <a:pPr>
              <a:defRPr/>
            </a:pPr>
            <a:fld id="{75FAE034-396A-4EB1-A299-60DF19EEA53E}" type="slidenum">
              <a:rPr lang="en-US" smtClean="0"/>
              <a:pPr>
                <a:defRPr/>
              </a:pPr>
              <a:t>13</a:t>
            </a:fld>
            <a:endParaRPr lang="en-US"/>
          </a:p>
        </p:txBody>
      </p:sp>
    </p:spTree>
    <p:extLst>
      <p:ext uri="{BB962C8B-B14F-4D97-AF65-F5344CB8AC3E}">
        <p14:creationId xmlns:p14="http://schemas.microsoft.com/office/powerpoint/2010/main" val="211150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Narrow" panose="020B0606020202030204" pitchFamily="34" charset="0"/>
              </a:rPr>
              <a:t>Do you want to plan training for your command’s next deployment?  Have you just received PCS orders overseas?  Are you just interested in learning a foreign language or learning about a foreign culture?  </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Contact CLREC.  </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The easiest way to reach us is by email at </a:t>
            </a:r>
            <a:r>
              <a:rPr lang="en-US" sz="1200" dirty="0" err="1">
                <a:latin typeface="Arial Narrow" panose="020B0606020202030204" pitchFamily="34" charset="0"/>
              </a:rPr>
              <a:t>languagetraining</a:t>
            </a:r>
            <a:r>
              <a:rPr lang="en-US" sz="1200" dirty="0">
                <a:latin typeface="Arial Narrow" panose="020B0606020202030204" pitchFamily="34" charset="0"/>
              </a:rPr>
              <a:t> (all one word) at Navy dot mil or </a:t>
            </a:r>
            <a:r>
              <a:rPr lang="en-US" sz="1200" dirty="0" err="1">
                <a:latin typeface="Arial Narrow" panose="020B0606020202030204" pitchFamily="34" charset="0"/>
              </a:rPr>
              <a:t>culturetraining</a:t>
            </a:r>
            <a:r>
              <a:rPr lang="en-US" sz="1200" dirty="0">
                <a:latin typeface="Arial Narrow" panose="020B0606020202030204" pitchFamily="34" charset="0"/>
              </a:rPr>
              <a:t> (all one word) at Navy dot mil.</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For Language Testing information, contact us by email at </a:t>
            </a:r>
            <a:r>
              <a:rPr lang="en-US" sz="1200" dirty="0" err="1">
                <a:latin typeface="Arial Narrow" panose="020B0606020202030204" pitchFamily="34" charset="0"/>
              </a:rPr>
              <a:t>laguagetesting</a:t>
            </a:r>
            <a:r>
              <a:rPr lang="en-US" sz="1200" dirty="0">
                <a:latin typeface="Arial Narrow" panose="020B0606020202030204" pitchFamily="34" charset="0"/>
              </a:rPr>
              <a:t> (all one word) at Navy dot mil.</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Someone from the CLREC staff will normally be in touch with you within 2 business days.  </a:t>
            </a:r>
          </a:p>
          <a:p>
            <a:pPr marL="0" indent="0">
              <a:buNone/>
            </a:pP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75FAE034-396A-4EB1-A299-60DF19EEA53E}" type="slidenum">
              <a:rPr lang="en-US" smtClean="0"/>
              <a:pPr>
                <a:defRPr/>
              </a:pPr>
              <a:t>19</a:t>
            </a:fld>
            <a:endParaRPr lang="en-US"/>
          </a:p>
        </p:txBody>
      </p:sp>
    </p:spTree>
    <p:extLst>
      <p:ext uri="{BB962C8B-B14F-4D97-AF65-F5344CB8AC3E}">
        <p14:creationId xmlns:p14="http://schemas.microsoft.com/office/powerpoint/2010/main" val="428928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61963" y="500063"/>
            <a:ext cx="6086475" cy="4565650"/>
          </a:xfrm>
          <a:noFill/>
          <a:ln>
            <a:solidFill>
              <a:srgbClr val="000000"/>
            </a:solidFill>
            <a:miter lim="800000"/>
            <a:headEnd/>
            <a:tailEnd/>
          </a:ln>
        </p:spPr>
      </p:sp>
      <p:sp>
        <p:nvSpPr>
          <p:cNvPr id="15363" name="Notes Placeholder 2"/>
          <p:cNvSpPr>
            <a:spLocks noGrp="1"/>
          </p:cNvSpPr>
          <p:nvPr>
            <p:ph type="body" idx="1"/>
          </p:nvPr>
        </p:nvSpPr>
        <p:spPr bwMode="auto">
          <a:xfrm>
            <a:off x="207716" y="5288942"/>
            <a:ext cx="6594969" cy="4183380"/>
          </a:xfrm>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CLREC supports the specialized LREC training requirements of the Cryptologic Technician Interpretive rating and the Foreign Area</a:t>
            </a:r>
            <a:r>
              <a:rPr lang="en-US" baseline="0" dirty="0" smtClean="0">
                <a:latin typeface="Arial" charset="0"/>
                <a:cs typeface="Arial" charset="0"/>
              </a:rPr>
              <a:t> Officer Community and tailors LREC training and support to the dynamic </a:t>
            </a:r>
            <a:r>
              <a:rPr lang="en-US" dirty="0" smtClean="0">
                <a:latin typeface="Arial" charset="0"/>
                <a:cs typeface="Arial" charset="0"/>
              </a:rPr>
              <a:t>needs of the Fleet and Force performing operations, exercises, and training activities throughout the entire world.  </a:t>
            </a:r>
          </a:p>
          <a:p>
            <a:pPr>
              <a:spcBef>
                <a:spcPct val="0"/>
              </a:spcBef>
            </a:pPr>
            <a:endParaRPr lang="en-US" dirty="0" smtClean="0">
              <a:latin typeface="Arial" charset="0"/>
              <a:cs typeface="Arial" charset="0"/>
            </a:endParaRPr>
          </a:p>
          <a:p>
            <a:pPr>
              <a:spcBef>
                <a:spcPct val="0"/>
              </a:spcBef>
            </a:pPr>
            <a:r>
              <a:rPr lang="en-US" dirty="0" smtClean="0">
                <a:latin typeface="Arial" charset="0"/>
                <a:cs typeface="Arial" charset="0"/>
              </a:rPr>
              <a:t>In FY13, CLREC providing training,</a:t>
            </a:r>
            <a:r>
              <a:rPr lang="en-US" baseline="0" dirty="0" smtClean="0">
                <a:latin typeface="Arial" charset="0"/>
                <a:cs typeface="Arial" charset="0"/>
              </a:rPr>
              <a:t> </a:t>
            </a:r>
            <a:r>
              <a:rPr lang="en-US" dirty="0" smtClean="0">
                <a:latin typeface="Arial" charset="0"/>
                <a:cs typeface="Arial" charset="0"/>
              </a:rPr>
              <a:t>training materials,</a:t>
            </a:r>
            <a:r>
              <a:rPr lang="en-US" baseline="0" dirty="0" smtClean="0">
                <a:latin typeface="Arial" charset="0"/>
                <a:cs typeface="Arial" charset="0"/>
              </a:rPr>
              <a:t> and other operational </a:t>
            </a:r>
            <a:r>
              <a:rPr lang="en-US" dirty="0" smtClean="0">
                <a:latin typeface="Arial" charset="0"/>
                <a:cs typeface="Arial" charset="0"/>
              </a:rPr>
              <a:t>support in the form of translation and interpretation services to at</a:t>
            </a:r>
            <a:r>
              <a:rPr lang="en-US" baseline="0" dirty="0" smtClean="0">
                <a:latin typeface="Arial" charset="0"/>
                <a:cs typeface="Arial" charset="0"/>
              </a:rPr>
              <a:t> least </a:t>
            </a:r>
            <a:r>
              <a:rPr lang="en-US" dirty="0" smtClean="0">
                <a:latin typeface="Arial" charset="0"/>
                <a:cs typeface="Arial" charset="0"/>
              </a:rPr>
              <a:t>52,470</a:t>
            </a:r>
            <a:r>
              <a:rPr lang="en-US" baseline="0" dirty="0" smtClean="0">
                <a:latin typeface="Arial" charset="0"/>
                <a:cs typeface="Arial" charset="0"/>
              </a:rPr>
              <a:t> </a:t>
            </a:r>
            <a:r>
              <a:rPr lang="en-US" dirty="0" smtClean="0">
                <a:latin typeface="Arial" charset="0"/>
                <a:cs typeface="Arial" charset="0"/>
              </a:rPr>
              <a:t>Sea Service and other DoD personnel.  Among this number, CLREC served </a:t>
            </a:r>
            <a:r>
              <a:rPr lang="en-US" baseline="0" dirty="0" smtClean="0">
                <a:latin typeface="Arial" charset="0"/>
                <a:cs typeface="Arial" charset="0"/>
              </a:rPr>
              <a:t>25 Flag Officer and Senior Civilians, 77 FAOs, </a:t>
            </a:r>
            <a:r>
              <a:rPr lang="en-US" dirty="0" smtClean="0">
                <a:latin typeface="Arial" charset="0"/>
                <a:cs typeface="Arial" charset="0"/>
              </a:rPr>
              <a:t>458 CTIs, and 145 Sailors seeking LREC for personal development</a:t>
            </a:r>
            <a:r>
              <a:rPr lang="en-US" baseline="0" dirty="0" smtClean="0">
                <a:latin typeface="Arial" charset="0"/>
                <a:cs typeface="Arial" charset="0"/>
              </a:rPr>
              <a:t>.  The </a:t>
            </a:r>
            <a:r>
              <a:rPr lang="en-US" baseline="0" smtClean="0">
                <a:latin typeface="Arial" charset="0"/>
                <a:cs typeface="Arial" charset="0"/>
              </a:rPr>
              <a:t>remaining 51,765 </a:t>
            </a:r>
            <a:r>
              <a:rPr lang="en-US" baseline="0" dirty="0" smtClean="0">
                <a:latin typeface="Arial" charset="0"/>
                <a:cs typeface="Arial" charset="0"/>
              </a:rPr>
              <a:t>were primarily Fleet and Expeditionary Force Sailors preparing for deployments and assignments across the globe.</a:t>
            </a:r>
          </a:p>
          <a:p>
            <a:pPr>
              <a:spcBef>
                <a:spcPct val="0"/>
              </a:spcBef>
            </a:pPr>
            <a:endParaRPr lang="en-US" baseline="0" dirty="0" smtClean="0">
              <a:latin typeface="Arial" charset="0"/>
              <a:cs typeface="Arial" charset="0"/>
            </a:endParaRPr>
          </a:p>
          <a:p>
            <a:pPr>
              <a:spcBef>
                <a:spcPct val="0"/>
              </a:spcBef>
            </a:pPr>
            <a:r>
              <a:rPr lang="en-US" baseline="0" dirty="0" smtClean="0">
                <a:latin typeface="Arial" charset="0"/>
                <a:cs typeface="Arial" charset="0"/>
              </a:rPr>
              <a:t>(Of note:  43 FAOs participated in area/language specific training while 34 more attended the FAO Phase I Course)</a:t>
            </a:r>
            <a:r>
              <a:rPr lang="en-US" dirty="0" smtClean="0">
                <a:latin typeface="Arial" charset="0"/>
                <a:cs typeface="Arial" charset="0"/>
              </a:rPr>
              <a:t> </a:t>
            </a:r>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ABEEFE-219B-4182-A12B-91E8DE895BAD}" type="slidenum">
              <a:rPr lang="en-US">
                <a:solidFill>
                  <a:srgbClr val="000000"/>
                </a:solidFill>
              </a:rPr>
              <a:pPr/>
              <a:t>20</a:t>
            </a:fld>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82688" y="698500"/>
            <a:ext cx="4646612" cy="3484563"/>
          </a:xfrm>
          <a:ln/>
        </p:spPr>
      </p:sp>
      <p:sp>
        <p:nvSpPr>
          <p:cNvPr id="27651" name="Rectangle 3"/>
          <p:cNvSpPr>
            <a:spLocks noGrp="1" noChangeArrowheads="1"/>
          </p:cNvSpPr>
          <p:nvPr>
            <p:ph type="body" idx="1"/>
          </p:nvPr>
        </p:nvSpPr>
        <p:spPr>
          <a:xfrm>
            <a:off x="701363" y="4416430"/>
            <a:ext cx="5607678" cy="4181462"/>
          </a:xfrm>
          <a:noFill/>
          <a:ln/>
        </p:spPr>
        <p:txBody>
          <a:bodyPr lIns="91740" tIns="45871" rIns="91740" bIns="45871"/>
          <a:lstStyle/>
          <a:p>
            <a:pPr>
              <a:lnSpc>
                <a:spcPct val="80000"/>
              </a:lnSpc>
            </a:pPr>
            <a:endParaRPr lang="en-US" smtClean="0">
              <a:latin typeface="Arial" pitchFamily="34" charset="0"/>
            </a:endParaRPr>
          </a:p>
        </p:txBody>
      </p:sp>
      <p:sp>
        <p:nvSpPr>
          <p:cNvPr id="27652" name="Footer Placeholder 3"/>
          <p:cNvSpPr>
            <a:spLocks noGrp="1"/>
          </p:cNvSpPr>
          <p:nvPr>
            <p:ph type="ftr" sz="quarter" idx="4"/>
          </p:nvPr>
        </p:nvSpPr>
        <p:spPr>
          <a:noFill/>
        </p:spPr>
        <p:txBody>
          <a:bodyPr/>
          <a:lstStyle/>
          <a:p>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81100" y="700088"/>
            <a:ext cx="4648200" cy="3486150"/>
          </a:xfrm>
          <a:ln/>
        </p:spPr>
      </p:sp>
      <p:sp>
        <p:nvSpPr>
          <p:cNvPr id="16387" name="Rectangle 3"/>
          <p:cNvSpPr>
            <a:spLocks noGrp="1" noChangeArrowheads="1"/>
          </p:cNvSpPr>
          <p:nvPr>
            <p:ph type="body" idx="1"/>
          </p:nvPr>
        </p:nvSpPr>
        <p:spPr>
          <a:xfrm>
            <a:off x="444500" y="4416426"/>
            <a:ext cx="6119813" cy="471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None/>
            </a:pPr>
            <a:r>
              <a:rPr lang="en-US" sz="1200" dirty="0" smtClean="0">
                <a:latin typeface="Arial Narrow" panose="020B0606020202030204" pitchFamily="34" charset="0"/>
              </a:rPr>
              <a:t>CLREC was established to develop</a:t>
            </a:r>
            <a:r>
              <a:rPr lang="en-US" sz="1200" baseline="0" dirty="0" smtClean="0">
                <a:latin typeface="Arial Narrow" panose="020B0606020202030204" pitchFamily="34" charset="0"/>
              </a:rPr>
              <a:t> and execute training to the Navy’s operational forces in their endeavors to:</a:t>
            </a:r>
          </a:p>
          <a:p>
            <a:pPr marL="177800" indent="-177800">
              <a:spcBef>
                <a:spcPct val="0"/>
              </a:spcBef>
            </a:pPr>
            <a:r>
              <a:rPr lang="en-US" sz="1200" baseline="0" dirty="0" smtClean="0">
                <a:latin typeface="Arial Narrow" panose="020B0606020202030204" pitchFamily="34" charset="0"/>
              </a:rPr>
              <a:t>Strengthen ties with enduring allies</a:t>
            </a:r>
          </a:p>
          <a:p>
            <a:pPr marL="177800" indent="-177800">
              <a:spcBef>
                <a:spcPct val="0"/>
              </a:spcBef>
            </a:pPr>
            <a:r>
              <a:rPr lang="en-US" sz="1200" baseline="0" dirty="0" smtClean="0">
                <a:latin typeface="Arial Narrow" panose="020B0606020202030204" pitchFamily="34" charset="0"/>
              </a:rPr>
              <a:t>Cultivate relationships with emerging partners</a:t>
            </a:r>
          </a:p>
          <a:p>
            <a:pPr marL="177800" indent="-177800">
              <a:spcBef>
                <a:spcPct val="0"/>
              </a:spcBef>
            </a:pPr>
            <a:r>
              <a:rPr lang="en-US" sz="1200" baseline="0" dirty="0" smtClean="0">
                <a:latin typeface="Arial Narrow" panose="020B0606020202030204" pitchFamily="34" charset="0"/>
              </a:rPr>
              <a:t>Thwart adversaries</a:t>
            </a:r>
          </a:p>
          <a:p>
            <a:pPr marL="177800" indent="-177800">
              <a:spcBef>
                <a:spcPct val="0"/>
              </a:spcBef>
            </a:pPr>
            <a:r>
              <a:rPr lang="en-US" sz="1200" baseline="0" dirty="0" smtClean="0">
                <a:latin typeface="Arial Narrow" panose="020B0606020202030204" pitchFamily="34" charset="0"/>
              </a:rPr>
              <a:t>Defeat enemies</a:t>
            </a:r>
          </a:p>
          <a:p>
            <a:pPr marL="177800" indent="-177800">
              <a:spcBef>
                <a:spcPct val="0"/>
              </a:spcBef>
            </a:pPr>
            <a:endParaRPr lang="en-US" sz="1200" baseline="0" dirty="0" smtClean="0">
              <a:latin typeface="Arial Narrow" panose="020B0606020202030204" pitchFamily="34" charset="0"/>
            </a:endParaRPr>
          </a:p>
          <a:p>
            <a:pPr marL="0" indent="0">
              <a:spcBef>
                <a:spcPct val="0"/>
              </a:spcBef>
              <a:buNone/>
            </a:pPr>
            <a:r>
              <a:rPr lang="en-US" sz="1200" baseline="0" dirty="0" smtClean="0">
                <a:latin typeface="Arial Narrow" panose="020B0606020202030204" pitchFamily="34" charset="0"/>
              </a:rPr>
              <a:t>As a result, CLREC deploys training geared toward preparing commands and individuals to:</a:t>
            </a:r>
          </a:p>
          <a:p>
            <a:pPr marL="177800" indent="-177800">
              <a:spcBef>
                <a:spcPct val="0"/>
              </a:spcBef>
            </a:pPr>
            <a:r>
              <a:rPr lang="en-US" sz="1200" baseline="0" dirty="0" smtClean="0">
                <a:latin typeface="Arial Narrow" panose="020B0606020202030204" pitchFamily="34" charset="0"/>
              </a:rPr>
              <a:t>Interact with people in a foreign culture</a:t>
            </a:r>
          </a:p>
          <a:p>
            <a:pPr marL="177800" indent="-177800">
              <a:spcBef>
                <a:spcPct val="0"/>
              </a:spcBef>
            </a:pPr>
            <a:r>
              <a:rPr lang="en-US" sz="1200" baseline="0" dirty="0" smtClean="0">
                <a:latin typeface="Arial Narrow" panose="020B0606020202030204" pitchFamily="34" charset="0"/>
              </a:rPr>
              <a:t>Avoid taboo behaviors and culture shock</a:t>
            </a:r>
          </a:p>
          <a:p>
            <a:pPr marL="177800" indent="-177800">
              <a:spcBef>
                <a:spcPct val="0"/>
              </a:spcBef>
            </a:pPr>
            <a:r>
              <a:rPr lang="en-US" sz="1200" baseline="0" dirty="0" smtClean="0">
                <a:latin typeface="Arial Narrow" panose="020B0606020202030204" pitchFamily="34" charset="0"/>
              </a:rPr>
              <a:t>Enhance long-standing relationships</a:t>
            </a:r>
          </a:p>
          <a:p>
            <a:pPr marL="177800" indent="-177800">
              <a:spcBef>
                <a:spcPct val="0"/>
              </a:spcBef>
            </a:pPr>
            <a:r>
              <a:rPr lang="en-US" sz="1200" baseline="0" dirty="0" smtClean="0">
                <a:latin typeface="Arial Narrow" panose="020B0606020202030204" pitchFamily="34" charset="0"/>
              </a:rPr>
              <a:t>Build trust with emerging partners</a:t>
            </a:r>
          </a:p>
          <a:p>
            <a:pPr marL="177800" indent="-177800">
              <a:spcBef>
                <a:spcPct val="0"/>
              </a:spcBef>
            </a:pPr>
            <a:r>
              <a:rPr lang="en-US" sz="1200" baseline="0" dirty="0" smtClean="0">
                <a:latin typeface="Arial Narrow" panose="020B0606020202030204" pitchFamily="34" charset="0"/>
              </a:rPr>
              <a:t>Understand adversaries</a:t>
            </a:r>
          </a:p>
          <a:p>
            <a:pPr marL="0" indent="0">
              <a:spcBef>
                <a:spcPct val="0"/>
              </a:spcBef>
              <a:buNone/>
            </a:pPr>
            <a:endParaRPr lang="en-US" sz="1200" baseline="0" dirty="0" smtClean="0">
              <a:latin typeface="Arial Narrow" panose="020B0606020202030204" pitchFamily="34" charset="0"/>
            </a:endParaRPr>
          </a:p>
          <a:p>
            <a:pPr marL="0" indent="0">
              <a:spcBef>
                <a:spcPct val="0"/>
              </a:spcBef>
              <a:buNone/>
            </a:pPr>
            <a:endParaRPr lang="en-US" sz="1200" dirty="0">
              <a:latin typeface="Arial Narrow" panose="020B060602020203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55DF7EDD-054A-4DEF-A9EC-DEDF5A33FE7C}"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33365"/>
            <a:fld id="{479C11C8-FF86-40AA-ABA0-48B358BA9ED6}" type="slidenum">
              <a:rPr lang="en-US" smtClean="0"/>
              <a:pPr defTabSz="933365"/>
              <a:t>3</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0" indent="0">
              <a:spcBef>
                <a:spcPct val="0"/>
              </a:spcBef>
              <a:buNone/>
            </a:pPr>
            <a:r>
              <a:rPr lang="en-US" sz="1200" dirty="0" smtClean="0">
                <a:latin typeface="Arial Narrow" panose="020B0606020202030204" pitchFamily="34" charset="0"/>
                <a:cs typeface="Arial" panose="020B0604020202020204" pitchFamily="34" charset="0"/>
              </a:rPr>
              <a:t>People receive orders, CLREC</a:t>
            </a:r>
            <a:r>
              <a:rPr lang="en-US" sz="1200" baseline="0" dirty="0" smtClean="0">
                <a:latin typeface="Arial Narrow" panose="020B0606020202030204" pitchFamily="34" charset="0"/>
                <a:cs typeface="Arial" panose="020B0604020202020204" pitchFamily="34" charset="0"/>
              </a:rPr>
              <a:t> is contacted for training opportunities.</a:t>
            </a:r>
          </a:p>
          <a:p>
            <a:pPr marL="0" indent="0">
              <a:spcBef>
                <a:spcPct val="0"/>
              </a:spcBef>
              <a:buNone/>
            </a:pPr>
            <a:endParaRPr lang="en-US" sz="1200" baseline="0" dirty="0" smtClean="0">
              <a:latin typeface="Arial Narrow" panose="020B0606020202030204" pitchFamily="34" charset="0"/>
              <a:cs typeface="Arial" panose="020B0604020202020204" pitchFamily="34" charset="0"/>
            </a:endParaRPr>
          </a:p>
          <a:p>
            <a:pPr marL="0" indent="0">
              <a:spcBef>
                <a:spcPct val="0"/>
              </a:spcBef>
              <a:buNone/>
            </a:pPr>
            <a:r>
              <a:rPr lang="en-US" sz="1200" baseline="0" dirty="0" smtClean="0">
                <a:latin typeface="Arial Narrow" panose="020B0606020202030204" pitchFamily="34" charset="0"/>
                <a:cs typeface="Arial" panose="020B0604020202020204" pitchFamily="34" charset="0"/>
              </a:rPr>
              <a:t>Ships move, Units deploy, CLREC gets contacted for training</a:t>
            </a:r>
            <a:r>
              <a:rPr lang="en-US" sz="1200" dirty="0">
                <a:latin typeface="Arial Narrow" panose="020B0606020202030204" pitchFamily="34" charset="0"/>
                <a:cs typeface="Arial" panose="020B0604020202020204" pitchFamily="34" charset="0"/>
              </a:rPr>
              <a:t> </a:t>
            </a:r>
            <a:r>
              <a:rPr lang="en-US" sz="1200" dirty="0" smtClean="0">
                <a:latin typeface="Arial Narrow" panose="020B0606020202030204" pitchFamily="34" charset="0"/>
                <a:cs typeface="Arial" panose="020B0604020202020204" pitchFamily="34" charset="0"/>
              </a:rPr>
              <a:t>– there are numerous examples</a:t>
            </a:r>
            <a:endParaRPr lang="en-US" sz="1200" baseline="0" dirty="0" smtClean="0">
              <a:latin typeface="Arial Narrow" panose="020B0606020202030204" pitchFamily="34" charset="0"/>
              <a:cs typeface="Arial" panose="020B0604020202020204" pitchFamily="34" charset="0"/>
            </a:endParaRPr>
          </a:p>
          <a:p>
            <a:pPr marL="0" indent="0">
              <a:spcBef>
                <a:spcPct val="0"/>
              </a:spcBef>
              <a:buNone/>
            </a:pPr>
            <a:endParaRPr lang="en-US" sz="1200" baseline="0" dirty="0" smtClean="0">
              <a:latin typeface="Arial Narrow" panose="020B0606020202030204" pitchFamily="34" charset="0"/>
              <a:cs typeface="Arial" panose="020B0604020202020204" pitchFamily="34" charset="0"/>
            </a:endParaRPr>
          </a:p>
          <a:p>
            <a:pPr marL="0" indent="0">
              <a:spcBef>
                <a:spcPct val="0"/>
              </a:spcBef>
              <a:buNone/>
            </a:pPr>
            <a:r>
              <a:rPr lang="en-US" sz="1200" baseline="0" dirty="0" smtClean="0">
                <a:latin typeface="Arial Narrow" panose="020B0606020202030204" pitchFamily="34" charset="0"/>
                <a:cs typeface="Arial" panose="020B0604020202020204" pitchFamily="34" charset="0"/>
              </a:rPr>
              <a:t>Predictive Analysis:  One INTEL Officer assigned to CLREC, keeping a pulse on world events.</a:t>
            </a:r>
          </a:p>
          <a:p>
            <a:pPr marL="0" indent="0">
              <a:spcBef>
                <a:spcPct val="0"/>
              </a:spcBef>
              <a:buNone/>
            </a:pPr>
            <a:endParaRPr lang="en-US" sz="1200" baseline="0" dirty="0" smtClean="0">
              <a:latin typeface="Arial Narrow" panose="020B0606020202030204" pitchFamily="34" charset="0"/>
              <a:cs typeface="Arial" panose="020B0604020202020204" pitchFamily="34" charset="0"/>
            </a:endParaRPr>
          </a:p>
          <a:p>
            <a:pPr marL="0" indent="0">
              <a:spcBef>
                <a:spcPct val="0"/>
              </a:spcBef>
              <a:buNone/>
            </a:pPr>
            <a:r>
              <a:rPr lang="en-US" sz="1200" baseline="0" dirty="0" smtClean="0">
                <a:latin typeface="Arial Narrow" panose="020B0606020202030204" pitchFamily="34" charset="0"/>
                <a:cs typeface="Arial" panose="020B0604020202020204" pitchFamily="34" charset="0"/>
              </a:rPr>
              <a:t>CLREC Outreach:  Making potential customers aware of CLREC products and training (similar to this presentation). </a:t>
            </a:r>
          </a:p>
          <a:p>
            <a:pPr marL="0" indent="0">
              <a:spcBef>
                <a:spcPct val="0"/>
              </a:spcBef>
              <a:buNone/>
            </a:pPr>
            <a:endParaRPr lang="en-US" sz="1200" baseline="0" dirty="0" smtClean="0">
              <a:latin typeface="Arial Narrow" panose="020B0606020202030204" pitchFamily="34" charset="0"/>
              <a:cs typeface="Arial" panose="020B0604020202020204" pitchFamily="34" charset="0"/>
            </a:endParaRPr>
          </a:p>
          <a:p>
            <a:pPr marL="0" indent="0">
              <a:spcBef>
                <a:spcPct val="0"/>
              </a:spcBef>
              <a:buNone/>
            </a:pPr>
            <a:r>
              <a:rPr lang="en-US" sz="1200" baseline="0" dirty="0" smtClean="0">
                <a:latin typeface="Arial Narrow" panose="020B0606020202030204" pitchFamily="34" charset="0"/>
                <a:cs typeface="Arial" panose="020B0604020202020204" pitchFamily="34" charset="0"/>
              </a:rPr>
              <a:t>CLREC’s role in the DFLTP…next slide</a:t>
            </a:r>
            <a:endParaRPr lang="en-US" sz="1200" dirty="0">
              <a:latin typeface="Arial Narrow" panose="020B060602020203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81100" y="696913"/>
            <a:ext cx="4649788" cy="3487737"/>
          </a:xfrm>
          <a:ln/>
        </p:spPr>
      </p:sp>
      <p:sp>
        <p:nvSpPr>
          <p:cNvPr id="17411" name="Rectangle 3"/>
          <p:cNvSpPr>
            <a:spLocks noGrp="1" noChangeArrowheads="1"/>
          </p:cNvSpPr>
          <p:nvPr>
            <p:ph type="body" idx="1"/>
          </p:nvPr>
        </p:nvSpPr>
        <p:spPr>
          <a:xfrm>
            <a:off x="671081" y="4416426"/>
            <a:ext cx="5824025" cy="45105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1" i="1" dirty="0">
                <a:latin typeface="Arial Narrow" panose="020B0606020202030204" pitchFamily="34" charset="0"/>
              </a:rPr>
              <a:t>CLREC training programs are resourced by OPNAV and training is performed at no cost to the unit or individual supported</a:t>
            </a:r>
            <a:r>
              <a:rPr lang="en-US" sz="1200" dirty="0">
                <a:latin typeface="Arial Narrow" panose="020B0606020202030204" pitchFamily="34" charset="0"/>
              </a:rPr>
              <a:t>.  Language and cultural training may be delivered in a variety of ways depending on factors such as number of students to be trained, location of students, mission timelines, instructor availability, and availability of computers and other training infrastructure.  Coordination with CLREC should commence at least 60 days prior to training start date to permit proper planning and funding.</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Cultural Orientation training is normally instructor-led, but many commands opt to have a knowledgeable member of their own command use materials provided by CLREC to deliver the training in a GMT format.  Some commands prefer training materials with voiceovers in .</a:t>
            </a:r>
            <a:r>
              <a:rPr lang="en-US" sz="1200" dirty="0" err="1">
                <a:latin typeface="Arial Narrow" panose="020B0606020202030204" pitchFamily="34" charset="0"/>
              </a:rPr>
              <a:t>AVI</a:t>
            </a:r>
            <a:r>
              <a:rPr lang="en-US" sz="1200" dirty="0">
                <a:latin typeface="Arial Narrow" panose="020B0606020202030204" pitchFamily="34" charset="0"/>
              </a:rPr>
              <a:t> format suitable for use over shipboard Closed Circuit Television Systems.</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Language Familiarization training is often tailored to mission-specific terminology, such as phrases and words useful in Visit, Board, Search, and Seizure operations; Medical work; or Civil Affairs missions.  Such training normally requires an instructor, but may be delivered to both small groups or individuals.  </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General Language Familiarization may be either instructor-led or self-paced using commercially procured software, government-developed programs, or materials freely available on the Internet.</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B396DC83-894B-4E93-AF64-EB63075096C3}"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81100" y="696913"/>
            <a:ext cx="4649788" cy="3487737"/>
          </a:xfrm>
          <a:ln/>
        </p:spPr>
      </p:sp>
      <p:sp>
        <p:nvSpPr>
          <p:cNvPr id="17411" name="Rectangle 3"/>
          <p:cNvSpPr>
            <a:spLocks noGrp="1" noChangeArrowheads="1"/>
          </p:cNvSpPr>
          <p:nvPr>
            <p:ph type="body" idx="1"/>
          </p:nvPr>
        </p:nvSpPr>
        <p:spPr>
          <a:xfrm>
            <a:off x="671080" y="4392589"/>
            <a:ext cx="5620305" cy="47846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31774">
              <a:buNone/>
              <a:defRPr/>
            </a:pPr>
            <a:r>
              <a:rPr lang="en-US" sz="1200" dirty="0">
                <a:latin typeface="Arial Narrow" panose="020B0606020202030204" pitchFamily="34" charset="0"/>
              </a:rPr>
              <a:t>In addition to funding the continuing professional development for the Navy’s foreign language professionals - CTI and FAO personnel and DoN personnel preparing for deployments and engagements with foreign visitors, CLREC is resourced to provide senior Navy leaders with training in Key Leader Engagement or K-L-E.  </a:t>
            </a:r>
            <a:r>
              <a:rPr lang="en-US" sz="1200" dirty="0" err="1">
                <a:latin typeface="Arial Narrow" panose="020B0606020202030204" pitchFamily="34" charset="0"/>
              </a:rPr>
              <a:t>KLE</a:t>
            </a:r>
            <a:r>
              <a:rPr lang="en-US" sz="1200" dirty="0">
                <a:latin typeface="Arial Narrow" panose="020B0606020202030204" pitchFamily="34" charset="0"/>
              </a:rPr>
              <a:t> training is comprised of facilitator-led presentations of cultural considerations followed by practical application in a simulated foreign environment with subject matter experts playing the role of foreign counterparts.</a:t>
            </a:r>
          </a:p>
          <a:p>
            <a:pPr marL="0" indent="0">
              <a:buNone/>
            </a:pPr>
            <a:endParaRPr lang="en-US" sz="800" dirty="0">
              <a:latin typeface="Arial Narrow" panose="020B0606020202030204" pitchFamily="34" charset="0"/>
            </a:endParaRPr>
          </a:p>
          <a:p>
            <a:pPr marL="0" indent="0">
              <a:buNone/>
            </a:pPr>
            <a:r>
              <a:rPr lang="en-US" sz="1200" dirty="0">
                <a:latin typeface="Arial Narrow" panose="020B0606020202030204" pitchFamily="34" charset="0"/>
              </a:rPr>
              <a:t>In addition to 2,200 CTIs and 300 FAOs, there are about 3,000 other Navy billets coded for foreign language (750 O; 2250 E).  Technically, prior to occupying the billet, personnel must be appropriately skilled in the foreign language or learn the language by attending the Defense Language Institute Foreign Language Center (DLI) in Monterey, California or in Washington, D.C.  The nature of initial language training and the Navy’s distribution system make training en route extremely complex and often cost prohibitive.  To solve this, CLREC has been authorized to establish tailored language training opportunities on-site for personnel assigned to language-coded billets.  Contact CLREC for more information.</a:t>
            </a:r>
          </a:p>
          <a:p>
            <a:pPr marL="0" indent="0">
              <a:buNone/>
            </a:pPr>
            <a:endParaRPr lang="en-US" sz="800" dirty="0">
              <a:latin typeface="Arial Narrow" panose="020B0606020202030204" pitchFamily="34" charset="0"/>
            </a:endParaRPr>
          </a:p>
          <a:p>
            <a:pPr marL="0" indent="0">
              <a:buNone/>
            </a:pPr>
            <a:r>
              <a:rPr lang="en-US" sz="1200" dirty="0">
                <a:latin typeface="Arial Narrow" panose="020B0606020202030204" pitchFamily="34" charset="0"/>
              </a:rPr>
              <a:t>Language skilled personnel serving in key positions OCONUS advance the Navy mission, strengthen international cooperation, and enhance relations between the Forward Deployed Naval Forces and the host nation’s community.  CLREC can coordinate and resource specialized language and cultural training for Flag Officers, Commanding Officers, Executive Officers, Chiefs of Staff, Command Master Chiefs, and other personnel in key positions upon receipt of orders or after arrival in country.</a:t>
            </a:r>
          </a:p>
          <a:p>
            <a:pPr marL="0" indent="0">
              <a:buNone/>
            </a:pPr>
            <a:endParaRPr lang="en-US" sz="1200" dirty="0">
              <a:latin typeface="Arial Narrow" panose="020B0606020202030204" pitchFamily="34" charset="0"/>
            </a:endParaRPr>
          </a:p>
          <a:p>
            <a:pPr marL="0" indent="0">
              <a:buNone/>
            </a:pPr>
            <a:r>
              <a:rPr lang="en-US" sz="1200" dirty="0">
                <a:latin typeface="Arial Narrow" panose="020B0606020202030204" pitchFamily="34" charset="0"/>
              </a:rPr>
              <a:t>CLREC also provides LREC training materials in support of all Sailors’ personal and professional development.</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1"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B396DC83-894B-4E93-AF64-EB63075096C3}"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None/>
            </a:pPr>
            <a:r>
              <a:rPr lang="en-US" sz="1200" dirty="0">
                <a:latin typeface="Arial Narrow" panose="020B0606020202030204" pitchFamily="34" charset="0"/>
                <a:cs typeface="Arial" panose="020B0604020202020204" pitchFamily="34" charset="0"/>
              </a:rPr>
              <a:t>In FY 15 and beyond, CLREC will migrate a number of the Operational Cultural Awareness Training and Language Familiarization products to Navy e-Learning, Joint Knowledge-Online, and other web-based learning portals.  New course development priorities are based on Fleet demand, locations of Forward Deployed Naval Forces, and overseas Fleet concentration areas.</a:t>
            </a:r>
          </a:p>
          <a:p>
            <a:pPr marL="0" indent="0">
              <a:spcBef>
                <a:spcPct val="0"/>
              </a:spcBef>
              <a:buNone/>
            </a:pPr>
            <a:endParaRPr lang="en-US" sz="1200" dirty="0">
              <a:latin typeface="Arial Narrow" panose="020B0606020202030204" pitchFamily="34" charset="0"/>
              <a:cs typeface="Arial" panose="020B0604020202020204" pitchFamily="34" charset="0"/>
            </a:endParaRPr>
          </a:p>
          <a:p>
            <a:pPr marL="0" indent="0">
              <a:spcBef>
                <a:spcPct val="0"/>
              </a:spcBef>
              <a:buNone/>
            </a:pPr>
            <a:r>
              <a:rPr lang="en-US" sz="1200" dirty="0">
                <a:latin typeface="Arial Narrow" panose="020B0606020202030204" pitchFamily="34" charset="0"/>
                <a:cs typeface="Arial" panose="020B0604020202020204" pitchFamily="34" charset="0"/>
              </a:rPr>
              <a:t>The next generation of our training will be e-learning courses called Navy EDGE Courses.  EDGE is an acronym for “Every Deployment - a Global Engagement”.  Currently, a prototype version of Bahrain EDGE is available via Navy e-Learning and EDGE courses for South Korea and Japan are under development. </a:t>
            </a:r>
            <a:endParaRPr lang="en-US" altLang="zh-CN" sz="1200"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5FAE034-396A-4EB1-A299-60DF19EEA53E}" type="slidenum">
              <a:rPr lang="en-US" smtClean="0"/>
              <a:pPr>
                <a:defRPr/>
              </a:pPr>
              <a:t>6</a:t>
            </a:fld>
            <a:endParaRPr lang="en-US" dirty="0"/>
          </a:p>
        </p:txBody>
      </p:sp>
    </p:spTree>
    <p:extLst>
      <p:ext uri="{BB962C8B-B14F-4D97-AF65-F5344CB8AC3E}">
        <p14:creationId xmlns:p14="http://schemas.microsoft.com/office/powerpoint/2010/main" val="250670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Arial" charset="0"/>
                <a:ea typeface="+mn-ea"/>
                <a:cs typeface="Times New Roman" pitchFamily="18" charset="0"/>
              </a:rPr>
              <a:t>Additional products have been created by CLREC over the years and have been viewed by thousands of people.  “Introduction To Islam”, a product that has been seen by Christians, Muslims, Chaplains and Imams; always received excellent reviews.  Another</a:t>
            </a:r>
            <a:r>
              <a:rPr lang="en-US" sz="1400" kern="1200" baseline="0" dirty="0" smtClean="0">
                <a:solidFill>
                  <a:schemeClr val="tx1"/>
                </a:solidFill>
                <a:effectLst/>
                <a:latin typeface="Arial" charset="0"/>
                <a:ea typeface="+mn-ea"/>
                <a:cs typeface="Times New Roman" pitchFamily="18" charset="0"/>
              </a:rPr>
              <a:t> example:  </a:t>
            </a:r>
            <a:r>
              <a:rPr lang="en-US" sz="1400" kern="1200" dirty="0" smtClean="0">
                <a:solidFill>
                  <a:schemeClr val="tx1"/>
                </a:solidFill>
                <a:effectLst/>
                <a:latin typeface="Arial" charset="0"/>
                <a:ea typeface="+mn-ea"/>
                <a:cs typeface="Times New Roman" pitchFamily="18" charset="0"/>
              </a:rPr>
              <a:t>“Proper Handling of the Qur’an”.</a:t>
            </a:r>
            <a:r>
              <a:rPr lang="en-US" sz="1400" kern="1200" baseline="0" dirty="0" smtClean="0">
                <a:solidFill>
                  <a:schemeClr val="tx1"/>
                </a:solidFill>
                <a:effectLst/>
                <a:latin typeface="Arial" charset="0"/>
                <a:ea typeface="+mn-ea"/>
                <a:cs typeface="Times New Roman" pitchFamily="18" charset="0"/>
              </a:rPr>
              <a:t> </a:t>
            </a:r>
            <a:endParaRPr lang="en-US" sz="1400" kern="1200" dirty="0" smtClean="0">
              <a:solidFill>
                <a:schemeClr val="tx1"/>
              </a:solidFill>
              <a:effectLst/>
              <a:latin typeface="Arial" charset="0"/>
              <a:ea typeface="+mn-ea"/>
              <a:cs typeface="Times New Roman" pitchFamily="18" charset="0"/>
            </a:endParaRPr>
          </a:p>
          <a:p>
            <a:pPr marL="0" indent="0">
              <a:buNone/>
            </a:pP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75FAE034-396A-4EB1-A299-60DF19EEA53E}"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28928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a:defRPr/>
            </a:pPr>
            <a:fld id="{75FAE034-396A-4EB1-A299-60DF19EEA53E}"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4289287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229" y="4416431"/>
            <a:ext cx="5919894" cy="4617763"/>
          </a:xfrm>
        </p:spPr>
        <p:txBody>
          <a:bodyPr/>
          <a:lstStyle/>
          <a:p>
            <a:pPr marL="0" indent="0">
              <a:lnSpc>
                <a:spcPct val="110000"/>
              </a:lnSpc>
              <a:spcBef>
                <a:spcPct val="0"/>
              </a:spcBef>
              <a:buNone/>
            </a:pPr>
            <a:r>
              <a:rPr lang="en-US" sz="1200" dirty="0">
                <a:latin typeface="Arial Narrow" panose="020B0606020202030204" pitchFamily="34" charset="0"/>
              </a:rPr>
              <a:t>The Operational Cultural Awareness Training Brief or OCAT is CLREC’s baseline cultural training product available to Navy personnel and to other services and agencies.  These power point presentations have been researched and produced by Department of the Navy program analysts on staff at CLREC.  They are available on over 280 countries and summarize many important facets of each nation, its peoples, and their cultural beliefs and practices.  CLREC highly recommends the CLREC presentations on Cross Cultural Competency and Culture Shock be completed prior to reviewing a country-specific OCAT.</a:t>
            </a:r>
          </a:p>
          <a:p>
            <a:pPr marL="0" indent="0">
              <a:lnSpc>
                <a:spcPct val="110000"/>
              </a:lnSpc>
              <a:spcBef>
                <a:spcPct val="0"/>
              </a:spcBef>
              <a:buNone/>
            </a:pPr>
            <a:endParaRPr lang="en-US" altLang="zh-CN" sz="1200" dirty="0">
              <a:latin typeface="Arial Narrow" panose="020B0606020202030204" pitchFamily="34" charset="0"/>
            </a:endParaRPr>
          </a:p>
          <a:p>
            <a:pPr marL="0" indent="0">
              <a:lnSpc>
                <a:spcPct val="110000"/>
              </a:lnSpc>
              <a:spcBef>
                <a:spcPct val="0"/>
              </a:spcBef>
              <a:buNone/>
            </a:pPr>
            <a:r>
              <a:rPr lang="en-US" altLang="zh-CN" sz="1200" dirty="0">
                <a:latin typeface="Arial Narrow" panose="020B0606020202030204" pitchFamily="34" charset="0"/>
              </a:rPr>
              <a:t>The OCAT is currently designed and delivered in three formats:</a:t>
            </a:r>
          </a:p>
          <a:p>
            <a:pPr marL="342671" indent="-342671">
              <a:lnSpc>
                <a:spcPct val="110000"/>
              </a:lnSpc>
              <a:spcBef>
                <a:spcPct val="0"/>
              </a:spcBef>
              <a:buAutoNum type="arabicParenR"/>
            </a:pPr>
            <a:r>
              <a:rPr lang="en-US" altLang="zh-CN" sz="1200" dirty="0">
                <a:latin typeface="Arial Narrow" panose="020B0606020202030204" pitchFamily="34" charset="0"/>
              </a:rPr>
              <a:t>a flat, power point presentation (.PPT) for a facilitator to use the notes pages as a script and guide while presenting the slides to a group of learners;</a:t>
            </a:r>
          </a:p>
          <a:p>
            <a:pPr marL="342671" indent="-342671">
              <a:lnSpc>
                <a:spcPct val="110000"/>
              </a:lnSpc>
              <a:spcBef>
                <a:spcPct val="0"/>
              </a:spcBef>
              <a:buAutoNum type="arabicParenR"/>
            </a:pPr>
            <a:r>
              <a:rPr lang="en-US" altLang="zh-CN" sz="1200" dirty="0">
                <a:latin typeface="Arial Narrow" panose="020B0606020202030204" pitchFamily="34" charset="0"/>
              </a:rPr>
              <a:t>an audio-narrated, self-executing power point show (.PPS) that can be delivered via computer or intranet to individuals or the entire command; and</a:t>
            </a:r>
          </a:p>
          <a:p>
            <a:pPr marL="342671" indent="-342671">
              <a:lnSpc>
                <a:spcPct val="110000"/>
              </a:lnSpc>
              <a:spcBef>
                <a:spcPct val="0"/>
              </a:spcBef>
              <a:buAutoNum type="arabicParenR"/>
            </a:pPr>
            <a:r>
              <a:rPr lang="en-US" altLang="zh-CN" sz="1200" dirty="0">
                <a:latin typeface="Arial Narrow" panose="020B0606020202030204" pitchFamily="34" charset="0"/>
              </a:rPr>
              <a:t>a video presentation (.</a:t>
            </a:r>
            <a:r>
              <a:rPr lang="en-US" altLang="zh-CN" sz="1200" dirty="0" err="1">
                <a:latin typeface="Arial Narrow" panose="020B0606020202030204" pitchFamily="34" charset="0"/>
              </a:rPr>
              <a:t>AVI</a:t>
            </a:r>
            <a:r>
              <a:rPr lang="en-US" altLang="zh-CN" sz="1200" dirty="0">
                <a:latin typeface="Arial Narrow" panose="020B0606020202030204" pitchFamily="34" charset="0"/>
              </a:rPr>
              <a:t>) for use over ships’ Closed-Circuit Television Systems or DVD players</a:t>
            </a:r>
          </a:p>
          <a:p>
            <a:pPr marL="0" indent="0">
              <a:lnSpc>
                <a:spcPct val="110000"/>
              </a:lnSpc>
              <a:spcBef>
                <a:spcPct val="0"/>
              </a:spcBef>
              <a:buNone/>
            </a:pPr>
            <a:endParaRPr lang="en-US" altLang="zh-CN" sz="1200" b="1" dirty="0">
              <a:latin typeface="Arial Narrow" panose="020B0606020202030204" pitchFamily="34" charset="0"/>
            </a:endParaRPr>
          </a:p>
          <a:p>
            <a:pPr marL="0" indent="0">
              <a:spcBef>
                <a:spcPct val="0"/>
              </a:spcBef>
              <a:buNone/>
            </a:pPr>
            <a:r>
              <a:rPr lang="en-US" altLang="zh-CN" sz="1200" dirty="0">
                <a:latin typeface="Arial Narrow" panose="020B0606020202030204" pitchFamily="34" charset="0"/>
              </a:rPr>
              <a:t>Each OCAT covers 8 main topics; Geography, History, Peoples and Ethnic Groups, Languages, Religious Influences, Society and Norms, Behavior and Etiquette, and a Cultural Summary. </a:t>
            </a:r>
          </a:p>
          <a:p>
            <a:pPr marL="0" indent="0" defTabSz="931774">
              <a:lnSpc>
                <a:spcPct val="110000"/>
              </a:lnSpc>
              <a:spcBef>
                <a:spcPct val="0"/>
              </a:spcBef>
              <a:buNone/>
              <a:defRPr/>
            </a:pPr>
            <a:endParaRPr lang="en-US" sz="1200" dirty="0">
              <a:latin typeface="Arial Narrow" panose="020B0606020202030204" pitchFamily="34" charset="0"/>
            </a:endParaRPr>
          </a:p>
          <a:p>
            <a:pPr marL="0" indent="0" defTabSz="931774">
              <a:lnSpc>
                <a:spcPct val="110000"/>
              </a:lnSpc>
              <a:spcBef>
                <a:spcPct val="0"/>
              </a:spcBef>
              <a:buNone/>
              <a:defRPr/>
            </a:pPr>
            <a:r>
              <a:rPr lang="en-US" sz="1200" dirty="0">
                <a:latin typeface="Arial Narrow" panose="020B0606020202030204" pitchFamily="34" charset="0"/>
              </a:rPr>
              <a:t>Information included in OCAT presentations does not countermand or supersede established Rules of Engagement, Intelligence Briefs, or Force Protection/Port Security Briefs provided by an Operational Chain of Command or the Naval Criminal Investigative Service.  </a:t>
            </a:r>
          </a:p>
        </p:txBody>
      </p:sp>
      <p:sp>
        <p:nvSpPr>
          <p:cNvPr id="4" name="Slide Number Placeholder 3"/>
          <p:cNvSpPr>
            <a:spLocks noGrp="1"/>
          </p:cNvSpPr>
          <p:nvPr>
            <p:ph type="sldNum" sz="quarter" idx="10"/>
          </p:nvPr>
        </p:nvSpPr>
        <p:spPr/>
        <p:txBody>
          <a:bodyPr/>
          <a:lstStyle/>
          <a:p>
            <a:pPr>
              <a:defRPr/>
            </a:pPr>
            <a:fld id="{75FAE034-396A-4EB1-A299-60DF19EEA53E}" type="slidenum">
              <a:rPr lang="en-US" smtClean="0"/>
              <a:pPr>
                <a:defRPr/>
              </a:pPr>
              <a:t>9</a:t>
            </a:fld>
            <a:endParaRPr lang="en-US"/>
          </a:p>
        </p:txBody>
      </p:sp>
    </p:spTree>
    <p:extLst>
      <p:ext uri="{BB962C8B-B14F-4D97-AF65-F5344CB8AC3E}">
        <p14:creationId xmlns:p14="http://schemas.microsoft.com/office/powerpoint/2010/main" val="356716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5075" y="76200"/>
            <a:ext cx="6624638"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23408F-A2A9-412C-95FF-BBAC95F1FF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15900" y="1600200"/>
            <a:ext cx="8686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5900" y="4229100"/>
            <a:ext cx="8686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1343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784CACD-13DC-438D-9A49-9469F5FE7E0C}" type="slidenum">
              <a:rPr lang="en-US">
                <a:solidFill>
                  <a:srgbClr val="000000"/>
                </a:solidFill>
              </a:rPr>
              <a:pPr>
                <a:defRPr/>
              </a:pPr>
              <a:t>‹#›</a:t>
            </a:fld>
            <a:endParaRPr lang="en-US">
              <a:solidFill>
                <a:srgbClr val="000000"/>
              </a:solidFill>
            </a:endParaRPr>
          </a:p>
        </p:txBody>
      </p:sp>
      <p:sp>
        <p:nvSpPr>
          <p:cNvPr id="5" name="Rectangle 4"/>
          <p:cNvSpPr/>
          <p:nvPr userDrawn="1"/>
        </p:nvSpPr>
        <p:spPr bwMode="auto">
          <a:xfrm>
            <a:off x="3685309" y="277091"/>
            <a:ext cx="5361709" cy="526473"/>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1726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592" y="1212980"/>
            <a:ext cx="8830118" cy="5094514"/>
          </a:xfrm>
        </p:spPr>
        <p:txBody>
          <a:bodyPr/>
          <a:lstStyle>
            <a:lvl1pPr>
              <a:defRPr>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a:latin typeface="Arial" panose="020B0604020202020204" pitchFamily="34" charset="0"/>
                <a:cs typeface="Arial" panose="020B0604020202020204" pitchFamily="34" charset="0"/>
              </a:defRPr>
            </a:lvl2pPr>
            <a:lvl3pPr marL="1143000" indent="-228600">
              <a:buFont typeface="Arial" panose="020B0604020202020204" pitchFamily="34" charset="0"/>
              <a:buChar char="&gt;"/>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91B484-16ED-4494-B1F4-8A159A4012BF}" type="datetime1">
              <a:rPr lang="en-US" smtClean="0">
                <a:solidFill>
                  <a:prstClr val="black">
                    <a:tint val="75000"/>
                  </a:prstClr>
                </a:solidFill>
              </a:rPr>
              <a:pPr/>
              <a:t>8/4/2015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69968AD-88C4-4C63-B8A1-CE59ABDBF4C6}" type="slidenum">
              <a:rPr lang="en-US" smtClean="0">
                <a:solidFill>
                  <a:prstClr val="black">
                    <a:tint val="75000"/>
                  </a:prstClr>
                </a:solidFill>
              </a:rPr>
              <a:pPr>
                <a:defRPr/>
              </a:pPr>
              <a:t>‹#›</a:t>
            </a:fld>
            <a:endParaRPr lang="en-US" dirty="0">
              <a:solidFill>
                <a:prstClr val="black">
                  <a:tint val="75000"/>
                </a:prstClr>
              </a:solidFill>
            </a:endParaRPr>
          </a:p>
        </p:txBody>
      </p:sp>
      <p:sp>
        <p:nvSpPr>
          <p:cNvPr id="16" name="Rectangle 15"/>
          <p:cNvSpPr/>
          <p:nvPr userDrawn="1"/>
        </p:nvSpPr>
        <p:spPr>
          <a:xfrm>
            <a:off x="3844212" y="354563"/>
            <a:ext cx="5299788" cy="410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u="sng">
              <a:solidFill>
                <a:prstClr val="white"/>
              </a:solidFill>
            </a:endParaRPr>
          </a:p>
        </p:txBody>
      </p:sp>
    </p:spTree>
    <p:extLst>
      <p:ext uri="{BB962C8B-B14F-4D97-AF65-F5344CB8AC3E}">
        <p14:creationId xmlns:p14="http://schemas.microsoft.com/office/powerpoint/2010/main" val="340597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943AA8-F3F2-4CD5-BB58-487C611D7F47}" type="datetime1">
              <a:rPr lang="en-US" smtClean="0">
                <a:solidFill>
                  <a:prstClr val="black">
                    <a:tint val="75000"/>
                  </a:prstClr>
                </a:solidFill>
              </a:rPr>
              <a:pPr/>
              <a:t>8/4/2015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57FD2D-BDBA-491C-B15C-25BC7BBD21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629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BDC79-2594-4DFD-9DF4-FCB54EA8ED15}" type="datetime1">
              <a:rPr lang="en-US" smtClean="0">
                <a:solidFill>
                  <a:prstClr val="black">
                    <a:tint val="75000"/>
                  </a:prstClr>
                </a:solidFill>
              </a:rPr>
              <a:pPr/>
              <a:t>8/4/2015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E2FA660-5A00-4F5D-91F9-8284A27D035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608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4"/>
          </p:nvPr>
        </p:nvSpPr>
        <p:spPr bwMode="auto">
          <a:xfrm>
            <a:off x="8472488" y="6604000"/>
            <a:ext cx="671512" cy="25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000000"/>
                </a:solidFill>
                <a:latin typeface="Arial" charset="0"/>
              </a:defRPr>
            </a:lvl1pPr>
          </a:lstStyle>
          <a:p>
            <a:pPr>
              <a:defRPr/>
            </a:pPr>
            <a:fld id="{2857FD2D-BDBA-491C-B15C-25BC7BBD21EB}" type="slidenum">
              <a:rPr lang="en-US"/>
              <a:pPr>
                <a:defRPr/>
              </a:pPr>
              <a:t>‹#›</a:t>
            </a:fld>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lgn="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7320D18-6452-4480-9AF8-6F1D9F5E168E}" type="datetime1">
              <a:rPr lang="en-US" smtClean="0">
                <a:solidFill>
                  <a:prstClr val="black">
                    <a:tint val="75000"/>
                  </a:prstClr>
                </a:solidFill>
              </a:rPr>
              <a:pPr/>
              <a:t>8/4/2015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02586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9F2973-E3E0-4D72-89EE-7BDD2F817878}" type="datetime1">
              <a:rPr lang="en-US" smtClean="0">
                <a:solidFill>
                  <a:prstClr val="black">
                    <a:tint val="75000"/>
                  </a:prstClr>
                </a:solidFill>
              </a:rPr>
              <a:pPr/>
              <a:t>8/4/2015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57FD2D-BDBA-491C-B15C-25BC7BBD21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7248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4EF50-47E6-48FC-ADCD-ECAD19338B3A}" type="datetime1">
              <a:rPr lang="en-US" smtClean="0">
                <a:solidFill>
                  <a:prstClr val="black">
                    <a:tint val="75000"/>
                  </a:prstClr>
                </a:solidFill>
              </a:rPr>
              <a:pPr/>
              <a:t>8/4/2015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57FD2D-BDBA-491C-B15C-25BC7BBD21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744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7" descr="D:\Documents and Settings\george.trice\Local Settings\Temporary Internet Files\Content.Outlook\PT47F8O9\netc_new.gif"/>
          <p:cNvPicPr>
            <a:picLocks noChangeAspect="1" noChangeArrowheads="1"/>
          </p:cNvPicPr>
          <p:nvPr userDrawn="1"/>
        </p:nvPicPr>
        <p:blipFill>
          <a:blip r:embed="rId2" cstate="print"/>
          <a:srcRect/>
          <a:stretch>
            <a:fillRect/>
          </a:stretch>
        </p:blipFill>
        <p:spPr bwMode="auto">
          <a:xfrm>
            <a:off x="85725" y="19050"/>
            <a:ext cx="1019175" cy="101917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b="0">
                <a:cs typeface="+mn-cs"/>
              </a:defRPr>
            </a:lvl1pPr>
          </a:lstStyle>
          <a:p>
            <a:pPr>
              <a:defRPr/>
            </a:pPr>
            <a:fld id="{24A0A4D9-DE88-46C1-B41B-7E406909C5EB}" type="datetime1">
              <a:rPr lang="en-US" smtClean="0">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fontAlgn="auto">
              <a:spcBef>
                <a:spcPts val="0"/>
              </a:spcBef>
              <a:spcAft>
                <a:spcPts val="0"/>
              </a:spcAft>
              <a:defRPr b="0">
                <a:cs typeface="+mn-cs"/>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fontAlgn="auto">
              <a:spcBef>
                <a:spcPts val="0"/>
              </a:spcBef>
              <a:spcAft>
                <a:spcPts val="0"/>
              </a:spcAft>
              <a:defRPr b="0">
                <a:cs typeface="+mn-cs"/>
              </a:defRPr>
            </a:lvl1pPr>
          </a:lstStyle>
          <a:p>
            <a:pPr>
              <a:defRPr/>
            </a:pPr>
            <a:fld id="{F037E0CB-FECE-4B63-AE8A-E731BCBFE8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387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784CACD-13DC-438D-9A49-9469F5FE7E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006836F-BDB6-4D7A-B907-99B5638A59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1500DD-4C2C-46FA-AC33-13B4B7A822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077A8B6-11FC-4B59-823F-552F5864D6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B24B82E-4791-4F24-8E09-F8B86FC83D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76200"/>
            <a:ext cx="2168525" cy="5548313"/>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8313" y="76200"/>
            <a:ext cx="6354762" cy="5548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DD43120-115F-4046-99FE-168438BB55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REC Master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900" y="1278918"/>
            <a:ext cx="4267200" cy="5105400"/>
          </a:xfrm>
        </p:spPr>
        <p:txBody>
          <a:bodyPr/>
          <a:lstStyle>
            <a:lvl1pPr>
              <a:defRPr sz="1600"/>
            </a:lvl1pPr>
            <a:lvl2pPr>
              <a:defRPr sz="1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58862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4840861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68313" y="1509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25214B-588D-4F89-ABAD-A21623B1373A}" type="slidenum">
              <a:rPr lang="en-US"/>
              <a:pPr>
                <a:defRPr/>
              </a:pPr>
              <a:t>‹#›</a:t>
            </a:fld>
            <a:endParaRPr lang="en-US"/>
          </a:p>
        </p:txBody>
      </p:sp>
      <p:pic>
        <p:nvPicPr>
          <p:cNvPr id="1026"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1126" y="8665"/>
            <a:ext cx="9255126"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bwMode="auto">
          <a:xfrm>
            <a:off x="3352800" y="124691"/>
            <a:ext cx="5791200" cy="817418"/>
          </a:xfrm>
          <a:prstGeom prst="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solidFill>
                  <a:schemeClr val="bg1"/>
                </a:solidFill>
              </a:ln>
              <a:solidFill>
                <a:schemeClr val="tx1"/>
              </a:solidFill>
              <a:effectLst/>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03" r:id="rId1"/>
    <p:sldLayoutId id="2147484704" r:id="rId2"/>
    <p:sldLayoutId id="2147484706" r:id="rId3"/>
    <p:sldLayoutId id="2147484708" r:id="rId4"/>
    <p:sldLayoutId id="2147484710" r:id="rId5"/>
    <p:sldLayoutId id="2147484711" r:id="rId6"/>
    <p:sldLayoutId id="2147484712" r:id="rId7"/>
    <p:sldLayoutId id="2147484735" r:id="rId8"/>
    <p:sldLayoutId id="2147484736" r:id="rId9"/>
    <p:sldLayoutId id="2147484737" r:id="rId10"/>
  </p:sldLayoutIdLst>
  <p:hf hdr="0" dt="0"/>
  <p:txStyles>
    <p:titleStyle>
      <a:lvl1pPr algn="ctr" rtl="0" eaLnBrk="0" fontAlgn="base" hangingPunct="0">
        <a:spcBef>
          <a:spcPct val="0"/>
        </a:spcBef>
        <a:spcAft>
          <a:spcPct val="0"/>
        </a:spcAft>
        <a:defRPr sz="3600" b="1" i="1">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r" rtl="0" fontAlgn="base">
        <a:spcBef>
          <a:spcPct val="0"/>
        </a:spcBef>
        <a:spcAft>
          <a:spcPct val="0"/>
        </a:spcAft>
        <a:defRPr sz="3600" b="1" i="1">
          <a:solidFill>
            <a:srgbClr val="000066"/>
          </a:solidFill>
          <a:latin typeface="Arial" charset="0"/>
          <a:cs typeface="Times New Roman" pitchFamily="18" charset="0"/>
        </a:defRPr>
      </a:lvl6pPr>
      <a:lvl7pPr marL="914400" algn="r" rtl="0" fontAlgn="base">
        <a:spcBef>
          <a:spcPct val="0"/>
        </a:spcBef>
        <a:spcAft>
          <a:spcPct val="0"/>
        </a:spcAft>
        <a:defRPr sz="3600" b="1" i="1">
          <a:solidFill>
            <a:srgbClr val="000066"/>
          </a:solidFill>
          <a:latin typeface="Arial" charset="0"/>
          <a:cs typeface="Times New Roman" pitchFamily="18" charset="0"/>
        </a:defRPr>
      </a:lvl7pPr>
      <a:lvl8pPr marL="1371600" algn="r" rtl="0" fontAlgn="base">
        <a:spcBef>
          <a:spcPct val="0"/>
        </a:spcBef>
        <a:spcAft>
          <a:spcPct val="0"/>
        </a:spcAft>
        <a:defRPr sz="3600" b="1" i="1">
          <a:solidFill>
            <a:srgbClr val="000066"/>
          </a:solidFill>
          <a:latin typeface="Arial" charset="0"/>
          <a:cs typeface="Times New Roman" pitchFamily="18" charset="0"/>
        </a:defRPr>
      </a:lvl8pPr>
      <a:lvl9pPr marL="1828800" algn="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bwMode="auto">
          <a:xfrm>
            <a:off x="468313" y="1509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25214B-588D-4F89-ABAD-A21623B1373A}" type="slidenum">
              <a:rPr lang="en-US">
                <a:solidFill>
                  <a:srgbClr val="000000"/>
                </a:solidFill>
              </a:rPr>
              <a:pPr>
                <a:defRPr/>
              </a:pPr>
              <a:t>‹#›</a:t>
            </a:fld>
            <a:endParaRPr lang="en-US">
              <a:solidFill>
                <a:srgbClr val="000000"/>
              </a:solidFill>
            </a:endParaRP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126" y="0"/>
            <a:ext cx="9255126"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74490"/>
      </p:ext>
    </p:extLst>
  </p:cSld>
  <p:clrMap bg1="lt1" tx1="dk1" bg2="lt2" tx2="dk2" accent1="accent1" accent2="accent2" accent3="accent3" accent4="accent4" accent5="accent5" accent6="accent6" hlink="hlink" folHlink="folHlink"/>
  <p:sldLayoutIdLst>
    <p:sldLayoutId id="2147484734" r:id="rId1"/>
  </p:sldLayoutIdLst>
  <p:hf hdr="0" dt="0"/>
  <p:txStyles>
    <p:titleStyle>
      <a:lvl1pPr algn="ctr" rtl="0" eaLnBrk="0" fontAlgn="base" hangingPunct="0">
        <a:spcBef>
          <a:spcPct val="0"/>
        </a:spcBef>
        <a:spcAft>
          <a:spcPct val="0"/>
        </a:spcAft>
        <a:defRPr sz="3600" b="1" i="1">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r" rtl="0" fontAlgn="base">
        <a:spcBef>
          <a:spcPct val="0"/>
        </a:spcBef>
        <a:spcAft>
          <a:spcPct val="0"/>
        </a:spcAft>
        <a:defRPr sz="3600" b="1" i="1">
          <a:solidFill>
            <a:srgbClr val="000066"/>
          </a:solidFill>
          <a:latin typeface="Arial" charset="0"/>
          <a:cs typeface="Times New Roman" pitchFamily="18" charset="0"/>
        </a:defRPr>
      </a:lvl6pPr>
      <a:lvl7pPr marL="914400" algn="r" rtl="0" fontAlgn="base">
        <a:spcBef>
          <a:spcPct val="0"/>
        </a:spcBef>
        <a:spcAft>
          <a:spcPct val="0"/>
        </a:spcAft>
        <a:defRPr sz="3600" b="1" i="1">
          <a:solidFill>
            <a:srgbClr val="000066"/>
          </a:solidFill>
          <a:latin typeface="Arial" charset="0"/>
          <a:cs typeface="Times New Roman" pitchFamily="18" charset="0"/>
        </a:defRPr>
      </a:lvl7pPr>
      <a:lvl8pPr marL="1371600" algn="r" rtl="0" fontAlgn="base">
        <a:spcBef>
          <a:spcPct val="0"/>
        </a:spcBef>
        <a:spcAft>
          <a:spcPct val="0"/>
        </a:spcAft>
        <a:defRPr sz="3600" b="1" i="1">
          <a:solidFill>
            <a:srgbClr val="000066"/>
          </a:solidFill>
          <a:latin typeface="Arial" charset="0"/>
          <a:cs typeface="Times New Roman" pitchFamily="18" charset="0"/>
        </a:defRPr>
      </a:lvl8pPr>
      <a:lvl9pPr marL="1828800" algn="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3351E-AB8B-4FC8-AF70-BB09E933F699}" type="datetime1">
              <a:rPr lang="en-US" u="sng" smtClean="0">
                <a:solidFill>
                  <a:prstClr val="black">
                    <a:tint val="75000"/>
                  </a:prstClr>
                </a:solidFill>
                <a:latin typeface="Arial" pitchFamily="34" charset="0"/>
                <a:cs typeface="+mn-cs"/>
              </a:rPr>
              <a:pPr/>
              <a:t>8/4/2015</a:t>
            </a:fld>
            <a:endParaRPr lang="en-US" u="sng">
              <a:solidFill>
                <a:prstClr val="black">
                  <a:tint val="75000"/>
                </a:prstClr>
              </a:solidFill>
              <a:latin typeface="Arial" pitchFamily="34"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u="sng">
              <a:solidFill>
                <a:prstClr val="black">
                  <a:tint val="75000"/>
                </a:prstClr>
              </a:solidFill>
              <a:latin typeface="Arial" pitchFamily="34"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57FD2D-BDBA-491C-B15C-25BC7BBD21EB}" type="slidenum">
              <a:rPr lang="en-US" u="sng" smtClean="0">
                <a:solidFill>
                  <a:prstClr val="black">
                    <a:tint val="75000"/>
                  </a:prstClr>
                </a:solidFill>
                <a:latin typeface="Arial" pitchFamily="34" charset="0"/>
                <a:cs typeface="+mn-cs"/>
              </a:rPr>
              <a:pPr>
                <a:defRPr/>
              </a:pPr>
              <a:t>‹#›</a:t>
            </a:fld>
            <a:endParaRPr lang="en-US" u="sng" dirty="0">
              <a:solidFill>
                <a:prstClr val="black">
                  <a:tint val="75000"/>
                </a:prstClr>
              </a:solidFill>
              <a:latin typeface="Arial" pitchFamily="34" charset="0"/>
              <a:cs typeface="+mn-cs"/>
            </a:endParaRPr>
          </a:p>
        </p:txBody>
      </p:sp>
      <p:pic>
        <p:nvPicPr>
          <p:cNvPr id="1576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26" y="-11177"/>
            <a:ext cx="9255126"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76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7931" y="328042"/>
            <a:ext cx="532288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783824"/>
      </p:ext>
    </p:extLst>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media" Target="../media/media1.wav"/><Relationship Id="rId7" Type="http://schemas.openxmlformats.org/officeDocument/2006/relationships/image" Target="../media/image28.jpg"/><Relationship Id="rId12" Type="http://schemas.openxmlformats.org/officeDocument/2006/relationships/image" Target="../media/image3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2.xml"/><Relationship Id="rId11" Type="http://schemas.openxmlformats.org/officeDocument/2006/relationships/image" Target="../media/image32.jpg"/><Relationship Id="rId5" Type="http://schemas.openxmlformats.org/officeDocument/2006/relationships/slideLayout" Target="../slideLayouts/slideLayout8.xml"/><Relationship Id="rId10" Type="http://schemas.openxmlformats.org/officeDocument/2006/relationships/image" Target="../media/image31.jpg"/><Relationship Id="rId4" Type="http://schemas.openxmlformats.org/officeDocument/2006/relationships/audio" Target="../media/media1.wav"/><Relationship Id="rId9"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825" y="1937847"/>
            <a:ext cx="7326775" cy="4216539"/>
          </a:xfrm>
          <a:prstGeom prst="rect">
            <a:avLst/>
          </a:prstGeom>
        </p:spPr>
        <p:txBody>
          <a:bodyPr wrap="square">
            <a:spAutoFit/>
          </a:bodyPr>
          <a:lstStyle/>
          <a:p>
            <a:pPr algn="ctr" eaLnBrk="0" hangingPunct="0"/>
            <a:r>
              <a:rPr lang="en-US" sz="5400" b="1" i="1" dirty="0">
                <a:solidFill>
                  <a:srgbClr val="000066"/>
                </a:solidFill>
                <a:latin typeface="Arial" pitchFamily="34" charset="0"/>
                <a:cs typeface="Arial" pitchFamily="34" charset="0"/>
              </a:rPr>
              <a:t>Navy </a:t>
            </a:r>
            <a:r>
              <a:rPr lang="en-US" sz="5400" b="1" i="1" dirty="0" smtClean="0">
                <a:solidFill>
                  <a:srgbClr val="000066"/>
                </a:solidFill>
                <a:latin typeface="Arial" pitchFamily="34" charset="0"/>
                <a:cs typeface="Arial" pitchFamily="34" charset="0"/>
              </a:rPr>
              <a:t>Culture Programs</a:t>
            </a:r>
            <a:endParaRPr lang="en-US" sz="5400" b="1" i="1" dirty="0">
              <a:solidFill>
                <a:srgbClr val="000066"/>
              </a:solidFill>
              <a:latin typeface="Arial" pitchFamily="34" charset="0"/>
              <a:cs typeface="Arial" pitchFamily="34" charset="0"/>
            </a:endParaRPr>
          </a:p>
          <a:p>
            <a:pPr algn="ctr" eaLnBrk="0" hangingPunct="0"/>
            <a:endParaRPr lang="en-US" sz="4400" b="1" i="1" dirty="0">
              <a:solidFill>
                <a:srgbClr val="000066"/>
              </a:solidFill>
              <a:latin typeface="Arial" pitchFamily="34" charset="0"/>
              <a:cs typeface="Arial" pitchFamily="34" charset="0"/>
            </a:endParaRPr>
          </a:p>
          <a:p>
            <a:pPr algn="ctr" eaLnBrk="0" hangingPunct="0"/>
            <a:r>
              <a:rPr lang="en-US" sz="2800" b="1" i="1" dirty="0" smtClean="0">
                <a:solidFill>
                  <a:srgbClr val="000066"/>
                </a:solidFill>
                <a:latin typeface="Arial" pitchFamily="34" charset="0"/>
                <a:cs typeface="Arial" pitchFamily="34" charset="0"/>
              </a:rPr>
              <a:t>4 August 2015</a:t>
            </a:r>
            <a:endParaRPr lang="en-US" sz="2800" b="1" i="1" dirty="0">
              <a:solidFill>
                <a:srgbClr val="000066"/>
              </a:solidFill>
              <a:latin typeface="Arial" pitchFamily="34" charset="0"/>
              <a:cs typeface="Arial" pitchFamily="34" charset="0"/>
            </a:endParaRPr>
          </a:p>
          <a:p>
            <a:pPr algn="ctr" eaLnBrk="0" hangingPunct="0"/>
            <a:endParaRPr lang="en-US" sz="4400" b="1" i="1" dirty="0">
              <a:solidFill>
                <a:srgbClr val="000066"/>
              </a:solidFill>
              <a:latin typeface="Arial" pitchFamily="34" charset="0"/>
              <a:ea typeface="+mj-ea"/>
              <a:cs typeface="Arial" pitchFamily="34" charset="0"/>
            </a:endParaRPr>
          </a:p>
          <a:p>
            <a:pPr algn="ctr" eaLnBrk="0" hangingPunct="0"/>
            <a:endParaRPr lang="en-US" sz="4400" b="1" i="1" dirty="0">
              <a:solidFill>
                <a:srgbClr val="000066"/>
              </a:solidFill>
              <a:latin typeface="Arial" pitchFamily="34" charset="0"/>
              <a:ea typeface="+mj-ea"/>
              <a:cs typeface="Arial" pitchFamily="34" charset="0"/>
            </a:endParaRPr>
          </a:p>
        </p:txBody>
      </p:sp>
      <p:sp>
        <p:nvSpPr>
          <p:cNvPr id="3" name="TextBox 2"/>
          <p:cNvSpPr txBox="1"/>
          <p:nvPr/>
        </p:nvSpPr>
        <p:spPr>
          <a:xfrm>
            <a:off x="6515100" y="6290712"/>
            <a:ext cx="2459328" cy="461665"/>
          </a:xfrm>
          <a:prstGeom prst="rect">
            <a:avLst/>
          </a:prstGeom>
          <a:noFill/>
        </p:spPr>
        <p:txBody>
          <a:bodyPr wrap="none" rtlCol="0">
            <a:spAutoFit/>
          </a:bodyPr>
          <a:lstStyle/>
          <a:p>
            <a:r>
              <a:rPr lang="en-US" b="1" dirty="0" smtClean="0">
                <a:solidFill>
                  <a:srgbClr val="008000"/>
                </a:solidFill>
                <a:latin typeface="+mj-lt"/>
              </a:rPr>
              <a:t>UNCLASSIFIED</a:t>
            </a:r>
            <a:endParaRPr lang="en-US" b="1" dirty="0">
              <a:solidFill>
                <a:srgbClr val="008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0" y="5387975"/>
            <a:ext cx="9144000" cy="1317625"/>
          </a:xfrm>
          <a:noFill/>
        </p:spPr>
        <p:txBody>
          <a:bodyPr/>
          <a:lstStyle/>
          <a:p>
            <a:r>
              <a:rPr lang="en-US" altLang="en-US" sz="1600" dirty="0" smtClean="0"/>
              <a:t>Center for Language, Regional Expertise and Culture (CLREC)</a:t>
            </a:r>
          </a:p>
          <a:p>
            <a:r>
              <a:rPr lang="en-US" altLang="en-US" sz="1600" dirty="0" smtClean="0"/>
              <a:t>A Directorate of the Center for Information Dominance (CID)</a:t>
            </a:r>
          </a:p>
          <a:p>
            <a:r>
              <a:rPr lang="en-US" altLang="en-US" sz="1600" dirty="0" smtClean="0"/>
              <a:t>Pensacola, Florida</a:t>
            </a:r>
          </a:p>
          <a:p>
            <a:r>
              <a:rPr lang="en-US" altLang="en-US" sz="1000" dirty="0" smtClean="0"/>
              <a:t>culturetraining@navy.mil</a:t>
            </a:r>
            <a:br>
              <a:rPr lang="en-US" altLang="en-US" sz="1000" dirty="0" smtClean="0"/>
            </a:br>
            <a:endParaRPr lang="en-US" altLang="en-US" sz="1000" dirty="0" smtClean="0"/>
          </a:p>
          <a:p>
            <a:r>
              <a:rPr lang="en-US" altLang="en-US" sz="1000" b="0" dirty="0" smtClean="0"/>
              <a:t>Last Update: October, 2014</a:t>
            </a:r>
          </a:p>
          <a:p>
            <a:r>
              <a:rPr lang="en-US" altLang="en-US" sz="1000" b="0" dirty="0" smtClean="0"/>
              <a:t>Version </a:t>
            </a:r>
            <a:r>
              <a:rPr lang="en-US" altLang="en-US" sz="1000" dirty="0" smtClean="0"/>
              <a:t>4.0</a:t>
            </a:r>
            <a:endParaRPr lang="en-US" altLang="en-US" sz="1000" b="0" dirty="0" smtClean="0"/>
          </a:p>
        </p:txBody>
      </p:sp>
      <p:pic>
        <p:nvPicPr>
          <p:cNvPr id="4100" name="Picture 1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1741090" y="1514475"/>
            <a:ext cx="5550694" cy="3700463"/>
          </a:xfrm>
          <a:prstGeom prst="rect">
            <a:avLst/>
          </a:prstGeom>
          <a:noFill/>
          <a:ln>
            <a:noFill/>
          </a:ln>
          <a:effectLst>
            <a:outerShdw dist="10795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2400" b="1" dirty="0">
                <a:solidFill>
                  <a:srgbClr val="000000"/>
                </a:solidFill>
              </a:rPr>
              <a:t>Operational Cultural Awareness Training – </a:t>
            </a:r>
          </a:p>
          <a:p>
            <a:pPr fontAlgn="auto">
              <a:spcAft>
                <a:spcPts val="0"/>
              </a:spcAft>
            </a:pPr>
            <a:r>
              <a:rPr lang="en-US" altLang="en-US" sz="2400" b="1" dirty="0" smtClean="0">
                <a:solidFill>
                  <a:srgbClr val="000000"/>
                </a:solidFill>
              </a:rPr>
              <a:t>Kingdom of Bahrain</a:t>
            </a:r>
            <a:endParaRPr lang="en-BZ" altLang="en-US" sz="2400" b="1" dirty="0">
              <a:solidFill>
                <a:srgbClr val="000000"/>
              </a:solidFill>
            </a:endParaRPr>
          </a:p>
        </p:txBody>
      </p:sp>
    </p:spTree>
    <p:custDataLst>
      <p:tags r:id="rId1"/>
    </p:custDataLst>
    <p:extLst>
      <p:ext uri="{BB962C8B-B14F-4D97-AF65-F5344CB8AC3E}">
        <p14:creationId xmlns:p14="http://schemas.microsoft.com/office/powerpoint/2010/main" val="3769983626"/>
      </p:ext>
    </p:extLst>
  </p:cSld>
  <p:clrMapOvr>
    <a:masterClrMapping/>
  </p:clrMapOvr>
  <mc:AlternateContent xmlns:mc="http://schemas.openxmlformats.org/markup-compatibility/2006" xmlns:p14="http://schemas.microsoft.com/office/powerpoint/2010/main">
    <mc:Choice Requires="p14">
      <p:transition p14:dur="190" advClick="0" advTm="0">
        <p:fade/>
      </p:transition>
    </mc:Choice>
    <mc:Fallback xmlns="">
      <p:transition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body" sz="half" idx="1"/>
          </p:nvPr>
        </p:nvSpPr>
        <p:spPr>
          <a:xfrm>
            <a:off x="292100" y="1246188"/>
            <a:ext cx="8588375" cy="1658937"/>
          </a:xfrm>
        </p:spPr>
        <p:txBody>
          <a:bodyPr/>
          <a:lstStyle/>
          <a:p>
            <a:pPr>
              <a:lnSpc>
                <a:spcPct val="120000"/>
              </a:lnSpc>
              <a:buFontTx/>
              <a:buNone/>
              <a:defRPr/>
            </a:pPr>
            <a:r>
              <a:rPr lang="en-US" altLang="zh-CN" sz="1600" dirty="0">
                <a:ea typeface="SimSun" charset="-122"/>
              </a:rPr>
              <a:t>The purpose of this Operational Cultural Awareness Training is to familiarize you with the foreign culture presented.</a:t>
            </a:r>
          </a:p>
          <a:p>
            <a:pPr>
              <a:lnSpc>
                <a:spcPct val="120000"/>
              </a:lnSpc>
              <a:buFontTx/>
              <a:buNone/>
              <a:defRPr/>
            </a:pPr>
            <a:endParaRPr lang="en-US" altLang="en-US" sz="1600" dirty="0">
              <a:ea typeface="SimSun" charset="-122"/>
            </a:endParaRPr>
          </a:p>
          <a:p>
            <a:pPr>
              <a:lnSpc>
                <a:spcPct val="120000"/>
              </a:lnSpc>
              <a:buFontTx/>
              <a:buNone/>
              <a:defRPr/>
            </a:pPr>
            <a:r>
              <a:rPr lang="en-US" altLang="en-US" sz="1600" dirty="0">
                <a:ea typeface="SimSun" charset="-122"/>
              </a:rPr>
              <a:t>For this training, “culture’ is defined as ‘the values, beliefs, behaviors, and norms that shape and reflect the basic worldview and way of life shared by a group of people.”</a:t>
            </a:r>
            <a:endParaRPr lang="en-US" altLang="en-US" sz="1600" dirty="0"/>
          </a:p>
          <a:p>
            <a:pPr marL="0" indent="0">
              <a:buFontTx/>
              <a:buNone/>
              <a:defRPr/>
            </a:pPr>
            <a:endParaRPr lang="en-US" altLang="en-US" sz="1600" dirty="0" smtClean="0"/>
          </a:p>
        </p:txBody>
      </p:sp>
      <p:sp>
        <p:nvSpPr>
          <p:cNvPr id="14" name="Text Box 4"/>
          <p:cNvSpPr txBox="1">
            <a:spLocks noChangeArrowheads="1"/>
          </p:cNvSpPr>
          <p:nvPr/>
        </p:nvSpPr>
        <p:spPr bwMode="auto">
          <a:xfrm>
            <a:off x="292100" y="3513138"/>
            <a:ext cx="85312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sz="3200" b="1">
                <a:solidFill>
                  <a:schemeClr val="tx1"/>
                </a:solidFill>
                <a:latin typeface="Arial" charset="0"/>
                <a:cs typeface="Arial" charset="0"/>
              </a:defRPr>
            </a:lvl1pPr>
            <a:lvl2pPr marL="742950" indent="-285750">
              <a:buChar char="•"/>
              <a:defRPr sz="1600" b="1">
                <a:solidFill>
                  <a:schemeClr val="tx1"/>
                </a:solidFill>
                <a:latin typeface="Arial" charset="0"/>
                <a:cs typeface="Arial" charset="0"/>
              </a:defRPr>
            </a:lvl2pPr>
            <a:lvl3pPr marL="1085850" indent="-171450">
              <a:buChar char="•"/>
              <a:defRPr sz="1400" b="1">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fontAlgn="auto">
              <a:lnSpc>
                <a:spcPct val="120000"/>
              </a:lnSpc>
              <a:spcBef>
                <a:spcPct val="20000"/>
              </a:spcBef>
              <a:spcAft>
                <a:spcPts val="0"/>
              </a:spcAft>
              <a:buFontTx/>
              <a:buNone/>
            </a:pPr>
            <a:r>
              <a:rPr lang="en-US" altLang="zh-CN" sz="1800" dirty="0">
                <a:solidFill>
                  <a:srgbClr val="000000"/>
                </a:solidFill>
                <a:ea typeface="宋体" pitchFamily="2" charset="-122"/>
              </a:rPr>
              <a:t>Overview</a:t>
            </a:r>
            <a:r>
              <a:rPr lang="en-US" altLang="en-US" sz="1600" dirty="0">
                <a:solidFill>
                  <a:srgbClr val="000000"/>
                </a:solidFill>
              </a:rPr>
              <a:t> </a:t>
            </a:r>
          </a:p>
          <a:p>
            <a:pPr fontAlgn="auto">
              <a:lnSpc>
                <a:spcPct val="120000"/>
              </a:lnSpc>
              <a:spcBef>
                <a:spcPct val="20000"/>
              </a:spcBef>
              <a:spcAft>
                <a:spcPts val="0"/>
              </a:spcAft>
              <a:buFontTx/>
              <a:buNone/>
            </a:pPr>
            <a:r>
              <a:rPr lang="en-US" altLang="en-US" sz="1600" dirty="0">
                <a:solidFill>
                  <a:srgbClr val="000000"/>
                </a:solidFill>
              </a:rPr>
              <a:t>The following characteristics of Bahrain and its people will be presented:</a:t>
            </a:r>
            <a:br>
              <a:rPr lang="en-US" altLang="en-US" sz="1600" dirty="0">
                <a:solidFill>
                  <a:srgbClr val="000000"/>
                </a:solidFill>
              </a:rPr>
            </a:br>
            <a:r>
              <a:rPr lang="en-US" altLang="en-US" sz="1600" dirty="0">
                <a:solidFill>
                  <a:srgbClr val="000000"/>
                </a:solidFill>
              </a:rPr>
              <a:t>	</a:t>
            </a:r>
          </a:p>
          <a:p>
            <a:pPr lvl="2" fontAlgn="auto">
              <a:spcBef>
                <a:spcPts val="0"/>
              </a:spcBef>
              <a:spcAft>
                <a:spcPts val="0"/>
              </a:spcAft>
            </a:pPr>
            <a:r>
              <a:rPr lang="en-US" altLang="en-US" dirty="0">
                <a:solidFill>
                  <a:srgbClr val="000000"/>
                </a:solidFill>
              </a:rPr>
              <a:t>Geography</a:t>
            </a:r>
          </a:p>
          <a:p>
            <a:pPr lvl="2" fontAlgn="auto">
              <a:spcBef>
                <a:spcPts val="0"/>
              </a:spcBef>
              <a:spcAft>
                <a:spcPts val="0"/>
              </a:spcAft>
            </a:pPr>
            <a:r>
              <a:rPr lang="en-US" altLang="en-US" dirty="0">
                <a:solidFill>
                  <a:srgbClr val="000000"/>
                </a:solidFill>
              </a:rPr>
              <a:t>History</a:t>
            </a:r>
          </a:p>
          <a:p>
            <a:pPr lvl="2" fontAlgn="auto">
              <a:spcBef>
                <a:spcPts val="0"/>
              </a:spcBef>
              <a:spcAft>
                <a:spcPts val="0"/>
              </a:spcAft>
            </a:pPr>
            <a:r>
              <a:rPr lang="en-US" altLang="en-US" dirty="0">
                <a:solidFill>
                  <a:srgbClr val="000000"/>
                </a:solidFill>
              </a:rPr>
              <a:t>Peoples and Ethnic Groups</a:t>
            </a:r>
          </a:p>
          <a:p>
            <a:pPr lvl="2" fontAlgn="auto">
              <a:spcBef>
                <a:spcPts val="0"/>
              </a:spcBef>
              <a:spcAft>
                <a:spcPts val="0"/>
              </a:spcAft>
            </a:pPr>
            <a:r>
              <a:rPr lang="en-US" altLang="en-US" dirty="0">
                <a:solidFill>
                  <a:srgbClr val="000000"/>
                </a:solidFill>
              </a:rPr>
              <a:t>Language</a:t>
            </a:r>
          </a:p>
          <a:p>
            <a:pPr lvl="2" fontAlgn="auto">
              <a:spcBef>
                <a:spcPts val="0"/>
              </a:spcBef>
              <a:spcAft>
                <a:spcPts val="0"/>
              </a:spcAft>
            </a:pPr>
            <a:r>
              <a:rPr lang="en-US" altLang="en-US" dirty="0">
                <a:solidFill>
                  <a:srgbClr val="000000"/>
                </a:solidFill>
              </a:rPr>
              <a:t>Religious Influences</a:t>
            </a:r>
          </a:p>
          <a:p>
            <a:pPr lvl="2" fontAlgn="auto">
              <a:spcBef>
                <a:spcPts val="0"/>
              </a:spcBef>
              <a:spcAft>
                <a:spcPts val="0"/>
              </a:spcAft>
            </a:pPr>
            <a:r>
              <a:rPr lang="en-US" altLang="en-US" dirty="0">
                <a:solidFill>
                  <a:srgbClr val="000000"/>
                </a:solidFill>
              </a:rPr>
              <a:t>Society and Norms</a:t>
            </a:r>
          </a:p>
          <a:p>
            <a:pPr lvl="2" fontAlgn="auto">
              <a:spcBef>
                <a:spcPts val="0"/>
              </a:spcBef>
              <a:spcAft>
                <a:spcPts val="0"/>
              </a:spcAft>
            </a:pPr>
            <a:r>
              <a:rPr lang="en-US" altLang="en-US" dirty="0">
                <a:solidFill>
                  <a:srgbClr val="000000"/>
                </a:solidFill>
              </a:rPr>
              <a:t>Behavior and Etiquette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773" y="4320649"/>
            <a:ext cx="3234520" cy="2156347"/>
          </a:xfrm>
          <a:prstGeom prst="rect">
            <a:avLst/>
          </a:prstGeom>
          <a:effectLst>
            <a:outerShdw dist="107950" dir="2700000" algn="ctr" rotWithShape="0">
              <a:srgbClr val="000000">
                <a:alpha val="50000"/>
              </a:srgbClr>
            </a:outerShdw>
          </a:effectLst>
        </p:spPr>
      </p:pic>
      <p:sp>
        <p:nvSpPr>
          <p:cNvPr id="8" name="Rectangle 11"/>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altLang="en-US" sz="2400" b="1" dirty="0" smtClean="0">
              <a:solidFill>
                <a:srgbClr val="000000"/>
              </a:solidFill>
            </a:endParaRPr>
          </a:p>
          <a:p>
            <a:pPr fontAlgn="auto">
              <a:spcAft>
                <a:spcPts val="0"/>
              </a:spcAft>
            </a:pPr>
            <a:r>
              <a:rPr lang="en-US" altLang="en-US" sz="2400" b="1" dirty="0" smtClean="0">
                <a:solidFill>
                  <a:srgbClr val="000000"/>
                </a:solidFill>
              </a:rPr>
              <a:t>Introduction </a:t>
            </a:r>
            <a:r>
              <a:rPr lang="en-US" altLang="en-US" sz="2400" b="1" dirty="0">
                <a:solidFill>
                  <a:srgbClr val="000000"/>
                </a:solidFill>
              </a:rPr>
              <a:t>and Overview</a:t>
            </a:r>
            <a:endParaRPr lang="en-BZ" altLang="en-US" sz="2400" b="1" dirty="0">
              <a:solidFill>
                <a:srgbClr val="000000"/>
              </a:solidFill>
            </a:endParaRPr>
          </a:p>
          <a:p>
            <a:pPr fontAlgn="auto">
              <a:spcAft>
                <a:spcPts val="0"/>
              </a:spcAft>
            </a:pPr>
            <a:endParaRPr lang="en-US" altLang="en-US" sz="2400" b="1" dirty="0" smtClean="0">
              <a:solidFill>
                <a:srgbClr val="000000"/>
              </a:solidFill>
            </a:endParaRPr>
          </a:p>
        </p:txBody>
      </p:sp>
    </p:spTree>
    <p:custDataLst>
      <p:tags r:id="rId1"/>
    </p:custDataLst>
    <p:extLst>
      <p:ext uri="{BB962C8B-B14F-4D97-AF65-F5344CB8AC3E}">
        <p14:creationId xmlns:p14="http://schemas.microsoft.com/office/powerpoint/2010/main" val="160110217"/>
      </p:ext>
    </p:extLst>
  </p:cSld>
  <p:clrMapOvr>
    <a:masterClrMapping/>
  </p:clrMapOvr>
  <mc:AlternateContent xmlns:mc="http://schemas.openxmlformats.org/markup-compatibility/2006" xmlns:p14="http://schemas.microsoft.com/office/powerpoint/2010/main">
    <mc:Choice Requires="p14">
      <p:transition spd="slow" p14:dur="1200" advClick="0" advTm="0">
        <p:fade/>
      </p:transition>
    </mc:Choice>
    <mc:Fallback xmlns="">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388" y="1325601"/>
            <a:ext cx="4707473" cy="5066274"/>
          </a:xfrm>
          <a:prstGeom prst="rect">
            <a:avLst/>
          </a:prstGeom>
        </p:spPr>
      </p:pic>
      <p:grpSp>
        <p:nvGrpSpPr>
          <p:cNvPr id="2" name="Group 11"/>
          <p:cNvGrpSpPr>
            <a:grpSpLocks/>
          </p:cNvGrpSpPr>
          <p:nvPr>
            <p:custDataLst>
              <p:tags r:id="rId2"/>
            </p:custDataLst>
          </p:nvPr>
        </p:nvGrpSpPr>
        <p:grpSpPr bwMode="auto">
          <a:xfrm>
            <a:off x="1108775" y="4802758"/>
            <a:ext cx="2564398" cy="1993330"/>
            <a:chOff x="2067" y="2884"/>
            <a:chExt cx="1640" cy="1479"/>
          </a:xfrm>
        </p:grpSpPr>
        <p:pic>
          <p:nvPicPr>
            <p:cNvPr id="6161" name="Picture 9"/>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067" y="2884"/>
              <a:ext cx="1640" cy="1188"/>
            </a:xfrm>
            <a:prstGeom prst="rect">
              <a:avLst/>
            </a:prstGeom>
            <a:noFill/>
            <a:ln>
              <a:noFill/>
            </a:ln>
            <a:effectLst>
              <a:outerShdw dist="107950"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0"/>
            <p:cNvSpPr txBox="1">
              <a:spLocks noChangeArrowheads="1"/>
            </p:cNvSpPr>
            <p:nvPr/>
          </p:nvSpPr>
          <p:spPr bwMode="auto">
            <a:xfrm>
              <a:off x="2346" y="4190"/>
              <a:ext cx="10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sz="3200" b="1">
                  <a:solidFill>
                    <a:schemeClr val="tx1"/>
                  </a:solidFill>
                  <a:latin typeface="Arial" charset="0"/>
                  <a:cs typeface="Arial" charset="0"/>
                </a:defRPr>
              </a:lvl1pPr>
              <a:lvl2pPr marL="742950" indent="-285750">
                <a:buChar char="•"/>
                <a:defRPr sz="1600" b="1">
                  <a:solidFill>
                    <a:schemeClr val="tx1"/>
                  </a:solidFill>
                  <a:latin typeface="Arial" charset="0"/>
                  <a:cs typeface="Arial" charset="0"/>
                </a:defRPr>
              </a:lvl2pPr>
              <a:lvl3pPr marL="1143000" indent="-228600">
                <a:buChar char="•"/>
                <a:defRPr sz="1400" b="1">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fontAlgn="auto">
                <a:spcBef>
                  <a:spcPts val="0"/>
                </a:spcBef>
                <a:spcAft>
                  <a:spcPts val="0"/>
                </a:spcAft>
                <a:buFontTx/>
                <a:buNone/>
              </a:pPr>
              <a:r>
                <a:rPr lang="en-US" altLang="en-US" sz="1200" dirty="0">
                  <a:solidFill>
                    <a:srgbClr val="000000"/>
                  </a:solidFill>
                </a:rPr>
                <a:t>King </a:t>
              </a:r>
              <a:r>
                <a:rPr lang="en-US" altLang="en-US" sz="1200" dirty="0" err="1">
                  <a:solidFill>
                    <a:srgbClr val="000000"/>
                  </a:solidFill>
                </a:rPr>
                <a:t>Faud</a:t>
              </a:r>
              <a:r>
                <a:rPr lang="en-US" altLang="en-US" sz="1200" dirty="0">
                  <a:solidFill>
                    <a:srgbClr val="000000"/>
                  </a:solidFill>
                </a:rPr>
                <a:t> Causeway</a:t>
              </a:r>
            </a:p>
          </p:txBody>
        </p:sp>
      </p:grpSp>
      <p:sp>
        <p:nvSpPr>
          <p:cNvPr id="20" name="Rectangle 11"/>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altLang="en-US" sz="2400" b="1" dirty="0" smtClean="0">
              <a:solidFill>
                <a:srgbClr val="000000"/>
              </a:solidFill>
            </a:endParaRPr>
          </a:p>
          <a:p>
            <a:pPr fontAlgn="auto">
              <a:spcAft>
                <a:spcPts val="0"/>
              </a:spcAft>
            </a:pPr>
            <a:r>
              <a:rPr lang="en-US" altLang="en-US" sz="2400" b="1" dirty="0" smtClean="0">
                <a:solidFill>
                  <a:srgbClr val="000000"/>
                </a:solidFill>
              </a:rPr>
              <a:t>Geography</a:t>
            </a:r>
            <a:endParaRPr lang="en-BZ" altLang="en-US" sz="2400" b="1" dirty="0">
              <a:solidFill>
                <a:srgbClr val="000000"/>
              </a:solidFill>
            </a:endParaRPr>
          </a:p>
          <a:p>
            <a:pPr fontAlgn="auto">
              <a:spcAft>
                <a:spcPts val="0"/>
              </a:spcAft>
            </a:pPr>
            <a:endParaRPr lang="en-US" altLang="en-US" sz="2400" b="1" dirty="0" smtClean="0">
              <a:solidFill>
                <a:srgbClr val="000000"/>
              </a:solidFill>
            </a:endParaRPr>
          </a:p>
        </p:txBody>
      </p:sp>
      <p:sp>
        <p:nvSpPr>
          <p:cNvPr id="21" name="Text Box 26"/>
          <p:cNvSpPr txBox="1">
            <a:spLocks noGrp="1" noChangeArrowheads="1"/>
          </p:cNvSpPr>
          <p:nvPr>
            <p:ph sz="half" idx="1"/>
          </p:nvPr>
        </p:nvSpPr>
        <p:spPr bwMode="auto">
          <a:xfrm>
            <a:off x="215900" y="1278918"/>
            <a:ext cx="40274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buChar char="•"/>
              <a:defRPr sz="3200" b="1">
                <a:solidFill>
                  <a:schemeClr val="tx1"/>
                </a:solidFill>
                <a:latin typeface="Arial" charset="0"/>
                <a:cs typeface="Arial" charset="0"/>
              </a:defRPr>
            </a:lvl1pPr>
            <a:lvl2pPr marL="742950" indent="-285750">
              <a:buChar char="•"/>
              <a:defRPr sz="1600" b="1">
                <a:solidFill>
                  <a:schemeClr val="tx1"/>
                </a:solidFill>
                <a:latin typeface="Arial" charset="0"/>
                <a:cs typeface="Arial" charset="0"/>
              </a:defRPr>
            </a:lvl2pPr>
            <a:lvl3pPr marL="1143000" indent="-228600">
              <a:buChar char="•"/>
              <a:defRPr sz="1400" b="1">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r>
              <a:rPr lang="en-US" altLang="en-US" sz="1600" dirty="0"/>
              <a:t>Tiny nation of 33 islands located in </a:t>
            </a:r>
            <a:r>
              <a:rPr lang="en-US" altLang="en-US" sz="1600" dirty="0" smtClean="0"/>
              <a:t>the Gulf of Bahrain</a:t>
            </a:r>
          </a:p>
          <a:p>
            <a:pPr eaLnBrk="1" hangingPunct="1"/>
            <a:endParaRPr lang="en-US" altLang="zh-CN" sz="1600" dirty="0">
              <a:ea typeface="宋体" pitchFamily="2" charset="-122"/>
            </a:endParaRPr>
          </a:p>
          <a:p>
            <a:pPr eaLnBrk="1" hangingPunct="1"/>
            <a:r>
              <a:rPr lang="en-US" altLang="en-US" sz="1600" dirty="0"/>
              <a:t>240 square miles, roughly 3.5 times the size of Washington, DC</a:t>
            </a:r>
          </a:p>
          <a:p>
            <a:pPr eaLnBrk="1" hangingPunct="1"/>
            <a:endParaRPr lang="en-US" altLang="en-US" sz="1600" dirty="0"/>
          </a:p>
          <a:p>
            <a:pPr eaLnBrk="1" hangingPunct="1"/>
            <a:r>
              <a:rPr lang="en-US" altLang="en-US" sz="1600" dirty="0"/>
              <a:t>98% live in Manama and Al </a:t>
            </a:r>
            <a:r>
              <a:rPr lang="en-US" altLang="en-US" sz="1600" dirty="0" err="1"/>
              <a:t>Muharraq</a:t>
            </a:r>
            <a:endParaRPr lang="en-US" altLang="en-US" sz="1600" dirty="0"/>
          </a:p>
          <a:p>
            <a:pPr eaLnBrk="1" hangingPunct="1">
              <a:buFontTx/>
              <a:buNone/>
            </a:pPr>
            <a:endParaRPr lang="en-US" altLang="zh-CN" sz="1600" dirty="0">
              <a:ea typeface="宋体" pitchFamily="2" charset="-122"/>
            </a:endParaRPr>
          </a:p>
          <a:p>
            <a:pPr eaLnBrk="1" hangingPunct="1"/>
            <a:r>
              <a:rPr lang="en-US" altLang="en-US" sz="1600" dirty="0"/>
              <a:t>Three largest islands are inhabited: Manama, </a:t>
            </a:r>
            <a:r>
              <a:rPr lang="en-US" altLang="en-US" sz="1600" dirty="0" err="1"/>
              <a:t>Sitra</a:t>
            </a:r>
            <a:r>
              <a:rPr lang="en-US" altLang="en-US" sz="1600" dirty="0"/>
              <a:t>, </a:t>
            </a:r>
            <a:r>
              <a:rPr lang="en-US" altLang="en-US" sz="1600" dirty="0" err="1"/>
              <a:t>Muharraq</a:t>
            </a:r>
            <a:endParaRPr lang="en-US" altLang="en-US" sz="1600" dirty="0"/>
          </a:p>
          <a:p>
            <a:pPr marL="0" indent="0" eaLnBrk="1" hangingPunct="1">
              <a:buNone/>
            </a:pPr>
            <a:endParaRPr lang="en-US" altLang="en-US" sz="1600" dirty="0">
              <a:ea typeface="宋体" pitchFamily="2" charset="-122"/>
            </a:endParaRPr>
          </a:p>
          <a:p>
            <a:pPr eaLnBrk="1" hangingPunct="1"/>
            <a:r>
              <a:rPr lang="en-US" altLang="en-US" sz="1600" dirty="0"/>
              <a:t>Causeway connects Manama to Saudi Arabia</a:t>
            </a:r>
          </a:p>
          <a:p>
            <a:pPr eaLnBrk="1" hangingPunct="1">
              <a:buFontTx/>
              <a:buNone/>
            </a:pPr>
            <a:endParaRPr lang="en-US" altLang="en-US" sz="1600" dirty="0">
              <a:ea typeface="宋体" pitchFamily="2" charset="-122"/>
            </a:endParaRP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43388" y="1337617"/>
            <a:ext cx="4707472" cy="5066274"/>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3389" y="1337618"/>
            <a:ext cx="4707472" cy="5066273"/>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3390" y="1337618"/>
            <a:ext cx="4707471" cy="5066273"/>
          </a:xfrm>
          <a:prstGeom prst="rect">
            <a:avLst/>
          </a:prstGeom>
        </p:spPr>
      </p:pic>
      <p:sp>
        <p:nvSpPr>
          <p:cNvPr id="19" name="5-Point Star 18"/>
          <p:cNvSpPr/>
          <p:nvPr/>
        </p:nvSpPr>
        <p:spPr bwMode="auto">
          <a:xfrm>
            <a:off x="7239000" y="1886465"/>
            <a:ext cx="262960" cy="262960"/>
          </a:xfrm>
          <a:prstGeom prst="star5">
            <a:avLst>
              <a:gd name="adj" fmla="val 19098"/>
              <a:gd name="hf" fmla="val 105146"/>
              <a:gd name="vf" fmla="val 110557"/>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solidFill>
                <a:srgbClr val="000000"/>
              </a:solidFill>
              <a:latin typeface="Arial"/>
              <a:cs typeface="Arial"/>
            </a:endParaRPr>
          </a:p>
        </p:txBody>
      </p:sp>
      <p:cxnSp>
        <p:nvCxnSpPr>
          <p:cNvPr id="7" name="Straight Arrow Connector 6"/>
          <p:cNvCxnSpPr/>
          <p:nvPr/>
        </p:nvCxnSpPr>
        <p:spPr bwMode="auto">
          <a:xfrm flipV="1">
            <a:off x="3673173" y="2438400"/>
            <a:ext cx="2041827" cy="2438400"/>
          </a:xfrm>
          <a:prstGeom prst="straightConnector1">
            <a:avLst/>
          </a:prstGeom>
          <a:solidFill>
            <a:schemeClr val="accent1"/>
          </a:solidFill>
          <a:ln w="19050" cap="flat" cmpd="sng" algn="ctr">
            <a:solidFill>
              <a:srgbClr val="FF0000"/>
            </a:solidFill>
            <a:prstDash val="sysDash"/>
            <a:round/>
            <a:headEnd type="none" w="med" len="med"/>
            <a:tailEnd type="arrow"/>
          </a:ln>
          <a:effectLst>
            <a:outerShdw blurRad="50800" dist="38100" dir="16200000" rotWithShape="0">
              <a:prstClr val="black">
                <a:alpha val="40000"/>
              </a:prstClr>
            </a:outerShdw>
          </a:effectLst>
        </p:spPr>
      </p:cxnSp>
      <p:pic>
        <p:nvPicPr>
          <p:cNvPr id="3" name="OCAT_Bahrain_Slide_5_v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72600" y="152400"/>
            <a:ext cx="609600" cy="609600"/>
          </a:xfrm>
          <a:prstGeom prst="rect">
            <a:avLst/>
          </a:prstGeom>
        </p:spPr>
      </p:pic>
    </p:spTree>
    <p:custDataLst>
      <p:tags r:id="rId1"/>
    </p:custDataLst>
    <p:extLst>
      <p:ext uri="{BB962C8B-B14F-4D97-AF65-F5344CB8AC3E}">
        <p14:creationId xmlns:p14="http://schemas.microsoft.com/office/powerpoint/2010/main" val="768363557"/>
      </p:ext>
    </p:extLst>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499"/>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14000"/>
                                  </p:stCondLst>
                                  <p:childTnLst>
                                    <p:set>
                                      <p:cBhvr>
                                        <p:cTn id="8" dur="1" fill="hold">
                                          <p:stCondLst>
                                            <p:cond delay="499"/>
                                          </p:stCondLst>
                                        </p:cTn>
                                        <p:tgtEl>
                                          <p:spTgt spid="21">
                                            <p:txEl>
                                              <p:pRg st="2" end="2"/>
                                            </p:txEl>
                                          </p:spTgt>
                                        </p:tgtEl>
                                        <p:attrNameLst>
                                          <p:attrName>style.visibility</p:attrName>
                                        </p:attrNameLst>
                                      </p:cBhvr>
                                      <p:to>
                                        <p:strVal val="visible"/>
                                      </p:to>
                                    </p:set>
                                  </p:childTnLst>
                                </p:cTn>
                              </p:par>
                              <p:par>
                                <p:cTn id="9" presetID="1" presetClass="entr" presetSubtype="0" fill="hold" nodeType="withEffect">
                                  <p:stCondLst>
                                    <p:cond delay="20000"/>
                                  </p:stCondLst>
                                  <p:childTnLst>
                                    <p:set>
                                      <p:cBhvr>
                                        <p:cTn id="10" dur="1" fill="hold">
                                          <p:stCondLst>
                                            <p:cond delay="499"/>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27000"/>
                                  </p:stCondLst>
                                  <p:childTnLst>
                                    <p:set>
                                      <p:cBhvr>
                                        <p:cTn id="12" dur="1" fill="hold">
                                          <p:stCondLst>
                                            <p:cond delay="499"/>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36000"/>
                                  </p:stCondLst>
                                  <p:childTnLst>
                                    <p:set>
                                      <p:cBhvr>
                                        <p:cTn id="14" dur="1" fill="hold">
                                          <p:stCondLst>
                                            <p:cond delay="499"/>
                                          </p:stCondLst>
                                        </p:cTn>
                                        <p:tgtEl>
                                          <p:spTgt spid="21">
                                            <p:txEl>
                                              <p:pRg st="8" end="8"/>
                                            </p:txEl>
                                          </p:spTgt>
                                        </p:tgtEl>
                                        <p:attrNameLst>
                                          <p:attrName>style.visibility</p:attrName>
                                        </p:attrNameLst>
                                      </p:cBhvr>
                                      <p:to>
                                        <p:strVal val="visible"/>
                                      </p:to>
                                    </p:set>
                                  </p:childTnLst>
                                </p:cTn>
                              </p:par>
                              <p:par>
                                <p:cTn id="15" presetID="1" presetClass="entr" presetSubtype="0" fill="hold" nodeType="withEffect">
                                  <p:stCondLst>
                                    <p:cond delay="40000"/>
                                  </p:stCondLst>
                                  <p:childTnLst>
                                    <p:set>
                                      <p:cBhvr>
                                        <p:cTn id="16" dur="1" fill="hold">
                                          <p:stCondLst>
                                            <p:cond delay="499"/>
                                          </p:stCondLst>
                                        </p:cTn>
                                        <p:tgtEl>
                                          <p:spTgt spid="2"/>
                                        </p:tgtEl>
                                        <p:attrNameLst>
                                          <p:attrName>style.visibility</p:attrName>
                                        </p:attrNameLst>
                                      </p:cBhvr>
                                      <p:to>
                                        <p:strVal val="visible"/>
                                      </p:to>
                                    </p:set>
                                  </p:childTnLst>
                                </p:cTn>
                              </p:par>
                              <p:par>
                                <p:cTn id="17" presetID="1" presetClass="entr" presetSubtype="0" fill="hold" nodeType="withEffect">
                                  <p:stCondLst>
                                    <p:cond delay="27000"/>
                                  </p:stCondLst>
                                  <p:childTnLst>
                                    <p:set>
                                      <p:cBhvr>
                                        <p:cTn id="18" dur="1" fill="hold">
                                          <p:stCondLst>
                                            <p:cond delay="499"/>
                                          </p:stCondLst>
                                        </p:cTn>
                                        <p:tgtEl>
                                          <p:spTgt spid="22"/>
                                        </p:tgtEl>
                                        <p:attrNameLst>
                                          <p:attrName>style.visibility</p:attrName>
                                        </p:attrNameLst>
                                      </p:cBhvr>
                                      <p:to>
                                        <p:strVal val="visible"/>
                                      </p:to>
                                    </p:set>
                                  </p:childTnLst>
                                </p:cTn>
                              </p:par>
                              <p:par>
                                <p:cTn id="19" presetID="1" presetClass="entr" presetSubtype="0" fill="hold" grpId="0" nodeType="withEffect">
                                  <p:stCondLst>
                                    <p:cond delay="27000"/>
                                  </p:stCondLst>
                                  <p:childTnLst>
                                    <p:set>
                                      <p:cBhvr>
                                        <p:cTn id="20" dur="1" fill="hold">
                                          <p:stCondLst>
                                            <p:cond delay="499"/>
                                          </p:stCondLst>
                                        </p:cTn>
                                        <p:tgtEl>
                                          <p:spTgt spid="19"/>
                                        </p:tgtEl>
                                        <p:attrNameLst>
                                          <p:attrName>style.visibility</p:attrName>
                                        </p:attrNameLst>
                                      </p:cBhvr>
                                      <p:to>
                                        <p:strVal val="visible"/>
                                      </p:to>
                                    </p:set>
                                  </p:childTnLst>
                                </p:cTn>
                              </p:par>
                              <p:par>
                                <p:cTn id="21" presetID="1" presetClass="entr" presetSubtype="0" fill="hold" nodeType="withEffect">
                                  <p:stCondLst>
                                    <p:cond delay="33000"/>
                                  </p:stCondLst>
                                  <p:childTnLst>
                                    <p:set>
                                      <p:cBhvr>
                                        <p:cTn id="22" dur="1" fill="hold">
                                          <p:stCondLst>
                                            <p:cond delay="499"/>
                                          </p:stCondLst>
                                        </p:cTn>
                                        <p:tgtEl>
                                          <p:spTgt spid="23"/>
                                        </p:tgtEl>
                                        <p:attrNameLst>
                                          <p:attrName>style.visibility</p:attrName>
                                        </p:attrNameLst>
                                      </p:cBhvr>
                                      <p:to>
                                        <p:strVal val="visible"/>
                                      </p:to>
                                    </p:set>
                                  </p:childTnLst>
                                </p:cTn>
                              </p:par>
                              <p:par>
                                <p:cTn id="23" presetID="1" presetClass="entr" presetSubtype="0" fill="hold" nodeType="withEffect">
                                  <p:stCondLst>
                                    <p:cond delay="43000"/>
                                  </p:stCondLst>
                                  <p:childTnLst>
                                    <p:set>
                                      <p:cBhvr>
                                        <p:cTn id="24" dur="1" fill="hold">
                                          <p:stCondLst>
                                            <p:cond delay="499"/>
                                          </p:stCondLst>
                                        </p:cTn>
                                        <p:tgtEl>
                                          <p:spTgt spid="24"/>
                                        </p:tgtEl>
                                        <p:attrNameLst>
                                          <p:attrName>style.visibility</p:attrName>
                                        </p:attrNameLst>
                                      </p:cBhvr>
                                      <p:to>
                                        <p:strVal val="visible"/>
                                      </p:to>
                                    </p:set>
                                  </p:childTnLst>
                                </p:cTn>
                              </p:par>
                              <p:par>
                                <p:cTn id="25" presetID="1" presetClass="entr" presetSubtype="0" fill="hold" nodeType="withEffect">
                                  <p:stCondLst>
                                    <p:cond delay="40000"/>
                                  </p:stCondLst>
                                  <p:childTnLst>
                                    <p:set>
                                      <p:cBhvr>
                                        <p:cTn id="26" dur="1" fill="hold">
                                          <p:stCondLst>
                                            <p:cond delay="499"/>
                                          </p:stCondLst>
                                        </p:cTn>
                                        <p:tgtEl>
                                          <p:spTgt spid="7"/>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459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3"/>
                </p:tgtEl>
              </p:cMediaNode>
            </p:audio>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067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5266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067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067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067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90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067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34723"/>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00477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984234" y="5741063"/>
            <a:ext cx="5162832" cy="1126462"/>
          </a:xfrm>
          <a:prstGeom prst="rect">
            <a:avLst/>
          </a:prstGeom>
          <a:noFill/>
          <a:ln w="0" algn="ctr">
            <a:noFill/>
            <a:miter lim="800000"/>
            <a:headEnd/>
            <a:tailEnd/>
          </a:ln>
        </p:spPr>
        <p:txBody>
          <a:bodyPr vert="horz" wrap="square">
            <a:spAutoFit/>
          </a:bodyPr>
          <a:lstStyle/>
          <a:p>
            <a:pPr algn="ctr">
              <a:spcBef>
                <a:spcPts val="0"/>
              </a:spcBef>
            </a:pPr>
            <a:r>
              <a:rPr lang="en-US" sz="1600" b="1" dirty="0" smtClean="0">
                <a:solidFill>
                  <a:srgbClr val="000066"/>
                </a:solidFill>
                <a:latin typeface="Arial" pitchFamily="34" charset="0"/>
                <a:cs typeface="Arial" pitchFamily="34" charset="0"/>
              </a:rPr>
              <a:t>languagetraining@navy.mil culturetraining@navy.mil</a:t>
            </a:r>
          </a:p>
          <a:p>
            <a:pPr algn="ctr">
              <a:spcBef>
                <a:spcPts val="0"/>
              </a:spcBef>
            </a:pPr>
            <a:r>
              <a:rPr lang="en-US" sz="1600" b="1" dirty="0">
                <a:solidFill>
                  <a:srgbClr val="000066"/>
                </a:solidFill>
                <a:latin typeface="Arial" pitchFamily="34" charset="0"/>
                <a:cs typeface="Arial" pitchFamily="34" charset="0"/>
              </a:rPr>
              <a:t>l</a:t>
            </a:r>
            <a:r>
              <a:rPr lang="en-US" sz="1600" b="1" dirty="0" smtClean="0">
                <a:solidFill>
                  <a:srgbClr val="000066"/>
                </a:solidFill>
                <a:latin typeface="Arial" pitchFamily="34" charset="0"/>
                <a:cs typeface="Arial" pitchFamily="34" charset="0"/>
              </a:rPr>
              <a:t>anguagetesting@navy.mil</a:t>
            </a:r>
          </a:p>
          <a:p>
            <a:pPr algn="ctr">
              <a:spcBef>
                <a:spcPct val="20000"/>
              </a:spcBef>
            </a:pPr>
            <a:r>
              <a:rPr lang="en-US" sz="1600" dirty="0" smtClean="0">
                <a:solidFill>
                  <a:srgbClr val="000066"/>
                </a:solidFill>
                <a:latin typeface="Arial" pitchFamily="34" charset="0"/>
                <a:cs typeface="Arial" pitchFamily="34" charset="0"/>
              </a:rPr>
              <a:t>COMM</a:t>
            </a: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850.452.6736  DSN</a:t>
            </a: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459.6736</a:t>
            </a:r>
            <a:endParaRPr lang="en-US" sz="1600" dirty="0">
              <a:solidFill>
                <a:srgbClr val="000066"/>
              </a:solidFill>
              <a:latin typeface="Arial" pitchFamily="34" charset="0"/>
              <a:cs typeface="Arial" pitchFamily="34" charset="0"/>
            </a:endParaRPr>
          </a:p>
        </p:txBody>
      </p:sp>
      <p:sp>
        <p:nvSpPr>
          <p:cNvPr id="6" name="Text Box 3"/>
          <p:cNvSpPr txBox="1">
            <a:spLocks noChangeArrowheads="1"/>
          </p:cNvSpPr>
          <p:nvPr/>
        </p:nvSpPr>
        <p:spPr bwMode="auto">
          <a:xfrm>
            <a:off x="0" y="1352903"/>
            <a:ext cx="9131300" cy="4524315"/>
          </a:xfrm>
          <a:prstGeom prst="rect">
            <a:avLst/>
          </a:prstGeom>
          <a:noFill/>
          <a:ln w="0" algn="ctr">
            <a:noFill/>
            <a:miter lim="800000"/>
            <a:headEnd/>
            <a:tailEnd/>
          </a:ln>
        </p:spPr>
        <p:txBody>
          <a:bodyPr wrap="square">
            <a:spAutoFit/>
          </a:bodyPr>
          <a:lstStyle/>
          <a:p>
            <a:pPr>
              <a:spcBef>
                <a:spcPts val="0"/>
              </a:spcBef>
              <a:tabLst>
                <a:tab pos="3208338" algn="l"/>
                <a:tab pos="5718175" algn="l"/>
              </a:tabLst>
            </a:pPr>
            <a:r>
              <a:rPr lang="en-US" sz="1600" dirty="0" smtClean="0">
                <a:solidFill>
                  <a:srgbClr val="000066"/>
                </a:solidFill>
                <a:latin typeface="Arial" pitchFamily="34" charset="0"/>
                <a:cs typeface="Arial" pitchFamily="34" charset="0"/>
              </a:rPr>
              <a:t>Director: 	Mr. Christopher Wise	christopher.j.wise@navy.mil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IDC Integration Officer	LCDR Charles Mayfield	charles.mayfield@navy.mil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Fleet East:	Mr. Mark Easterlin 	mark.easterlin@navy.mil</a:t>
            </a:r>
          </a:p>
          <a:p>
            <a:pPr>
              <a:spcBef>
                <a:spcPts val="0"/>
              </a:spcBef>
              <a:tabLst>
                <a:tab pos="3208338" algn="l"/>
                <a:tab pos="5718175" algn="l"/>
              </a:tabLst>
            </a:pP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Mr. Scott Bond 	scott.bond@navy.mil</a:t>
            </a:r>
          </a:p>
          <a:p>
            <a:pPr>
              <a:spcBef>
                <a:spcPts val="0"/>
              </a:spcBef>
              <a:tabLst>
                <a:tab pos="3208338" algn="l"/>
                <a:tab pos="5718175" algn="l"/>
              </a:tabLst>
            </a:pP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Mrs. Rhonda Gillespie	rhonda.gillespie@navy.mil</a:t>
            </a:r>
            <a:endParaRPr lang="en-US" sz="1600" dirty="0">
              <a:solidFill>
                <a:srgbClr val="000066"/>
              </a:solidFill>
              <a:latin typeface="Arial" pitchFamily="34" charset="0"/>
              <a:cs typeface="Arial" pitchFamily="34" charset="0"/>
            </a:endParaRP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Fleet West:	Mr. Jim Morris	james.j.morris@navy.mil</a:t>
            </a:r>
          </a:p>
          <a:p>
            <a:pPr>
              <a:spcBef>
                <a:spcPts val="0"/>
              </a:spcBef>
              <a:tabLst>
                <a:tab pos="3208338" algn="l"/>
                <a:tab pos="5718175" algn="l"/>
              </a:tabLst>
            </a:pP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Mr. Brian Gutshall	brian.gutshall@navy.mil</a:t>
            </a:r>
          </a:p>
          <a:p>
            <a:pPr>
              <a:spcBef>
                <a:spcPts val="0"/>
              </a:spcBef>
              <a:tabLst>
                <a:tab pos="3208338" algn="l"/>
                <a:tab pos="5718175" algn="l"/>
              </a:tabLst>
            </a:pP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Mr. Travis Brummer	travis.brummer@navy.mil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Expeditionary:	Mr. Mike Longoria	michael.longoria@navy.mil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	Mr. Gary </a:t>
            </a:r>
            <a:r>
              <a:rPr lang="en-US" sz="1600" dirty="0" err="1" smtClean="0">
                <a:solidFill>
                  <a:srgbClr val="000066"/>
                </a:solidFill>
                <a:latin typeface="Arial" pitchFamily="34" charset="0"/>
                <a:cs typeface="Arial" pitchFamily="34" charset="0"/>
              </a:rPr>
              <a:t>Bloesl</a:t>
            </a:r>
            <a:r>
              <a:rPr lang="en-US" sz="1600" dirty="0" smtClean="0">
                <a:solidFill>
                  <a:srgbClr val="000066"/>
                </a:solidFill>
                <a:latin typeface="Arial" pitchFamily="34" charset="0"/>
                <a:cs typeface="Arial" pitchFamily="34" charset="0"/>
              </a:rPr>
              <a:t>	gary.bloesl@navy.mil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CONUS/OCONUS	Mr. </a:t>
            </a:r>
            <a:r>
              <a:rPr lang="en-US" sz="1600" dirty="0">
                <a:solidFill>
                  <a:srgbClr val="000066"/>
                </a:solidFill>
                <a:latin typeface="Arial" pitchFamily="34" charset="0"/>
                <a:cs typeface="Arial" pitchFamily="34" charset="0"/>
              </a:rPr>
              <a:t>Walt Turner	</a:t>
            </a:r>
            <a:r>
              <a:rPr lang="en-US" sz="1600" dirty="0" smtClean="0">
                <a:solidFill>
                  <a:srgbClr val="000066"/>
                </a:solidFill>
                <a:latin typeface="Arial" pitchFamily="34" charset="0"/>
                <a:cs typeface="Arial" pitchFamily="34" charset="0"/>
              </a:rPr>
              <a:t>walter.r.turner@navy.mil </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                                                        Mrs. Lamia Rollins	lamia.rollins1@navy.mil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IDFOR:</a:t>
            </a:r>
            <a:r>
              <a:rPr lang="en-US" sz="1600" dirty="0">
                <a:solidFill>
                  <a:srgbClr val="000066"/>
                </a:solidFill>
                <a:latin typeface="Arial" pitchFamily="34" charset="0"/>
                <a:cs typeface="Arial" pitchFamily="34" charset="0"/>
              </a:rPr>
              <a:t>	Mr. Shannon </a:t>
            </a:r>
            <a:r>
              <a:rPr lang="en-US" sz="1600" dirty="0" smtClean="0">
                <a:solidFill>
                  <a:srgbClr val="000066"/>
                </a:solidFill>
                <a:latin typeface="Arial" pitchFamily="34" charset="0"/>
                <a:cs typeface="Arial" pitchFamily="34" charset="0"/>
              </a:rPr>
              <a:t>Hickman	shannon.d.hickman@navy.mil</a:t>
            </a:r>
          </a:p>
          <a:p>
            <a:pPr>
              <a:spcBef>
                <a:spcPts val="0"/>
              </a:spcBef>
              <a:tabLst>
                <a:tab pos="3208338" algn="l"/>
                <a:tab pos="5718175" algn="l"/>
              </a:tabLst>
            </a:pPr>
            <a:r>
              <a:rPr lang="en-US" sz="1600" dirty="0">
                <a:solidFill>
                  <a:srgbClr val="000066"/>
                </a:solidFill>
                <a:latin typeface="Arial" pitchFamily="34" charset="0"/>
                <a:cs typeface="Arial" pitchFamily="34" charset="0"/>
              </a:rPr>
              <a:t>	</a:t>
            </a:r>
            <a:r>
              <a:rPr lang="en-US" sz="1600" dirty="0" smtClean="0">
                <a:solidFill>
                  <a:srgbClr val="000066"/>
                </a:solidFill>
                <a:latin typeface="Arial" pitchFamily="34" charset="0"/>
                <a:cs typeface="Arial" pitchFamily="34" charset="0"/>
              </a:rPr>
              <a:t>Mr</a:t>
            </a:r>
            <a:r>
              <a:rPr lang="en-US" sz="1600" dirty="0">
                <a:solidFill>
                  <a:srgbClr val="000066"/>
                </a:solidFill>
                <a:latin typeface="Arial" pitchFamily="34" charset="0"/>
                <a:cs typeface="Arial" pitchFamily="34" charset="0"/>
              </a:rPr>
              <a:t>. Dan </a:t>
            </a:r>
            <a:r>
              <a:rPr lang="en-US" sz="1600" dirty="0" smtClean="0">
                <a:solidFill>
                  <a:srgbClr val="000066"/>
                </a:solidFill>
                <a:latin typeface="Arial" pitchFamily="34" charset="0"/>
                <a:cs typeface="Arial" pitchFamily="34" charset="0"/>
              </a:rPr>
              <a:t>Garrity	daniel.garrity@navy.mil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FAO:	Mr. Jim Murphy	james.m.murphy2@navy.mil</a:t>
            </a: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	Mr. Dave Doughty	david.s.doughty@navy.mil</a:t>
            </a:r>
            <a:endParaRPr lang="en-US" sz="1600" dirty="0">
              <a:solidFill>
                <a:srgbClr val="000066"/>
              </a:solidFill>
              <a:latin typeface="Arial" pitchFamily="34" charset="0"/>
              <a:cs typeface="Arial" pitchFamily="34" charset="0"/>
            </a:endParaRP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DLI/FLC Quota Manager:	Mr. George Sprague	george.sprague@navy.mil</a:t>
            </a:r>
            <a:endParaRPr lang="en-US" sz="1600" dirty="0">
              <a:solidFill>
                <a:srgbClr val="000066"/>
              </a:solidFill>
              <a:latin typeface="Arial" pitchFamily="34" charset="0"/>
              <a:cs typeface="Arial" pitchFamily="34" charset="0"/>
            </a:endParaRPr>
          </a:p>
          <a:p>
            <a:pPr>
              <a:spcBef>
                <a:spcPts val="0"/>
              </a:spcBef>
              <a:tabLst>
                <a:tab pos="3208338" algn="l"/>
                <a:tab pos="5718175" algn="l"/>
              </a:tabLst>
            </a:pPr>
            <a:r>
              <a:rPr lang="en-US" sz="1600" dirty="0" smtClean="0">
                <a:solidFill>
                  <a:srgbClr val="000066"/>
                </a:solidFill>
                <a:latin typeface="Arial" pitchFamily="34" charset="0"/>
                <a:cs typeface="Arial" pitchFamily="34" charset="0"/>
              </a:rPr>
              <a:t>Language Testing Manager:	Mr. Darrin Williams	darrin.williams@navy.mil </a:t>
            </a:r>
          </a:p>
        </p:txBody>
      </p:sp>
      <p:sp>
        <p:nvSpPr>
          <p:cNvPr id="7" name="TextBox 6"/>
          <p:cNvSpPr txBox="1"/>
          <p:nvPr/>
        </p:nvSpPr>
        <p:spPr>
          <a:xfrm>
            <a:off x="0" y="381000"/>
            <a:ext cx="9144000" cy="535531"/>
          </a:xfrm>
          <a:prstGeom prst="rect">
            <a:avLst/>
          </a:prstGeom>
          <a:noFill/>
        </p:spPr>
        <p:txBody>
          <a:bodyPr wrap="square" rtlCol="0">
            <a:spAutoFit/>
          </a:bodyPr>
          <a:lstStyle/>
          <a:p>
            <a:pPr algn="ctr">
              <a:lnSpc>
                <a:spcPct val="90000"/>
              </a:lnSpc>
              <a:spcBef>
                <a:spcPct val="20000"/>
              </a:spcBef>
            </a:pPr>
            <a:r>
              <a:rPr lang="en-US" sz="3200" b="1" i="1" dirty="0">
                <a:solidFill>
                  <a:srgbClr val="002060"/>
                </a:solidFill>
                <a:effectLst>
                  <a:outerShdw blurRad="38100" dist="38100" dir="2700000" algn="tl">
                    <a:srgbClr val="000000">
                      <a:alpha val="43137"/>
                    </a:srgbClr>
                  </a:outerShdw>
                </a:effectLst>
                <a:latin typeface="+mj-lt"/>
              </a:rPr>
              <a:t>Contact </a:t>
            </a:r>
            <a:r>
              <a:rPr lang="en-US" sz="3200" b="1" i="1" dirty="0" smtClean="0">
                <a:solidFill>
                  <a:srgbClr val="002060"/>
                </a:solidFill>
                <a:effectLst>
                  <a:outerShdw blurRad="38100" dist="38100" dir="2700000" algn="tl">
                    <a:srgbClr val="000000">
                      <a:alpha val="43137"/>
                    </a:srgbClr>
                  </a:outerShdw>
                </a:effectLst>
                <a:latin typeface="+mj-lt"/>
              </a:rPr>
              <a:t>CLREC</a:t>
            </a:r>
            <a:endParaRPr lang="en-US" sz="3200" b="1" i="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372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8099" y="1526582"/>
            <a:ext cx="8692457" cy="4725880"/>
          </a:xfrm>
        </p:spPr>
        <p:txBody>
          <a:bodyPr/>
          <a:lstStyle/>
          <a:p>
            <a:pPr marL="171450" lvl="1" indent="-171450"/>
            <a:r>
              <a:rPr lang="en-US" b="1" dirty="0" smtClean="0">
                <a:latin typeface="Arial" pitchFamily="34" charset="0"/>
                <a:cs typeface="Arial" pitchFamily="34" charset="0"/>
              </a:rPr>
              <a:t>Center for LREC was established to meet the Navy’s LREC training needs to:</a:t>
            </a:r>
          </a:p>
          <a:p>
            <a:pPr marL="171450" lvl="1" indent="-171450"/>
            <a:endParaRPr lang="en-US" sz="1800" dirty="0" smtClean="0">
              <a:latin typeface="Arial" pitchFamily="34" charset="0"/>
              <a:cs typeface="Arial" pitchFamily="34" charset="0"/>
            </a:endParaRPr>
          </a:p>
          <a:p>
            <a:pPr marL="685800" lvl="2" indent="-285750">
              <a:buFont typeface="Arial" pitchFamily="34" charset="0"/>
              <a:buChar char="•"/>
            </a:pPr>
            <a:r>
              <a:rPr lang="en-US" kern="1200" dirty="0" smtClean="0">
                <a:latin typeface="+mj-lt"/>
                <a:ea typeface="+mn-ea"/>
                <a:cs typeface="Times New Roman" pitchFamily="18" charset="0"/>
              </a:rPr>
              <a:t>Strengthen </a:t>
            </a:r>
            <a:r>
              <a:rPr lang="en-US" kern="1200" dirty="0">
                <a:latin typeface="+mj-lt"/>
                <a:ea typeface="+mn-ea"/>
                <a:cs typeface="Times New Roman" pitchFamily="18" charset="0"/>
              </a:rPr>
              <a:t>ties with enduring </a:t>
            </a:r>
            <a:r>
              <a:rPr lang="en-US" kern="1200" dirty="0" smtClean="0">
                <a:latin typeface="+mj-lt"/>
                <a:ea typeface="+mn-ea"/>
                <a:cs typeface="Times New Roman" pitchFamily="18" charset="0"/>
              </a:rPr>
              <a:t>allies</a:t>
            </a:r>
          </a:p>
          <a:p>
            <a:pPr marL="685800" lvl="2" indent="-285750">
              <a:buFont typeface="Arial" pitchFamily="34" charset="0"/>
              <a:buChar char="•"/>
            </a:pPr>
            <a:r>
              <a:rPr lang="en-US" kern="1200" dirty="0">
                <a:latin typeface="+mj-lt"/>
                <a:ea typeface="+mn-ea"/>
                <a:cs typeface="Times New Roman" pitchFamily="18" charset="0"/>
              </a:rPr>
              <a:t>C</a:t>
            </a:r>
            <a:r>
              <a:rPr lang="en-US" kern="1200" dirty="0" smtClean="0">
                <a:latin typeface="+mj-lt"/>
                <a:ea typeface="+mn-ea"/>
                <a:cs typeface="Times New Roman" pitchFamily="18" charset="0"/>
              </a:rPr>
              <a:t>ultivate </a:t>
            </a:r>
            <a:r>
              <a:rPr lang="en-US" kern="1200" dirty="0">
                <a:latin typeface="+mj-lt"/>
                <a:ea typeface="+mn-ea"/>
                <a:cs typeface="Times New Roman" pitchFamily="18" charset="0"/>
              </a:rPr>
              <a:t>relationships with emerging </a:t>
            </a:r>
            <a:r>
              <a:rPr lang="en-US" kern="1200" dirty="0" smtClean="0">
                <a:latin typeface="+mj-lt"/>
                <a:ea typeface="+mn-ea"/>
                <a:cs typeface="Times New Roman" pitchFamily="18" charset="0"/>
              </a:rPr>
              <a:t>partners</a:t>
            </a:r>
          </a:p>
          <a:p>
            <a:pPr marL="685800" lvl="2" indent="-285750">
              <a:buFont typeface="Arial" pitchFamily="34" charset="0"/>
              <a:buChar char="•"/>
            </a:pPr>
            <a:r>
              <a:rPr lang="en-US" kern="1200" dirty="0">
                <a:latin typeface="+mj-lt"/>
                <a:ea typeface="+mn-ea"/>
                <a:cs typeface="Times New Roman" pitchFamily="18" charset="0"/>
              </a:rPr>
              <a:t>T</a:t>
            </a:r>
            <a:r>
              <a:rPr lang="en-US" kern="1200" dirty="0" smtClean="0">
                <a:latin typeface="+mj-lt"/>
                <a:ea typeface="+mn-ea"/>
                <a:cs typeface="Times New Roman" pitchFamily="18" charset="0"/>
              </a:rPr>
              <a:t>hwart adversaries and</a:t>
            </a:r>
          </a:p>
          <a:p>
            <a:pPr marL="685800" lvl="2" indent="-285750">
              <a:buFont typeface="Arial" pitchFamily="34" charset="0"/>
              <a:buChar char="•"/>
            </a:pPr>
            <a:r>
              <a:rPr lang="en-US" kern="1200" dirty="0">
                <a:latin typeface="+mj-lt"/>
                <a:ea typeface="+mn-ea"/>
                <a:cs typeface="Times New Roman" pitchFamily="18" charset="0"/>
              </a:rPr>
              <a:t>D</a:t>
            </a:r>
            <a:r>
              <a:rPr lang="en-US" kern="1200" dirty="0" smtClean="0">
                <a:latin typeface="+mj-lt"/>
                <a:ea typeface="+mn-ea"/>
                <a:cs typeface="Times New Roman" pitchFamily="18" charset="0"/>
              </a:rPr>
              <a:t>efeat enemies</a:t>
            </a:r>
          </a:p>
          <a:p>
            <a:pPr marL="400050" lvl="2" indent="0">
              <a:buNone/>
            </a:pPr>
            <a:endParaRPr lang="en-US" sz="1600" kern="1200" dirty="0">
              <a:latin typeface="+mj-lt"/>
              <a:ea typeface="+mn-ea"/>
              <a:cs typeface="Times New Roman" pitchFamily="18" charset="0"/>
            </a:endParaRPr>
          </a:p>
          <a:p>
            <a:pPr marL="171450" lvl="1" indent="-171450"/>
            <a:r>
              <a:rPr lang="en-US" b="1" dirty="0" smtClean="0">
                <a:latin typeface="Arial" pitchFamily="34" charset="0"/>
                <a:cs typeface="Arial" pitchFamily="34" charset="0"/>
              </a:rPr>
              <a:t>CLREC prepares Navy personnel to:</a:t>
            </a:r>
          </a:p>
          <a:p>
            <a:pPr marL="0" lvl="1" indent="0">
              <a:buNone/>
            </a:pPr>
            <a:r>
              <a:rPr lang="en-US" sz="1800" dirty="0" smtClean="0">
                <a:latin typeface="Arial" pitchFamily="34" charset="0"/>
                <a:cs typeface="Arial" pitchFamily="34" charset="0"/>
              </a:rPr>
              <a:t> </a:t>
            </a:r>
            <a:endParaRPr lang="en-US" sz="1600" dirty="0">
              <a:latin typeface="Arial" pitchFamily="34" charset="0"/>
              <a:cs typeface="Arial" pitchFamily="34" charset="0"/>
            </a:endParaRPr>
          </a:p>
          <a:p>
            <a:pPr marL="685800" lvl="2" indent="-285750">
              <a:buFont typeface="Arial" pitchFamily="34" charset="0"/>
              <a:buChar char="•"/>
            </a:pPr>
            <a:r>
              <a:rPr lang="en-US" dirty="0" smtClean="0">
                <a:latin typeface="Arial" pitchFamily="34" charset="0"/>
                <a:cs typeface="Arial" pitchFamily="34" charset="0"/>
              </a:rPr>
              <a:t>Interact appropriately with people in foreign cultures</a:t>
            </a:r>
          </a:p>
          <a:p>
            <a:pPr marL="685800" lvl="2" indent="-285750">
              <a:buFont typeface="Arial" pitchFamily="34" charset="0"/>
              <a:buChar char="•"/>
            </a:pPr>
            <a:r>
              <a:rPr lang="en-US" dirty="0" smtClean="0">
                <a:latin typeface="Arial" pitchFamily="34" charset="0"/>
                <a:cs typeface="Arial" pitchFamily="34" charset="0"/>
              </a:rPr>
              <a:t>Avoid taboo behaviors </a:t>
            </a:r>
            <a:endParaRPr lang="en-US" dirty="0">
              <a:latin typeface="Arial" pitchFamily="34" charset="0"/>
              <a:cs typeface="Arial" pitchFamily="34" charset="0"/>
            </a:endParaRPr>
          </a:p>
          <a:p>
            <a:pPr marL="685800" lvl="2" indent="-285750">
              <a:buFont typeface="Arial" pitchFamily="34" charset="0"/>
              <a:buChar char="•"/>
            </a:pPr>
            <a:r>
              <a:rPr lang="en-US" dirty="0" smtClean="0">
                <a:latin typeface="Arial" pitchFamily="34" charset="0"/>
                <a:cs typeface="Arial" pitchFamily="34" charset="0"/>
              </a:rPr>
              <a:t>Avoid culture shock</a:t>
            </a:r>
          </a:p>
          <a:p>
            <a:pPr marL="171450" lvl="1" indent="-171450">
              <a:buFontTx/>
              <a:buNone/>
            </a:pPr>
            <a:endParaRPr lang="en-US" sz="900" dirty="0" smtClean="0">
              <a:latin typeface="Arial" pitchFamily="34" charset="0"/>
              <a:cs typeface="Arial" pitchFamily="34" charset="0"/>
            </a:endParaRPr>
          </a:p>
        </p:txBody>
      </p:sp>
      <p:sp>
        <p:nvSpPr>
          <p:cNvPr id="3075" name="Rectangle 5"/>
          <p:cNvSpPr>
            <a:spLocks noChangeArrowheads="1"/>
          </p:cNvSpPr>
          <p:nvPr/>
        </p:nvSpPr>
        <p:spPr bwMode="auto">
          <a:xfrm>
            <a:off x="38100" y="428625"/>
            <a:ext cx="9051925"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lnSpc>
                <a:spcPct val="90000"/>
              </a:lnSpc>
            </a:pPr>
            <a:r>
              <a:rPr lang="en-US" sz="3200" b="1" i="1" dirty="0" smtClean="0">
                <a:solidFill>
                  <a:srgbClr val="002060"/>
                </a:solidFill>
                <a:effectLst>
                  <a:outerShdw blurRad="38100" dist="38100" dir="2700000" algn="tl">
                    <a:srgbClr val="000000">
                      <a:alpha val="43137"/>
                    </a:srgbClr>
                  </a:outerShdw>
                </a:effectLst>
                <a:latin typeface="+mj-lt"/>
              </a:rPr>
              <a:t>CLREC and It’s Role</a:t>
            </a:r>
            <a:endParaRPr lang="en-US" sz="3200" b="1" i="1" dirty="0">
              <a:solidFill>
                <a:srgbClr val="002060"/>
              </a:solidFill>
              <a:effectLst>
                <a:outerShdw blurRad="38100" dist="38100" dir="2700000" algn="tl">
                  <a:srgbClr val="000000">
                    <a:alpha val="43137"/>
                  </a:srgbClr>
                </a:outerShdw>
              </a:effectLst>
              <a:latin typeface="+mj-lt"/>
            </a:endParaRPr>
          </a:p>
        </p:txBody>
      </p:sp>
      <p:pic>
        <p:nvPicPr>
          <p:cNvPr id="6" name="Picture 4" descr="Mar Strat"/>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8340" y="2368338"/>
            <a:ext cx="2281216" cy="1677882"/>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ar Strat"/>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8340" y="4569966"/>
            <a:ext cx="2286000" cy="1682496"/>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42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7" name="Group 330"/>
          <p:cNvGrpSpPr>
            <a:grpSpLocks/>
          </p:cNvGrpSpPr>
          <p:nvPr/>
        </p:nvGrpSpPr>
        <p:grpSpPr bwMode="auto">
          <a:xfrm>
            <a:off x="1090862" y="2200020"/>
            <a:ext cx="7259219" cy="4251080"/>
            <a:chOff x="1499600" y="1826299"/>
            <a:chExt cx="5444140" cy="3205401"/>
          </a:xfrm>
        </p:grpSpPr>
        <p:grpSp>
          <p:nvGrpSpPr>
            <p:cNvPr id="3" name="Group 329"/>
            <p:cNvGrpSpPr/>
            <p:nvPr/>
          </p:nvGrpSpPr>
          <p:grpSpPr>
            <a:xfrm>
              <a:off x="4290169" y="2843197"/>
              <a:ext cx="1071006" cy="909919"/>
              <a:chOff x="4290169" y="4554545"/>
              <a:chExt cx="1071006" cy="909919"/>
            </a:xfrm>
            <a:effectLst>
              <a:glow rad="63500">
                <a:schemeClr val="accent5">
                  <a:satMod val="175000"/>
                  <a:alpha val="40000"/>
                </a:schemeClr>
              </a:glow>
            </a:effectLst>
          </p:grpSpPr>
          <p:sp>
            <p:nvSpPr>
              <p:cNvPr id="98" name="Freeform 35"/>
              <p:cNvSpPr>
                <a:spLocks/>
              </p:cNvSpPr>
              <p:nvPr/>
            </p:nvSpPr>
            <p:spPr bwMode="auto">
              <a:xfrm>
                <a:off x="4905127" y="4974928"/>
                <a:ext cx="247071" cy="180678"/>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grpSp>
            <p:nvGrpSpPr>
              <p:cNvPr id="4" name="Group 328"/>
              <p:cNvGrpSpPr/>
              <p:nvPr/>
            </p:nvGrpSpPr>
            <p:grpSpPr>
              <a:xfrm>
                <a:off x="4290169" y="4554545"/>
                <a:ext cx="1071006" cy="909919"/>
                <a:chOff x="4290169" y="2827647"/>
                <a:chExt cx="1071006" cy="909919"/>
              </a:xfrm>
            </p:grpSpPr>
            <p:sp>
              <p:nvSpPr>
                <p:cNvPr id="83" name="Freeform 20"/>
                <p:cNvSpPr>
                  <a:spLocks/>
                </p:cNvSpPr>
                <p:nvPr/>
              </p:nvSpPr>
              <p:spPr bwMode="auto">
                <a:xfrm>
                  <a:off x="4570981" y="3278253"/>
                  <a:ext cx="27211" cy="5442"/>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84" name="Rectangle 21"/>
                <p:cNvSpPr>
                  <a:spLocks noChangeArrowheads="1"/>
                </p:cNvSpPr>
                <p:nvPr/>
              </p:nvSpPr>
              <p:spPr bwMode="auto">
                <a:xfrm>
                  <a:off x="4475200" y="3437162"/>
                  <a:ext cx="0" cy="2177"/>
                </a:xfrm>
                <a:prstGeom prst="rect">
                  <a:avLst/>
                </a:prstGeom>
                <a:solidFill>
                  <a:srgbClr val="EAEAEA"/>
                </a:solidFill>
                <a:ln w="9525">
                  <a:solidFill>
                    <a:schemeClr val="tx2">
                      <a:alpha val="50000"/>
                    </a:schemeClr>
                  </a:solidFill>
                  <a:miter lim="800000"/>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86" name="Freeform 23"/>
                <p:cNvSpPr>
                  <a:spLocks/>
                </p:cNvSpPr>
                <p:nvPr/>
              </p:nvSpPr>
              <p:spPr bwMode="auto">
                <a:xfrm>
                  <a:off x="4467582" y="3278253"/>
                  <a:ext cx="124080" cy="100135"/>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00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87" name="Freeform 24"/>
                <p:cNvSpPr>
                  <a:spLocks/>
                </p:cNvSpPr>
                <p:nvPr/>
              </p:nvSpPr>
              <p:spPr bwMode="auto">
                <a:xfrm>
                  <a:off x="4451255" y="3357708"/>
                  <a:ext cx="87074" cy="79454"/>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89" name="Freeform 26"/>
                <p:cNvSpPr>
                  <a:spLocks/>
                </p:cNvSpPr>
                <p:nvPr/>
              </p:nvSpPr>
              <p:spPr bwMode="auto">
                <a:xfrm>
                  <a:off x="4752748" y="3507909"/>
                  <a:ext cx="81631" cy="53332"/>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0" name="Freeform 27"/>
                <p:cNvSpPr>
                  <a:spLocks/>
                </p:cNvSpPr>
                <p:nvPr/>
              </p:nvSpPr>
              <p:spPr bwMode="auto">
                <a:xfrm>
                  <a:off x="4764720" y="3528590"/>
                  <a:ext cx="128434" cy="149114"/>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1" name="Freeform 28"/>
                <p:cNvSpPr>
                  <a:spLocks/>
                </p:cNvSpPr>
                <p:nvPr/>
              </p:nvSpPr>
              <p:spPr bwMode="auto">
                <a:xfrm>
                  <a:off x="4603634" y="3624370"/>
                  <a:ext cx="181767" cy="113196"/>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2" name="Freeform 29"/>
                <p:cNvSpPr>
                  <a:spLocks/>
                </p:cNvSpPr>
                <p:nvPr/>
              </p:nvSpPr>
              <p:spPr bwMode="auto">
                <a:xfrm>
                  <a:off x="4475200" y="3378388"/>
                  <a:ext cx="337411" cy="289520"/>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3" name="Freeform 30"/>
                <p:cNvSpPr>
                  <a:spLocks/>
                </p:cNvSpPr>
                <p:nvPr/>
              </p:nvSpPr>
              <p:spPr bwMode="auto">
                <a:xfrm>
                  <a:off x="4764720" y="3561243"/>
                  <a:ext cx="53333" cy="63128"/>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4" name="Freeform 31"/>
                <p:cNvSpPr>
                  <a:spLocks/>
                </p:cNvSpPr>
                <p:nvPr/>
              </p:nvSpPr>
              <p:spPr bwMode="auto">
                <a:xfrm>
                  <a:off x="4532887" y="3271722"/>
                  <a:ext cx="170882" cy="171971"/>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5" name="Freeform 32"/>
                <p:cNvSpPr>
                  <a:spLocks/>
                </p:cNvSpPr>
                <p:nvPr/>
              </p:nvSpPr>
              <p:spPr bwMode="auto">
                <a:xfrm>
                  <a:off x="4630845" y="3224921"/>
                  <a:ext cx="322173" cy="292785"/>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6" name="Freeform 33"/>
                <p:cNvSpPr>
                  <a:spLocks/>
                </p:cNvSpPr>
                <p:nvPr/>
              </p:nvSpPr>
              <p:spPr bwMode="auto">
                <a:xfrm>
                  <a:off x="4914922" y="3283695"/>
                  <a:ext cx="279725" cy="26122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06" name="Freeform 43"/>
                <p:cNvSpPr>
                  <a:spLocks/>
                </p:cNvSpPr>
                <p:nvPr/>
              </p:nvSpPr>
              <p:spPr bwMode="auto">
                <a:xfrm>
                  <a:off x="4290169" y="3390361"/>
                  <a:ext cx="193739" cy="187208"/>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7" name="Freeform 64"/>
                <p:cNvSpPr>
                  <a:spLocks/>
                </p:cNvSpPr>
                <p:nvPr/>
              </p:nvSpPr>
              <p:spPr bwMode="auto">
                <a:xfrm>
                  <a:off x="4725537" y="3271722"/>
                  <a:ext cx="17415" cy="1197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8" name="Freeform 65"/>
                <p:cNvSpPr>
                  <a:spLocks/>
                </p:cNvSpPr>
                <p:nvPr/>
              </p:nvSpPr>
              <p:spPr bwMode="auto">
                <a:xfrm>
                  <a:off x="4700504" y="3245600"/>
                  <a:ext cx="9795" cy="16327"/>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80" name="Freeform 69"/>
                <p:cNvSpPr>
                  <a:spLocks/>
                </p:cNvSpPr>
                <p:nvPr/>
              </p:nvSpPr>
              <p:spPr bwMode="auto">
                <a:xfrm>
                  <a:off x="4742952" y="3278253"/>
                  <a:ext cx="48979" cy="5442"/>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81" name="Freeform 70"/>
                <p:cNvSpPr>
                  <a:spLocks/>
                </p:cNvSpPr>
                <p:nvPr/>
              </p:nvSpPr>
              <p:spPr bwMode="auto">
                <a:xfrm>
                  <a:off x="4667851" y="2827647"/>
                  <a:ext cx="693324" cy="486525"/>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82" name="Freeform 71"/>
                <p:cNvSpPr>
                  <a:spLocks/>
                </p:cNvSpPr>
                <p:nvPr/>
              </p:nvSpPr>
              <p:spPr bwMode="auto">
                <a:xfrm>
                  <a:off x="4710299" y="3261927"/>
                  <a:ext cx="15238" cy="9795"/>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grpSp>
        </p:grpSp>
        <p:grpSp>
          <p:nvGrpSpPr>
            <p:cNvPr id="5" name="Group 326"/>
            <p:cNvGrpSpPr/>
            <p:nvPr/>
          </p:nvGrpSpPr>
          <p:grpSpPr>
            <a:xfrm>
              <a:off x="3573470" y="3275380"/>
              <a:ext cx="1156992" cy="1301751"/>
              <a:chOff x="3580518" y="3275380"/>
              <a:chExt cx="1156992" cy="1301751"/>
            </a:xfrm>
            <a:effectLst>
              <a:glow rad="63500">
                <a:schemeClr val="accent6">
                  <a:satMod val="175000"/>
                  <a:alpha val="40000"/>
                </a:schemeClr>
              </a:glow>
            </a:effectLst>
          </p:grpSpPr>
          <p:sp>
            <p:nvSpPr>
              <p:cNvPr id="221" name="Freeform 109"/>
              <p:cNvSpPr>
                <a:spLocks/>
              </p:cNvSpPr>
              <p:nvPr/>
            </p:nvSpPr>
            <p:spPr bwMode="auto">
              <a:xfrm>
                <a:off x="4434929" y="3646139"/>
                <a:ext cx="253602" cy="242718"/>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grpSp>
            <p:nvGrpSpPr>
              <p:cNvPr id="6" name="Group 325"/>
              <p:cNvGrpSpPr/>
              <p:nvPr/>
            </p:nvGrpSpPr>
            <p:grpSpPr>
              <a:xfrm>
                <a:off x="3580518" y="3275380"/>
                <a:ext cx="1156992" cy="1301751"/>
                <a:chOff x="3580518" y="3278253"/>
                <a:chExt cx="1156992" cy="1301751"/>
              </a:xfrm>
            </p:grpSpPr>
            <p:sp>
              <p:nvSpPr>
                <p:cNvPr id="68" name="Freeform 5"/>
                <p:cNvSpPr>
                  <a:spLocks/>
                </p:cNvSpPr>
                <p:nvPr/>
              </p:nvSpPr>
              <p:spPr bwMode="auto">
                <a:xfrm>
                  <a:off x="4607988" y="4159874"/>
                  <a:ext cx="114285" cy="237276"/>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F9900"/>
                </a:solidFill>
                <a:ln w="9525" cap="flat" cmpd="sng">
                  <a:solidFill>
                    <a:schemeClr val="accent6">
                      <a:lumMod val="75000"/>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03" name="Freeform 40"/>
                <p:cNvSpPr>
                  <a:spLocks/>
                </p:cNvSpPr>
                <p:nvPr/>
              </p:nvSpPr>
              <p:spPr bwMode="auto">
                <a:xfrm>
                  <a:off x="3612082" y="3737567"/>
                  <a:ext cx="129522" cy="96870"/>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04" name="Freeform 41"/>
                <p:cNvSpPr>
                  <a:spLocks/>
                </p:cNvSpPr>
                <p:nvPr/>
              </p:nvSpPr>
              <p:spPr bwMode="auto">
                <a:xfrm>
                  <a:off x="3580518" y="3667908"/>
                  <a:ext cx="101224" cy="76189"/>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05" name="Freeform 42"/>
                <p:cNvSpPr>
                  <a:spLocks/>
                </p:cNvSpPr>
                <p:nvPr/>
              </p:nvSpPr>
              <p:spPr bwMode="auto">
                <a:xfrm>
                  <a:off x="3585960" y="3481788"/>
                  <a:ext cx="204623" cy="218772"/>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07" name="Freeform 44"/>
                <p:cNvSpPr>
                  <a:spLocks/>
                </p:cNvSpPr>
                <p:nvPr/>
              </p:nvSpPr>
              <p:spPr bwMode="auto">
                <a:xfrm>
                  <a:off x="4025682" y="3357708"/>
                  <a:ext cx="280813" cy="266663"/>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08" name="Freeform 45"/>
                <p:cNvSpPr>
                  <a:spLocks/>
                </p:cNvSpPr>
                <p:nvPr/>
              </p:nvSpPr>
              <p:spPr bwMode="auto">
                <a:xfrm>
                  <a:off x="3998472" y="3278253"/>
                  <a:ext cx="70748" cy="132787"/>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9900"/>
                </a:solidFill>
                <a:ln w="9525" cap="flat" cmpd="sng">
                  <a:solidFill>
                    <a:schemeClr val="accent6">
                      <a:lumMod val="75000"/>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09" name="Freeform 46"/>
                <p:cNvSpPr>
                  <a:spLocks/>
                </p:cNvSpPr>
                <p:nvPr/>
              </p:nvSpPr>
              <p:spPr bwMode="auto">
                <a:xfrm>
                  <a:off x="3651266" y="3309818"/>
                  <a:ext cx="203534" cy="155644"/>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0" name="Freeform 47"/>
                <p:cNvSpPr>
                  <a:spLocks/>
                </p:cNvSpPr>
                <p:nvPr/>
              </p:nvSpPr>
              <p:spPr bwMode="auto">
                <a:xfrm>
                  <a:off x="3590314" y="3465461"/>
                  <a:ext cx="140406" cy="121903"/>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1" name="Freeform 48"/>
                <p:cNvSpPr>
                  <a:spLocks/>
                </p:cNvSpPr>
                <p:nvPr/>
              </p:nvSpPr>
              <p:spPr bwMode="auto">
                <a:xfrm>
                  <a:off x="3596844" y="3737567"/>
                  <a:ext cx="42448" cy="32653"/>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2" name="Freeform 49"/>
                <p:cNvSpPr>
                  <a:spLocks/>
                </p:cNvSpPr>
                <p:nvPr/>
              </p:nvSpPr>
              <p:spPr bwMode="auto">
                <a:xfrm>
                  <a:off x="4247720" y="3551447"/>
                  <a:ext cx="278636" cy="341764"/>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3" name="Freeform 50"/>
                <p:cNvSpPr>
                  <a:spLocks/>
                </p:cNvSpPr>
                <p:nvPr/>
              </p:nvSpPr>
              <p:spPr bwMode="auto">
                <a:xfrm>
                  <a:off x="3730720" y="3775662"/>
                  <a:ext cx="102312" cy="101223"/>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4" name="Freeform 51"/>
                <p:cNvSpPr>
                  <a:spLocks/>
                </p:cNvSpPr>
                <p:nvPr/>
              </p:nvSpPr>
              <p:spPr bwMode="auto">
                <a:xfrm>
                  <a:off x="3678476" y="3813756"/>
                  <a:ext cx="72925" cy="63128"/>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5" name="Freeform 52"/>
                <p:cNvSpPr>
                  <a:spLocks/>
                </p:cNvSpPr>
                <p:nvPr/>
              </p:nvSpPr>
              <p:spPr bwMode="auto">
                <a:xfrm>
                  <a:off x="3644735" y="3791988"/>
                  <a:ext cx="54421" cy="47891"/>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6" name="Rectangle 53"/>
                <p:cNvSpPr>
                  <a:spLocks noChangeArrowheads="1"/>
                </p:cNvSpPr>
                <p:nvPr/>
              </p:nvSpPr>
              <p:spPr bwMode="auto">
                <a:xfrm>
                  <a:off x="3724189" y="3465461"/>
                  <a:ext cx="6531" cy="16327"/>
                </a:xfrm>
                <a:prstGeom prst="rect">
                  <a:avLst/>
                </a:prstGeom>
                <a:solidFill>
                  <a:srgbClr val="FF9900"/>
                </a:solidFill>
                <a:ln w="9525">
                  <a:solidFill>
                    <a:schemeClr val="accent6">
                      <a:lumMod val="75000"/>
                      <a:alpha val="50000"/>
                    </a:schemeClr>
                  </a:solidFill>
                  <a:miter lim="800000"/>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7" name="Freeform 54"/>
                <p:cNvSpPr>
                  <a:spLocks/>
                </p:cNvSpPr>
                <p:nvPr/>
              </p:nvSpPr>
              <p:spPr bwMode="auto">
                <a:xfrm>
                  <a:off x="3724189" y="3278253"/>
                  <a:ext cx="351560" cy="346118"/>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EAEAEA"/>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18" name="Freeform 55"/>
                <p:cNvSpPr>
                  <a:spLocks/>
                </p:cNvSpPr>
                <p:nvPr/>
              </p:nvSpPr>
              <p:spPr bwMode="auto">
                <a:xfrm>
                  <a:off x="3724189" y="3278253"/>
                  <a:ext cx="351560" cy="346118"/>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06" name="Freeform 95"/>
                <p:cNvSpPr>
                  <a:spLocks/>
                </p:cNvSpPr>
                <p:nvPr/>
              </p:nvSpPr>
              <p:spPr bwMode="auto">
                <a:xfrm>
                  <a:off x="3875480" y="3544917"/>
                  <a:ext cx="269929" cy="199181"/>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07" name="Freeform 96"/>
                <p:cNvSpPr>
                  <a:spLocks/>
                </p:cNvSpPr>
                <p:nvPr/>
              </p:nvSpPr>
              <p:spPr bwMode="auto">
                <a:xfrm>
                  <a:off x="3875480" y="3544917"/>
                  <a:ext cx="269929" cy="199181"/>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08" name="Freeform 97"/>
                <p:cNvSpPr>
                  <a:spLocks/>
                </p:cNvSpPr>
                <p:nvPr/>
              </p:nvSpPr>
              <p:spPr bwMode="auto">
                <a:xfrm>
                  <a:off x="3666503" y="3517706"/>
                  <a:ext cx="279724" cy="263398"/>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0" name="Freeform 98"/>
                <p:cNvSpPr>
                  <a:spLocks/>
                </p:cNvSpPr>
                <p:nvPr/>
              </p:nvSpPr>
              <p:spPr bwMode="auto">
                <a:xfrm>
                  <a:off x="4576424" y="3760424"/>
                  <a:ext cx="161086" cy="217684"/>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1" name="Freeform 99"/>
                <p:cNvSpPr>
                  <a:spLocks/>
                </p:cNvSpPr>
                <p:nvPr/>
              </p:nvSpPr>
              <p:spPr bwMode="auto">
                <a:xfrm>
                  <a:off x="4112756" y="3744097"/>
                  <a:ext cx="21768" cy="84897"/>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2" name="Freeform 100"/>
                <p:cNvSpPr>
                  <a:spLocks/>
                </p:cNvSpPr>
                <p:nvPr/>
              </p:nvSpPr>
              <p:spPr bwMode="auto">
                <a:xfrm>
                  <a:off x="4112756" y="3744097"/>
                  <a:ext cx="21768" cy="84897"/>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3" name="Freeform 101"/>
                <p:cNvSpPr>
                  <a:spLocks/>
                </p:cNvSpPr>
                <p:nvPr/>
              </p:nvSpPr>
              <p:spPr bwMode="auto">
                <a:xfrm>
                  <a:off x="4101872" y="3551447"/>
                  <a:ext cx="177412" cy="277547"/>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4" name="Freeform 102"/>
                <p:cNvSpPr>
                  <a:spLocks/>
                </p:cNvSpPr>
                <p:nvPr/>
              </p:nvSpPr>
              <p:spPr bwMode="auto">
                <a:xfrm>
                  <a:off x="4101872" y="3551447"/>
                  <a:ext cx="177412" cy="277547"/>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5" name="Freeform 103"/>
                <p:cNvSpPr>
                  <a:spLocks/>
                </p:cNvSpPr>
                <p:nvPr/>
              </p:nvSpPr>
              <p:spPr bwMode="auto">
                <a:xfrm>
                  <a:off x="4156293" y="4337286"/>
                  <a:ext cx="273193" cy="242718"/>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6" name="Freeform 104"/>
                <p:cNvSpPr>
                  <a:spLocks/>
                </p:cNvSpPr>
                <p:nvPr/>
              </p:nvSpPr>
              <p:spPr bwMode="auto">
                <a:xfrm>
                  <a:off x="4215068" y="4257832"/>
                  <a:ext cx="162174" cy="161086"/>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7" name="Freeform 105"/>
                <p:cNvSpPr>
                  <a:spLocks/>
                </p:cNvSpPr>
                <p:nvPr/>
              </p:nvSpPr>
              <p:spPr bwMode="auto">
                <a:xfrm>
                  <a:off x="4381596" y="4133751"/>
                  <a:ext cx="183944" cy="289519"/>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8" name="Freeform 106"/>
                <p:cNvSpPr>
                  <a:spLocks/>
                </p:cNvSpPr>
                <p:nvPr/>
              </p:nvSpPr>
              <p:spPr bwMode="auto">
                <a:xfrm>
                  <a:off x="4381596" y="3968312"/>
                  <a:ext cx="178501" cy="181766"/>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19" name="Freeform 107"/>
                <p:cNvSpPr>
                  <a:spLocks/>
                </p:cNvSpPr>
                <p:nvPr/>
              </p:nvSpPr>
              <p:spPr bwMode="auto">
                <a:xfrm>
                  <a:off x="4080104" y="4053208"/>
                  <a:ext cx="204623" cy="204623"/>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0" name="Freeform 108"/>
                <p:cNvSpPr>
                  <a:spLocks/>
                </p:cNvSpPr>
                <p:nvPr/>
              </p:nvSpPr>
              <p:spPr bwMode="auto">
                <a:xfrm>
                  <a:off x="4080104" y="3860559"/>
                  <a:ext cx="317819" cy="315641"/>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2" name="Freeform 110"/>
                <p:cNvSpPr>
                  <a:spLocks/>
                </p:cNvSpPr>
                <p:nvPr/>
              </p:nvSpPr>
              <p:spPr bwMode="auto">
                <a:xfrm>
                  <a:off x="4451255" y="3871443"/>
                  <a:ext cx="140407" cy="161086"/>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3" name="Freeform 111"/>
                <p:cNvSpPr>
                  <a:spLocks/>
                </p:cNvSpPr>
                <p:nvPr/>
              </p:nvSpPr>
              <p:spPr bwMode="auto">
                <a:xfrm>
                  <a:off x="4299965" y="4219738"/>
                  <a:ext cx="129522" cy="122991"/>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4" name="Freeform 112"/>
                <p:cNvSpPr>
                  <a:spLocks/>
                </p:cNvSpPr>
                <p:nvPr/>
              </p:nvSpPr>
              <p:spPr bwMode="auto">
                <a:xfrm>
                  <a:off x="4252074" y="3888858"/>
                  <a:ext cx="231833" cy="373328"/>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5" name="Freeform 113"/>
                <p:cNvSpPr>
                  <a:spLocks/>
                </p:cNvSpPr>
                <p:nvPr/>
              </p:nvSpPr>
              <p:spPr bwMode="auto">
                <a:xfrm>
                  <a:off x="3790583" y="3695119"/>
                  <a:ext cx="128434" cy="96869"/>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6" name="Freeform 114"/>
                <p:cNvSpPr>
                  <a:spLocks/>
                </p:cNvSpPr>
                <p:nvPr/>
              </p:nvSpPr>
              <p:spPr bwMode="auto">
                <a:xfrm>
                  <a:off x="3790583" y="3695119"/>
                  <a:ext cx="128434" cy="96869"/>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7" name="Freeform 115"/>
                <p:cNvSpPr>
                  <a:spLocks/>
                </p:cNvSpPr>
                <p:nvPr/>
              </p:nvSpPr>
              <p:spPr bwMode="auto">
                <a:xfrm>
                  <a:off x="3875480" y="3765866"/>
                  <a:ext cx="16326" cy="4354"/>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8" name="Freeform 116"/>
                <p:cNvSpPr>
                  <a:spLocks/>
                </p:cNvSpPr>
                <p:nvPr/>
              </p:nvSpPr>
              <p:spPr bwMode="auto">
                <a:xfrm>
                  <a:off x="3875480" y="3765866"/>
                  <a:ext cx="16326" cy="4354"/>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29" name="Freeform 117"/>
                <p:cNvSpPr>
                  <a:spLocks/>
                </p:cNvSpPr>
                <p:nvPr/>
              </p:nvSpPr>
              <p:spPr bwMode="auto">
                <a:xfrm>
                  <a:off x="3822147" y="3770218"/>
                  <a:ext cx="69659" cy="90339"/>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0" name="Freeform 118"/>
                <p:cNvSpPr>
                  <a:spLocks/>
                </p:cNvSpPr>
                <p:nvPr/>
              </p:nvSpPr>
              <p:spPr bwMode="auto">
                <a:xfrm>
                  <a:off x="3925548" y="3700560"/>
                  <a:ext cx="203534" cy="182855"/>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1" name="Freeform 119"/>
                <p:cNvSpPr>
                  <a:spLocks/>
                </p:cNvSpPr>
                <p:nvPr/>
              </p:nvSpPr>
              <p:spPr bwMode="auto">
                <a:xfrm>
                  <a:off x="4123640" y="3770218"/>
                  <a:ext cx="219861" cy="128434"/>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2" name="Freeform 120"/>
                <p:cNvSpPr>
                  <a:spLocks/>
                </p:cNvSpPr>
                <p:nvPr/>
              </p:nvSpPr>
              <p:spPr bwMode="auto">
                <a:xfrm>
                  <a:off x="4059423" y="3888858"/>
                  <a:ext cx="133876" cy="159998"/>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3" name="Freeform 121"/>
                <p:cNvSpPr>
                  <a:spLocks/>
                </p:cNvSpPr>
                <p:nvPr/>
              </p:nvSpPr>
              <p:spPr bwMode="auto">
                <a:xfrm>
                  <a:off x="4032213" y="3921510"/>
                  <a:ext cx="80543" cy="89251"/>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4" name="Freeform 122"/>
                <p:cNvSpPr>
                  <a:spLocks/>
                </p:cNvSpPr>
                <p:nvPr/>
              </p:nvSpPr>
              <p:spPr bwMode="auto">
                <a:xfrm>
                  <a:off x="4010445" y="3744097"/>
                  <a:ext cx="128434" cy="17741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5" name="Freeform 123"/>
                <p:cNvSpPr>
                  <a:spLocks/>
                </p:cNvSpPr>
                <p:nvPr/>
              </p:nvSpPr>
              <p:spPr bwMode="auto">
                <a:xfrm>
                  <a:off x="4010445" y="3744097"/>
                  <a:ext cx="128434" cy="17741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6" name="Freeform 124"/>
                <p:cNvSpPr>
                  <a:spLocks/>
                </p:cNvSpPr>
                <p:nvPr/>
              </p:nvSpPr>
              <p:spPr bwMode="auto">
                <a:xfrm>
                  <a:off x="3891806" y="3737567"/>
                  <a:ext cx="43537" cy="107754"/>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7" name="Freeform 125"/>
                <p:cNvSpPr>
                  <a:spLocks/>
                </p:cNvSpPr>
                <p:nvPr/>
              </p:nvSpPr>
              <p:spPr bwMode="auto">
                <a:xfrm>
                  <a:off x="3875480" y="3765866"/>
                  <a:ext cx="38094" cy="84897"/>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8" name="Freeform 126"/>
                <p:cNvSpPr>
                  <a:spLocks/>
                </p:cNvSpPr>
                <p:nvPr/>
              </p:nvSpPr>
              <p:spPr bwMode="auto">
                <a:xfrm>
                  <a:off x="4075750" y="4242593"/>
                  <a:ext cx="219861" cy="223127"/>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39" name="Freeform 127"/>
                <p:cNvSpPr>
                  <a:spLocks/>
                </p:cNvSpPr>
                <p:nvPr/>
              </p:nvSpPr>
              <p:spPr bwMode="auto">
                <a:xfrm>
                  <a:off x="3891806" y="3630901"/>
                  <a:ext cx="54421" cy="64217"/>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9900"/>
                </a:solidFill>
                <a:ln w="9525">
                  <a:solidFill>
                    <a:schemeClr val="accent6">
                      <a:lumMod val="75000"/>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grpSp>
        </p:grpSp>
        <p:grpSp>
          <p:nvGrpSpPr>
            <p:cNvPr id="7" name="Group 319"/>
            <p:cNvGrpSpPr/>
            <p:nvPr/>
          </p:nvGrpSpPr>
          <p:grpSpPr>
            <a:xfrm>
              <a:off x="1499600" y="1903577"/>
              <a:ext cx="2270447" cy="3128123"/>
              <a:chOff x="1499600" y="1903577"/>
              <a:chExt cx="2270447" cy="3128123"/>
            </a:xfrm>
            <a:solidFill>
              <a:srgbClr val="008000"/>
            </a:solidFill>
            <a:effectLst>
              <a:glow rad="63500">
                <a:schemeClr val="accent3">
                  <a:satMod val="175000"/>
                  <a:alpha val="40000"/>
                </a:schemeClr>
              </a:glow>
            </a:effectLst>
          </p:grpSpPr>
          <p:sp>
            <p:nvSpPr>
              <p:cNvPr id="77" name="Freeform 14"/>
              <p:cNvSpPr>
                <a:spLocks/>
              </p:cNvSpPr>
              <p:nvPr/>
            </p:nvSpPr>
            <p:spPr bwMode="auto">
              <a:xfrm>
                <a:off x="3356447" y="2943019"/>
                <a:ext cx="108842" cy="122992"/>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78" name="Freeform 15"/>
              <p:cNvSpPr>
                <a:spLocks/>
              </p:cNvSpPr>
              <p:nvPr/>
            </p:nvSpPr>
            <p:spPr bwMode="auto">
              <a:xfrm>
                <a:off x="2909105" y="3564508"/>
                <a:ext cx="189385" cy="53332"/>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79" name="Freeform 16"/>
              <p:cNvSpPr>
                <a:spLocks/>
              </p:cNvSpPr>
              <p:nvPr/>
            </p:nvSpPr>
            <p:spPr bwMode="auto">
              <a:xfrm>
                <a:off x="3098491" y="3623283"/>
                <a:ext cx="117550" cy="32653"/>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0" name="Freeform 128"/>
              <p:cNvSpPr>
                <a:spLocks/>
              </p:cNvSpPr>
              <p:nvPr/>
            </p:nvSpPr>
            <p:spPr bwMode="auto">
              <a:xfrm>
                <a:off x="1499600" y="2209423"/>
                <a:ext cx="463668" cy="632373"/>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41" name="Freeform 129"/>
              <p:cNvSpPr>
                <a:spLocks/>
              </p:cNvSpPr>
              <p:nvPr/>
            </p:nvSpPr>
            <p:spPr bwMode="auto">
              <a:xfrm>
                <a:off x="1963268" y="2183301"/>
                <a:ext cx="1453042" cy="995906"/>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42" name="Freeform 130"/>
              <p:cNvSpPr>
                <a:spLocks/>
              </p:cNvSpPr>
              <p:nvPr/>
            </p:nvSpPr>
            <p:spPr bwMode="auto">
              <a:xfrm>
                <a:off x="2237550" y="3012678"/>
                <a:ext cx="983933" cy="50829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66" name="Freeform 154"/>
              <p:cNvSpPr>
                <a:spLocks/>
              </p:cNvSpPr>
              <p:nvPr/>
            </p:nvSpPr>
            <p:spPr bwMode="auto">
              <a:xfrm>
                <a:off x="2783937" y="3659200"/>
                <a:ext cx="81631" cy="67482"/>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67" name="Freeform 155"/>
              <p:cNvSpPr>
                <a:spLocks/>
              </p:cNvSpPr>
              <p:nvPr/>
            </p:nvSpPr>
            <p:spPr bwMode="auto">
              <a:xfrm>
                <a:off x="2365983" y="3376211"/>
                <a:ext cx="517000" cy="338499"/>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69" name="Freeform 157"/>
              <p:cNvSpPr>
                <a:spLocks/>
              </p:cNvSpPr>
              <p:nvPr/>
            </p:nvSpPr>
            <p:spPr bwMode="auto">
              <a:xfrm>
                <a:off x="2548838" y="2185478"/>
                <a:ext cx="28299" cy="25034"/>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70" name="Freeform 158"/>
              <p:cNvSpPr>
                <a:spLocks/>
              </p:cNvSpPr>
              <p:nvPr/>
            </p:nvSpPr>
            <p:spPr bwMode="auto">
              <a:xfrm>
                <a:off x="2790468" y="2387924"/>
                <a:ext cx="0" cy="3266"/>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71" name="Freeform 159"/>
              <p:cNvSpPr>
                <a:spLocks/>
              </p:cNvSpPr>
              <p:nvPr/>
            </p:nvSpPr>
            <p:spPr bwMode="auto">
              <a:xfrm>
                <a:off x="3035362" y="2410782"/>
                <a:ext cx="2177" cy="4354"/>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72" name="Freeform 160"/>
              <p:cNvSpPr>
                <a:spLocks/>
              </p:cNvSpPr>
              <p:nvPr/>
            </p:nvSpPr>
            <p:spPr bwMode="auto">
              <a:xfrm>
                <a:off x="2794821" y="2124526"/>
                <a:ext cx="9795" cy="9796"/>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73" name="Freeform 161"/>
              <p:cNvSpPr>
                <a:spLocks/>
              </p:cNvSpPr>
              <p:nvPr/>
            </p:nvSpPr>
            <p:spPr bwMode="auto">
              <a:xfrm>
                <a:off x="2923255" y="2445611"/>
                <a:ext cx="99046" cy="8272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74" name="Freeform 162"/>
              <p:cNvSpPr>
                <a:spLocks/>
              </p:cNvSpPr>
              <p:nvPr/>
            </p:nvSpPr>
            <p:spPr bwMode="auto">
              <a:xfrm>
                <a:off x="2843800" y="2197451"/>
                <a:ext cx="410335" cy="274282"/>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75" name="Freeform 163"/>
              <p:cNvSpPr>
                <a:spLocks/>
              </p:cNvSpPr>
              <p:nvPr/>
            </p:nvSpPr>
            <p:spPr bwMode="auto">
              <a:xfrm>
                <a:off x="2488975" y="2151737"/>
                <a:ext cx="108842" cy="100135"/>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76" name="Freeform 164"/>
              <p:cNvSpPr>
                <a:spLocks/>
              </p:cNvSpPr>
              <p:nvPr/>
            </p:nvSpPr>
            <p:spPr bwMode="auto">
              <a:xfrm>
                <a:off x="2604347" y="2114731"/>
                <a:ext cx="99047" cy="64217"/>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77" name="Freeform 165"/>
              <p:cNvSpPr>
                <a:spLocks/>
              </p:cNvSpPr>
              <p:nvPr/>
            </p:nvSpPr>
            <p:spPr bwMode="auto">
              <a:xfrm>
                <a:off x="2562987" y="2080990"/>
                <a:ext cx="75101" cy="42449"/>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78" name="Freeform 166"/>
              <p:cNvSpPr>
                <a:spLocks/>
              </p:cNvSpPr>
              <p:nvPr/>
            </p:nvSpPr>
            <p:spPr bwMode="auto">
              <a:xfrm>
                <a:off x="2711013" y="2123438"/>
                <a:ext cx="63128" cy="55509"/>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79" name="Freeform 167"/>
              <p:cNvSpPr>
                <a:spLocks/>
              </p:cNvSpPr>
              <p:nvPr/>
            </p:nvSpPr>
            <p:spPr bwMode="auto">
              <a:xfrm>
                <a:off x="2775230" y="2157179"/>
                <a:ext cx="25033" cy="31565"/>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0" name="Freeform 168"/>
              <p:cNvSpPr>
                <a:spLocks/>
              </p:cNvSpPr>
              <p:nvPr/>
            </p:nvSpPr>
            <p:spPr bwMode="auto">
              <a:xfrm>
                <a:off x="2768699" y="2113642"/>
                <a:ext cx="148025" cy="7074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1" name="Freeform 169"/>
              <p:cNvSpPr>
                <a:spLocks/>
              </p:cNvSpPr>
              <p:nvPr/>
            </p:nvSpPr>
            <p:spPr bwMode="auto">
              <a:xfrm>
                <a:off x="2652238" y="2069017"/>
                <a:ext cx="30476" cy="26122"/>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2" name="Freeform 170"/>
              <p:cNvSpPr>
                <a:spLocks/>
              </p:cNvSpPr>
              <p:nvPr/>
            </p:nvSpPr>
            <p:spPr bwMode="auto">
              <a:xfrm flipV="1">
                <a:off x="2768699" y="1903577"/>
                <a:ext cx="148025" cy="222038"/>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3" name="Freeform 171"/>
              <p:cNvSpPr>
                <a:spLocks/>
              </p:cNvSpPr>
              <p:nvPr/>
            </p:nvSpPr>
            <p:spPr bwMode="auto">
              <a:xfrm>
                <a:off x="2771964" y="2087520"/>
                <a:ext cx="25034" cy="1197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84" name="Freeform 172"/>
              <p:cNvSpPr>
                <a:spLocks/>
              </p:cNvSpPr>
              <p:nvPr/>
            </p:nvSpPr>
            <p:spPr bwMode="auto">
              <a:xfrm>
                <a:off x="2758903" y="2055956"/>
                <a:ext cx="22857" cy="32653"/>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5" name="Freeform 173"/>
              <p:cNvSpPr>
                <a:spLocks/>
              </p:cNvSpPr>
              <p:nvPr/>
            </p:nvSpPr>
            <p:spPr bwMode="auto">
              <a:xfrm>
                <a:off x="2713190" y="2040718"/>
                <a:ext cx="41360" cy="4680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6" name="Freeform 174"/>
              <p:cNvSpPr>
                <a:spLocks/>
              </p:cNvSpPr>
              <p:nvPr/>
            </p:nvSpPr>
            <p:spPr bwMode="auto">
              <a:xfrm>
                <a:off x="2546661" y="2210512"/>
                <a:ext cx="185032" cy="161086"/>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nvGrpSpPr>
              <p:cNvPr id="8" name="Group 318"/>
              <p:cNvGrpSpPr/>
              <p:nvPr/>
            </p:nvGrpSpPr>
            <p:grpSpPr>
              <a:xfrm>
                <a:off x="2838358" y="3674438"/>
                <a:ext cx="931689" cy="1357262"/>
                <a:chOff x="2838358" y="3674438"/>
                <a:chExt cx="931689" cy="1357262"/>
              </a:xfrm>
              <a:grpFill/>
            </p:grpSpPr>
            <p:sp>
              <p:nvSpPr>
                <p:cNvPr id="243" name="Freeform 131"/>
                <p:cNvSpPr>
                  <a:spLocks/>
                </p:cNvSpPr>
                <p:nvPr/>
              </p:nvSpPr>
              <p:spPr bwMode="auto">
                <a:xfrm>
                  <a:off x="2865569" y="3702737"/>
                  <a:ext cx="76189" cy="77278"/>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4" name="Freeform 132"/>
                <p:cNvSpPr>
                  <a:spLocks/>
                </p:cNvSpPr>
                <p:nvPr/>
              </p:nvSpPr>
              <p:spPr bwMode="auto">
                <a:xfrm>
                  <a:off x="2892779" y="3773485"/>
                  <a:ext cx="65305" cy="47891"/>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5" name="Freeform 133"/>
                <p:cNvSpPr>
                  <a:spLocks/>
                </p:cNvSpPr>
                <p:nvPr/>
              </p:nvSpPr>
              <p:spPr bwMode="auto">
                <a:xfrm>
                  <a:off x="2952642" y="3800695"/>
                  <a:ext cx="96870" cy="41360"/>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6" name="Freeform 134"/>
                <p:cNvSpPr>
                  <a:spLocks/>
                </p:cNvSpPr>
                <p:nvPr/>
              </p:nvSpPr>
              <p:spPr bwMode="auto">
                <a:xfrm>
                  <a:off x="3016859" y="3752805"/>
                  <a:ext cx="199181" cy="218773"/>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7" name="Freeform 135"/>
                <p:cNvSpPr>
                  <a:spLocks/>
                </p:cNvSpPr>
                <p:nvPr/>
              </p:nvSpPr>
              <p:spPr bwMode="auto">
                <a:xfrm>
                  <a:off x="3082165" y="3934571"/>
                  <a:ext cx="133875" cy="95781"/>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8" name="Freeform 136"/>
                <p:cNvSpPr>
                  <a:spLocks/>
                </p:cNvSpPr>
                <p:nvPr/>
              </p:nvSpPr>
              <p:spPr bwMode="auto">
                <a:xfrm>
                  <a:off x="3082165" y="3934571"/>
                  <a:ext cx="133875" cy="95781"/>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49" name="Freeform 137"/>
                <p:cNvSpPr>
                  <a:spLocks/>
                </p:cNvSpPr>
                <p:nvPr/>
              </p:nvSpPr>
              <p:spPr bwMode="auto">
                <a:xfrm>
                  <a:off x="3318352" y="3815933"/>
                  <a:ext cx="80543" cy="122992"/>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0" name="Freeform 138"/>
                <p:cNvSpPr>
                  <a:spLocks/>
                </p:cNvSpPr>
                <p:nvPr/>
              </p:nvSpPr>
              <p:spPr bwMode="auto">
                <a:xfrm>
                  <a:off x="3318352" y="3815933"/>
                  <a:ext cx="80543" cy="122992"/>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51" name="Freeform 139"/>
                <p:cNvSpPr>
                  <a:spLocks/>
                </p:cNvSpPr>
                <p:nvPr/>
              </p:nvSpPr>
              <p:spPr bwMode="auto">
                <a:xfrm>
                  <a:off x="3438078" y="3864912"/>
                  <a:ext cx="52244" cy="64217"/>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52" name="Freeform 140"/>
                <p:cNvSpPr>
                  <a:spLocks/>
                </p:cNvSpPr>
                <p:nvPr/>
              </p:nvSpPr>
              <p:spPr bwMode="auto">
                <a:xfrm>
                  <a:off x="3114817" y="4341641"/>
                  <a:ext cx="331968" cy="690059"/>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3" name="Freeform 141"/>
                <p:cNvSpPr>
                  <a:spLocks/>
                </p:cNvSpPr>
                <p:nvPr/>
              </p:nvSpPr>
              <p:spPr bwMode="auto">
                <a:xfrm>
                  <a:off x="3291142" y="4297015"/>
                  <a:ext cx="152379" cy="14149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4" name="Freeform 142"/>
                <p:cNvSpPr>
                  <a:spLocks/>
                </p:cNvSpPr>
                <p:nvPr/>
              </p:nvSpPr>
              <p:spPr bwMode="auto">
                <a:xfrm>
                  <a:off x="3368419" y="4496197"/>
                  <a:ext cx="90339" cy="101223"/>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5" name="Freeform 143"/>
                <p:cNvSpPr>
                  <a:spLocks/>
                </p:cNvSpPr>
                <p:nvPr/>
              </p:nvSpPr>
              <p:spPr bwMode="auto">
                <a:xfrm>
                  <a:off x="3172503" y="4132664"/>
                  <a:ext cx="200270" cy="218772"/>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6" name="Freeform 144"/>
                <p:cNvSpPr>
                  <a:spLocks/>
                </p:cNvSpPr>
                <p:nvPr/>
              </p:nvSpPr>
              <p:spPr bwMode="auto">
                <a:xfrm>
                  <a:off x="3114817" y="3870354"/>
                  <a:ext cx="655230" cy="694413"/>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57" name="Freeform 145"/>
                <p:cNvSpPr>
                  <a:spLocks/>
                </p:cNvSpPr>
                <p:nvPr/>
              </p:nvSpPr>
              <p:spPr bwMode="auto">
                <a:xfrm>
                  <a:off x="3372773" y="4303546"/>
                  <a:ext cx="70748" cy="107754"/>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8" name="Freeform 146"/>
                <p:cNvSpPr>
                  <a:spLocks/>
                </p:cNvSpPr>
                <p:nvPr/>
              </p:nvSpPr>
              <p:spPr bwMode="auto">
                <a:xfrm>
                  <a:off x="3372773" y="4303546"/>
                  <a:ext cx="70748" cy="107754"/>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59" name="Freeform 147"/>
                <p:cNvSpPr>
                  <a:spLocks/>
                </p:cNvSpPr>
                <p:nvPr/>
              </p:nvSpPr>
              <p:spPr bwMode="auto">
                <a:xfrm>
                  <a:off x="3377127" y="3854028"/>
                  <a:ext cx="66394" cy="75101"/>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60" name="Freeform 148"/>
                <p:cNvSpPr>
                  <a:spLocks/>
                </p:cNvSpPr>
                <p:nvPr/>
              </p:nvSpPr>
              <p:spPr bwMode="auto">
                <a:xfrm>
                  <a:off x="3377127" y="3854028"/>
                  <a:ext cx="66394" cy="75101"/>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61" name="Freeform 149"/>
                <p:cNvSpPr>
                  <a:spLocks/>
                </p:cNvSpPr>
                <p:nvPr/>
              </p:nvSpPr>
              <p:spPr bwMode="auto">
                <a:xfrm>
                  <a:off x="3121348" y="3757158"/>
                  <a:ext cx="229657" cy="192651"/>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62" name="Freeform 150"/>
                <p:cNvSpPr>
                  <a:spLocks/>
                </p:cNvSpPr>
                <p:nvPr/>
              </p:nvSpPr>
              <p:spPr bwMode="auto">
                <a:xfrm>
                  <a:off x="2974411" y="3971578"/>
                  <a:ext cx="216596" cy="299316"/>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63" name="Freeform 151"/>
                <p:cNvSpPr>
                  <a:spLocks/>
                </p:cNvSpPr>
                <p:nvPr/>
              </p:nvSpPr>
              <p:spPr bwMode="auto">
                <a:xfrm>
                  <a:off x="2974411" y="3971578"/>
                  <a:ext cx="216596" cy="299316"/>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64" name="Freeform 152"/>
                <p:cNvSpPr>
                  <a:spLocks/>
                </p:cNvSpPr>
                <p:nvPr/>
              </p:nvSpPr>
              <p:spPr bwMode="auto">
                <a:xfrm>
                  <a:off x="2989649" y="3938925"/>
                  <a:ext cx="92516" cy="102312"/>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65" name="Freeform 153"/>
                <p:cNvSpPr>
                  <a:spLocks/>
                </p:cNvSpPr>
                <p:nvPr/>
              </p:nvSpPr>
              <p:spPr bwMode="auto">
                <a:xfrm>
                  <a:off x="2838358" y="3687499"/>
                  <a:ext cx="103400" cy="47891"/>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9525">
                  <a:solidFill>
                    <a:srgbClr val="303C18">
                      <a:alpha val="49804"/>
                    </a:srgb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87" name="Freeform 175"/>
                <p:cNvSpPr>
                  <a:spLocks/>
                </p:cNvSpPr>
                <p:nvPr/>
              </p:nvSpPr>
              <p:spPr bwMode="auto">
                <a:xfrm>
                  <a:off x="3168150" y="4335110"/>
                  <a:ext cx="276459" cy="695501"/>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9525"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88" name="Freeform 176"/>
                <p:cNvSpPr>
                  <a:spLocks/>
                </p:cNvSpPr>
                <p:nvPr/>
              </p:nvSpPr>
              <p:spPr bwMode="auto">
                <a:xfrm>
                  <a:off x="3251958" y="3674438"/>
                  <a:ext cx="25033" cy="13061"/>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grpFill/>
                <a:ln w="6350" cap="flat" cmpd="sng">
                  <a:solidFill>
                    <a:srgbClr val="303C18">
                      <a:alpha val="49804"/>
                    </a:srgb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grpSp>
        <p:grpSp>
          <p:nvGrpSpPr>
            <p:cNvPr id="9" name="Group 324"/>
            <p:cNvGrpSpPr/>
            <p:nvPr/>
          </p:nvGrpSpPr>
          <p:grpSpPr>
            <a:xfrm>
              <a:off x="3211687" y="1826299"/>
              <a:ext cx="3732053" cy="1622768"/>
              <a:chOff x="3211687" y="1826299"/>
              <a:chExt cx="3732053" cy="1622768"/>
            </a:xfrm>
            <a:effectLst>
              <a:glow rad="63500">
                <a:schemeClr val="accent2">
                  <a:satMod val="175000"/>
                  <a:alpha val="40000"/>
                </a:schemeClr>
              </a:glow>
            </a:effectLst>
          </p:grpSpPr>
          <p:sp>
            <p:nvSpPr>
              <p:cNvPr id="67" name="Freeform 4"/>
              <p:cNvSpPr>
                <a:spLocks/>
              </p:cNvSpPr>
              <p:nvPr/>
            </p:nvSpPr>
            <p:spPr bwMode="auto">
              <a:xfrm>
                <a:off x="4785401" y="1912285"/>
                <a:ext cx="299316" cy="382036"/>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nvGrpSpPr>
              <p:cNvPr id="10" name="Group 323"/>
              <p:cNvGrpSpPr/>
              <p:nvPr/>
            </p:nvGrpSpPr>
            <p:grpSpPr>
              <a:xfrm>
                <a:off x="3211687" y="1826299"/>
                <a:ext cx="3732053" cy="1622768"/>
                <a:chOff x="3211687" y="1826299"/>
                <a:chExt cx="3732053" cy="1622768"/>
              </a:xfrm>
            </p:grpSpPr>
            <p:sp>
              <p:nvSpPr>
                <p:cNvPr id="85" name="Freeform 22"/>
                <p:cNvSpPr>
                  <a:spLocks/>
                </p:cNvSpPr>
                <p:nvPr/>
              </p:nvSpPr>
              <p:spPr bwMode="auto">
                <a:xfrm>
                  <a:off x="4317379" y="3175941"/>
                  <a:ext cx="317819" cy="122992"/>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21" name="Freeform 58"/>
                <p:cNvSpPr>
                  <a:spLocks/>
                </p:cNvSpPr>
                <p:nvPr/>
              </p:nvSpPr>
              <p:spPr bwMode="auto">
                <a:xfrm>
                  <a:off x="3714394" y="3131316"/>
                  <a:ext cx="211154" cy="162174"/>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nvGrpSpPr>
                <p:cNvPr id="11" name="Group 322"/>
                <p:cNvGrpSpPr/>
                <p:nvPr/>
              </p:nvGrpSpPr>
              <p:grpSpPr>
                <a:xfrm>
                  <a:off x="3211687" y="1826299"/>
                  <a:ext cx="3732053" cy="1622768"/>
                  <a:chOff x="3211687" y="1826299"/>
                  <a:chExt cx="3732053" cy="1622768"/>
                </a:xfrm>
              </p:grpSpPr>
              <p:sp>
                <p:nvSpPr>
                  <p:cNvPr id="65" name="Freeform 2"/>
                  <p:cNvSpPr>
                    <a:spLocks/>
                  </p:cNvSpPr>
                  <p:nvPr/>
                </p:nvSpPr>
                <p:spPr bwMode="auto">
                  <a:xfrm>
                    <a:off x="3988676" y="3057305"/>
                    <a:ext cx="199181" cy="201358"/>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66" name="Freeform 3"/>
                  <p:cNvSpPr>
                    <a:spLocks/>
                  </p:cNvSpPr>
                  <p:nvPr/>
                </p:nvSpPr>
                <p:spPr bwMode="auto">
                  <a:xfrm>
                    <a:off x="3703510" y="2827648"/>
                    <a:ext cx="75101" cy="112108"/>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80" name="Freeform 17"/>
                  <p:cNvSpPr>
                    <a:spLocks/>
                  </p:cNvSpPr>
                  <p:nvPr/>
                </p:nvSpPr>
                <p:spPr bwMode="auto">
                  <a:xfrm>
                    <a:off x="4075750" y="3252132"/>
                    <a:ext cx="53332" cy="31565"/>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81" name="Freeform 18"/>
                  <p:cNvSpPr>
                    <a:spLocks/>
                  </p:cNvSpPr>
                  <p:nvPr/>
                </p:nvSpPr>
                <p:spPr bwMode="auto">
                  <a:xfrm>
                    <a:off x="4015886" y="3192268"/>
                    <a:ext cx="21768" cy="42448"/>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82" name="Freeform 19"/>
                  <p:cNvSpPr>
                    <a:spLocks/>
                  </p:cNvSpPr>
                  <p:nvPr/>
                </p:nvSpPr>
                <p:spPr bwMode="auto">
                  <a:xfrm>
                    <a:off x="4010445" y="3148731"/>
                    <a:ext cx="27210" cy="32653"/>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88" name="Freeform 25"/>
                  <p:cNvSpPr>
                    <a:spLocks/>
                  </p:cNvSpPr>
                  <p:nvPr/>
                </p:nvSpPr>
                <p:spPr bwMode="auto">
                  <a:xfrm>
                    <a:off x="4451255" y="3369613"/>
                    <a:ext cx="87074" cy="79454"/>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00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99" name="Freeform 36"/>
                  <p:cNvSpPr>
                    <a:spLocks/>
                  </p:cNvSpPr>
                  <p:nvPr/>
                </p:nvSpPr>
                <p:spPr bwMode="auto">
                  <a:xfrm>
                    <a:off x="4224863" y="2796083"/>
                    <a:ext cx="108842" cy="74013"/>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00" name="Freeform 37"/>
                  <p:cNvSpPr>
                    <a:spLocks/>
                  </p:cNvSpPr>
                  <p:nvPr/>
                </p:nvSpPr>
                <p:spPr bwMode="auto">
                  <a:xfrm>
                    <a:off x="4272754" y="2693771"/>
                    <a:ext cx="81632" cy="69659"/>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01" name="Freeform 38"/>
                  <p:cNvSpPr>
                    <a:spLocks/>
                  </p:cNvSpPr>
                  <p:nvPr/>
                </p:nvSpPr>
                <p:spPr bwMode="auto">
                  <a:xfrm>
                    <a:off x="4269489" y="2801524"/>
                    <a:ext cx="159998" cy="144760"/>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02" name="Freeform 39"/>
                  <p:cNvSpPr>
                    <a:spLocks/>
                  </p:cNvSpPr>
                  <p:nvPr/>
                </p:nvSpPr>
                <p:spPr bwMode="auto">
                  <a:xfrm>
                    <a:off x="4230306" y="2742750"/>
                    <a:ext cx="130611" cy="74013"/>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19" name="Freeform 56"/>
                  <p:cNvSpPr>
                    <a:spLocks/>
                  </p:cNvSpPr>
                  <p:nvPr/>
                </p:nvSpPr>
                <p:spPr bwMode="auto">
                  <a:xfrm>
                    <a:off x="3751400" y="3252132"/>
                    <a:ext cx="6531" cy="3266"/>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0" name="Freeform 57"/>
                  <p:cNvSpPr>
                    <a:spLocks/>
                  </p:cNvSpPr>
                  <p:nvPr/>
                </p:nvSpPr>
                <p:spPr bwMode="auto">
                  <a:xfrm>
                    <a:off x="3763373" y="3175941"/>
                    <a:ext cx="5442" cy="5442"/>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2" name="Freeform 59"/>
                  <p:cNvSpPr>
                    <a:spLocks/>
                  </p:cNvSpPr>
                  <p:nvPr/>
                </p:nvSpPr>
                <p:spPr bwMode="auto">
                  <a:xfrm>
                    <a:off x="3714394" y="3163969"/>
                    <a:ext cx="54421" cy="114284"/>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23" name="Freeform 60"/>
                  <p:cNvSpPr>
                    <a:spLocks/>
                  </p:cNvSpPr>
                  <p:nvPr/>
                </p:nvSpPr>
                <p:spPr bwMode="auto">
                  <a:xfrm>
                    <a:off x="3757931" y="3181384"/>
                    <a:ext cx="10884" cy="43537"/>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24" name="Freeform 61"/>
                  <p:cNvSpPr>
                    <a:spLocks/>
                  </p:cNvSpPr>
                  <p:nvPr/>
                </p:nvSpPr>
                <p:spPr bwMode="auto">
                  <a:xfrm>
                    <a:off x="3748135" y="3255396"/>
                    <a:ext cx="3266" cy="2285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5" name="Freeform 62"/>
                  <p:cNvSpPr>
                    <a:spLocks/>
                  </p:cNvSpPr>
                  <p:nvPr/>
                </p:nvSpPr>
                <p:spPr bwMode="auto">
                  <a:xfrm>
                    <a:off x="3751400" y="3224922"/>
                    <a:ext cx="6531" cy="15238"/>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6" name="Freeform 63"/>
                  <p:cNvSpPr>
                    <a:spLocks/>
                  </p:cNvSpPr>
                  <p:nvPr/>
                </p:nvSpPr>
                <p:spPr bwMode="auto">
                  <a:xfrm>
                    <a:off x="3751400" y="3240159"/>
                    <a:ext cx="0" cy="1197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29" name="Freeform 66"/>
                  <p:cNvSpPr>
                    <a:spLocks/>
                  </p:cNvSpPr>
                  <p:nvPr/>
                </p:nvSpPr>
                <p:spPr bwMode="auto">
                  <a:xfrm>
                    <a:off x="4224863" y="2276905"/>
                    <a:ext cx="182855" cy="40162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58" name="Freeform 67"/>
                  <p:cNvSpPr>
                    <a:spLocks/>
                  </p:cNvSpPr>
                  <p:nvPr/>
                </p:nvSpPr>
                <p:spPr bwMode="auto">
                  <a:xfrm>
                    <a:off x="4413161" y="2913633"/>
                    <a:ext cx="10884" cy="5442"/>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79" name="Freeform 68"/>
                  <p:cNvSpPr>
                    <a:spLocks/>
                  </p:cNvSpPr>
                  <p:nvPr/>
                </p:nvSpPr>
                <p:spPr bwMode="auto">
                  <a:xfrm>
                    <a:off x="4343502" y="1826299"/>
                    <a:ext cx="2600238" cy="1392091"/>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0000"/>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83" name="Rectangle 72"/>
                  <p:cNvSpPr>
                    <a:spLocks noChangeArrowheads="1"/>
                  </p:cNvSpPr>
                  <p:nvPr/>
                </p:nvSpPr>
                <p:spPr bwMode="auto">
                  <a:xfrm>
                    <a:off x="4149763" y="3009414"/>
                    <a:ext cx="6531" cy="1088"/>
                  </a:xfrm>
                  <a:prstGeom prst="rect">
                    <a:avLst/>
                  </a:prstGeom>
                  <a:solidFill>
                    <a:srgbClr val="EAEAEA"/>
                  </a:solidFill>
                  <a:ln w="9525">
                    <a:solidFill>
                      <a:schemeClr val="tx2">
                        <a:alpha val="50000"/>
                      </a:schemeClr>
                    </a:solidFill>
                    <a:miter lim="800000"/>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84" name="Freeform 73"/>
                  <p:cNvSpPr>
                    <a:spLocks/>
                  </p:cNvSpPr>
                  <p:nvPr/>
                </p:nvSpPr>
                <p:spPr bwMode="auto">
                  <a:xfrm>
                    <a:off x="4032213" y="3003971"/>
                    <a:ext cx="128434" cy="5877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85" name="Freeform 74"/>
                  <p:cNvSpPr>
                    <a:spLocks/>
                  </p:cNvSpPr>
                  <p:nvPr/>
                </p:nvSpPr>
                <p:spPr bwMode="auto">
                  <a:xfrm>
                    <a:off x="3794937" y="2946285"/>
                    <a:ext cx="215507" cy="217684"/>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86" name="Freeform 75"/>
                  <p:cNvSpPr>
                    <a:spLocks/>
                  </p:cNvSpPr>
                  <p:nvPr/>
                </p:nvSpPr>
                <p:spPr bwMode="auto">
                  <a:xfrm>
                    <a:off x="3967996" y="2838531"/>
                    <a:ext cx="155645" cy="207889"/>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87" name="Freeform 76"/>
                  <p:cNvSpPr>
                    <a:spLocks/>
                  </p:cNvSpPr>
                  <p:nvPr/>
                </p:nvSpPr>
                <p:spPr bwMode="auto">
                  <a:xfrm>
                    <a:off x="3935343" y="2875537"/>
                    <a:ext cx="59864" cy="79455"/>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88" name="Freeform 77"/>
                  <p:cNvSpPr>
                    <a:spLocks/>
                  </p:cNvSpPr>
                  <p:nvPr/>
                </p:nvSpPr>
                <p:spPr bwMode="auto">
                  <a:xfrm>
                    <a:off x="4215068" y="3181384"/>
                    <a:ext cx="107753" cy="10557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89" name="Freeform 78"/>
                  <p:cNvSpPr>
                    <a:spLocks/>
                  </p:cNvSpPr>
                  <p:nvPr/>
                </p:nvSpPr>
                <p:spPr bwMode="auto">
                  <a:xfrm>
                    <a:off x="3952758" y="2217043"/>
                    <a:ext cx="445165" cy="525707"/>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0" name="Freeform 79"/>
                  <p:cNvSpPr>
                    <a:spLocks/>
                  </p:cNvSpPr>
                  <p:nvPr/>
                </p:nvSpPr>
                <p:spPr bwMode="auto">
                  <a:xfrm>
                    <a:off x="4059423" y="2319355"/>
                    <a:ext cx="219861" cy="50829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1" name="Freeform 80"/>
                  <p:cNvSpPr>
                    <a:spLocks/>
                  </p:cNvSpPr>
                  <p:nvPr/>
                </p:nvSpPr>
                <p:spPr bwMode="auto">
                  <a:xfrm>
                    <a:off x="4247720" y="2913633"/>
                    <a:ext cx="305846" cy="197004"/>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2" name="Freeform 81"/>
                  <p:cNvSpPr>
                    <a:spLocks/>
                  </p:cNvSpPr>
                  <p:nvPr/>
                </p:nvSpPr>
                <p:spPr bwMode="auto">
                  <a:xfrm>
                    <a:off x="4424045" y="2913633"/>
                    <a:ext cx="38094" cy="20680"/>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93" name="Freeform 82"/>
                  <p:cNvSpPr>
                    <a:spLocks/>
                  </p:cNvSpPr>
                  <p:nvPr/>
                </p:nvSpPr>
                <p:spPr bwMode="auto">
                  <a:xfrm>
                    <a:off x="4215068" y="3020298"/>
                    <a:ext cx="171971" cy="111019"/>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4" name="Freeform 83"/>
                  <p:cNvSpPr>
                    <a:spLocks/>
                  </p:cNvSpPr>
                  <p:nvPr/>
                </p:nvSpPr>
                <p:spPr bwMode="auto">
                  <a:xfrm>
                    <a:off x="4215068" y="3074720"/>
                    <a:ext cx="42448" cy="47891"/>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EAEAEA"/>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195" name="Freeform 84"/>
                  <p:cNvSpPr>
                    <a:spLocks/>
                  </p:cNvSpPr>
                  <p:nvPr/>
                </p:nvSpPr>
                <p:spPr bwMode="auto">
                  <a:xfrm>
                    <a:off x="4075750" y="2951727"/>
                    <a:ext cx="117550" cy="64217"/>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6" name="Freeform 85"/>
                  <p:cNvSpPr>
                    <a:spLocks/>
                  </p:cNvSpPr>
                  <p:nvPr/>
                </p:nvSpPr>
                <p:spPr bwMode="auto">
                  <a:xfrm>
                    <a:off x="4145409" y="3015944"/>
                    <a:ext cx="112107" cy="62040"/>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7" name="Freeform 86"/>
                  <p:cNvSpPr>
                    <a:spLocks/>
                  </p:cNvSpPr>
                  <p:nvPr/>
                </p:nvSpPr>
                <p:spPr bwMode="auto">
                  <a:xfrm>
                    <a:off x="4156293" y="2983291"/>
                    <a:ext cx="95781" cy="47891"/>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8" name="Freeform 87"/>
                  <p:cNvSpPr>
                    <a:spLocks/>
                  </p:cNvSpPr>
                  <p:nvPr/>
                </p:nvSpPr>
                <p:spPr bwMode="auto">
                  <a:xfrm>
                    <a:off x="4257516" y="3122609"/>
                    <a:ext cx="119726" cy="102312"/>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199" name="Freeform 88"/>
                  <p:cNvSpPr>
                    <a:spLocks/>
                  </p:cNvSpPr>
                  <p:nvPr/>
                </p:nvSpPr>
                <p:spPr bwMode="auto">
                  <a:xfrm>
                    <a:off x="4182415" y="3074720"/>
                    <a:ext cx="87074" cy="150202"/>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00" name="Freeform 89"/>
                  <p:cNvSpPr>
                    <a:spLocks/>
                  </p:cNvSpPr>
                  <p:nvPr/>
                </p:nvSpPr>
                <p:spPr bwMode="auto">
                  <a:xfrm>
                    <a:off x="4101872" y="3051861"/>
                    <a:ext cx="101223" cy="117549"/>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01" name="Freeform 90"/>
                  <p:cNvSpPr>
                    <a:spLocks/>
                  </p:cNvSpPr>
                  <p:nvPr/>
                </p:nvSpPr>
                <p:spPr bwMode="auto">
                  <a:xfrm>
                    <a:off x="4209625" y="2827647"/>
                    <a:ext cx="53333" cy="32653"/>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02" name="Freeform 91"/>
                  <p:cNvSpPr>
                    <a:spLocks/>
                  </p:cNvSpPr>
                  <p:nvPr/>
                </p:nvSpPr>
                <p:spPr bwMode="auto">
                  <a:xfrm>
                    <a:off x="4112756" y="2843973"/>
                    <a:ext cx="166528" cy="149113"/>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03" name="Freeform 92"/>
                  <p:cNvSpPr>
                    <a:spLocks/>
                  </p:cNvSpPr>
                  <p:nvPr/>
                </p:nvSpPr>
                <p:spPr bwMode="auto">
                  <a:xfrm>
                    <a:off x="3977792" y="3036623"/>
                    <a:ext cx="75101" cy="41360"/>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04" name="Freeform 93"/>
                  <p:cNvSpPr>
                    <a:spLocks/>
                  </p:cNvSpPr>
                  <p:nvPr/>
                </p:nvSpPr>
                <p:spPr bwMode="auto">
                  <a:xfrm>
                    <a:off x="4010445" y="2757988"/>
                    <a:ext cx="48979" cy="85986"/>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05" name="Freeform 94"/>
                  <p:cNvSpPr>
                    <a:spLocks/>
                  </p:cNvSpPr>
                  <p:nvPr/>
                </p:nvSpPr>
                <p:spPr bwMode="auto">
                  <a:xfrm>
                    <a:off x="3919017" y="2934312"/>
                    <a:ext cx="58775" cy="53333"/>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68" name="Freeform 156"/>
                  <p:cNvSpPr>
                    <a:spLocks/>
                  </p:cNvSpPr>
                  <p:nvPr/>
                </p:nvSpPr>
                <p:spPr bwMode="auto">
                  <a:xfrm rot="20747712">
                    <a:off x="3211687" y="2020038"/>
                    <a:ext cx="557272" cy="614959"/>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90" name="Freeform 178"/>
                  <p:cNvSpPr>
                    <a:spLocks/>
                  </p:cNvSpPr>
                  <p:nvPr/>
                </p:nvSpPr>
                <p:spPr bwMode="auto">
                  <a:xfrm>
                    <a:off x="3967051" y="2458672"/>
                    <a:ext cx="90339" cy="34829"/>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nvGrpSpPr>
                  <p:cNvPr id="12" name="Group 292"/>
                  <p:cNvGrpSpPr>
                    <a:grpSpLocks/>
                  </p:cNvGrpSpPr>
                  <p:nvPr/>
                </p:nvGrpSpPr>
                <p:grpSpPr bwMode="auto">
                  <a:xfrm>
                    <a:off x="3730720" y="2725335"/>
                    <a:ext cx="171971" cy="252514"/>
                    <a:chOff x="2201" y="1250"/>
                    <a:chExt cx="133" cy="193"/>
                  </a:xfrm>
                </p:grpSpPr>
                <p:sp>
                  <p:nvSpPr>
                    <p:cNvPr id="315" name="Freeform 182"/>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316" name="Freeform 183"/>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sp>
                <p:nvSpPr>
                  <p:cNvPr id="294" name="Freeform 184"/>
                  <p:cNvSpPr>
                    <a:spLocks/>
                  </p:cNvSpPr>
                  <p:nvPr/>
                </p:nvSpPr>
                <p:spPr bwMode="auto">
                  <a:xfrm>
                    <a:off x="4100783" y="3052950"/>
                    <a:ext cx="46802" cy="32653"/>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sp>
              <p:nvSpPr>
                <p:cNvPr id="295" name="Freeform 185"/>
                <p:cNvSpPr>
                  <a:spLocks/>
                </p:cNvSpPr>
                <p:nvPr/>
              </p:nvSpPr>
              <p:spPr bwMode="auto">
                <a:xfrm>
                  <a:off x="4404453" y="3307641"/>
                  <a:ext cx="50067" cy="30476"/>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0000"/>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grpSp>
        <p:sp>
          <p:nvSpPr>
            <p:cNvPr id="13353" name="Freeform 192"/>
            <p:cNvSpPr>
              <a:spLocks/>
            </p:cNvSpPr>
            <p:nvPr/>
          </p:nvSpPr>
          <p:spPr bwMode="auto">
            <a:xfrm>
              <a:off x="6292864" y="2864653"/>
              <a:ext cx="42449" cy="210066"/>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FF0000"/>
            </a:solidFill>
            <a:ln w="9525" cap="flat" cmpd="sng">
              <a:solidFill>
                <a:schemeClr val="tx2"/>
              </a:solidFill>
              <a:prstDash val="solid"/>
              <a:round/>
              <a:headEnd type="none" w="med" len="med"/>
              <a:tailEnd type="none" w="med" len="med"/>
            </a:ln>
          </p:spPr>
          <p:txBody>
            <a:bodyPr/>
            <a:lstStyle/>
            <a:p>
              <a:endParaRPr lang="en-US" sz="1800" u="sng">
                <a:solidFill>
                  <a:prstClr val="black"/>
                </a:solidFill>
                <a:latin typeface="Arial" pitchFamily="34" charset="0"/>
                <a:cs typeface="+mn-cs"/>
              </a:endParaRPr>
            </a:p>
          </p:txBody>
        </p:sp>
        <p:grpSp>
          <p:nvGrpSpPr>
            <p:cNvPr id="13" name="Group 327"/>
            <p:cNvGrpSpPr/>
            <p:nvPr/>
          </p:nvGrpSpPr>
          <p:grpSpPr>
            <a:xfrm>
              <a:off x="5032472" y="2886421"/>
              <a:ext cx="1878615" cy="1960247"/>
              <a:chOff x="5032472" y="2886421"/>
              <a:chExt cx="1878615" cy="1960247"/>
            </a:xfrm>
            <a:effectLst>
              <a:glow rad="63500">
                <a:schemeClr val="accent4">
                  <a:satMod val="175000"/>
                  <a:alpha val="40000"/>
                </a:schemeClr>
              </a:glow>
            </a:effectLst>
          </p:grpSpPr>
          <p:sp>
            <p:nvSpPr>
              <p:cNvPr id="69" name="Freeform 6"/>
              <p:cNvSpPr>
                <a:spLocks/>
              </p:cNvSpPr>
              <p:nvPr/>
            </p:nvSpPr>
            <p:spPr bwMode="auto">
              <a:xfrm>
                <a:off x="6718437" y="4706261"/>
                <a:ext cx="122991" cy="140407"/>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70" name="Freeform 7"/>
              <p:cNvSpPr>
                <a:spLocks/>
              </p:cNvSpPr>
              <p:nvPr/>
            </p:nvSpPr>
            <p:spPr bwMode="auto">
              <a:xfrm>
                <a:off x="6825102" y="4580004"/>
                <a:ext cx="85985" cy="138230"/>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71" name="Freeform 8"/>
              <p:cNvSpPr>
                <a:spLocks/>
              </p:cNvSpPr>
              <p:nvPr/>
            </p:nvSpPr>
            <p:spPr bwMode="auto">
              <a:xfrm>
                <a:off x="5808517" y="4150078"/>
                <a:ext cx="678086" cy="514823"/>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72" name="Freeform 9"/>
              <p:cNvSpPr>
                <a:spLocks/>
              </p:cNvSpPr>
              <p:nvPr/>
            </p:nvSpPr>
            <p:spPr bwMode="auto">
              <a:xfrm>
                <a:off x="6340755" y="4695376"/>
                <a:ext cx="59864" cy="81632"/>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73" name="Freeform 10"/>
              <p:cNvSpPr>
                <a:spLocks/>
              </p:cNvSpPr>
              <p:nvPr/>
            </p:nvSpPr>
            <p:spPr bwMode="auto">
              <a:xfrm>
                <a:off x="5517908" y="3867088"/>
                <a:ext cx="165440" cy="181765"/>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74" name="Freeform 11"/>
              <p:cNvSpPr>
                <a:spLocks/>
              </p:cNvSpPr>
              <p:nvPr/>
            </p:nvSpPr>
            <p:spPr bwMode="auto">
              <a:xfrm>
                <a:off x="5744300" y="3834436"/>
                <a:ext cx="155645" cy="181765"/>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75" name="Freeform 12"/>
              <p:cNvSpPr>
                <a:spLocks/>
              </p:cNvSpPr>
              <p:nvPr/>
            </p:nvSpPr>
            <p:spPr bwMode="auto">
              <a:xfrm>
                <a:off x="5899944" y="3930217"/>
                <a:ext cx="96869" cy="118638"/>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76" name="Freeform 13"/>
              <p:cNvSpPr>
                <a:spLocks/>
              </p:cNvSpPr>
              <p:nvPr/>
            </p:nvSpPr>
            <p:spPr bwMode="auto">
              <a:xfrm>
                <a:off x="5680083" y="4065181"/>
                <a:ext cx="181766" cy="41360"/>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97" name="Freeform 34"/>
              <p:cNvSpPr>
                <a:spLocks/>
              </p:cNvSpPr>
              <p:nvPr/>
            </p:nvSpPr>
            <p:spPr bwMode="auto">
              <a:xfrm>
                <a:off x="5032472" y="3309817"/>
                <a:ext cx="496320" cy="509381"/>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89" name="Freeform 177"/>
              <p:cNvSpPr>
                <a:spLocks/>
              </p:cNvSpPr>
              <p:nvPr/>
            </p:nvSpPr>
            <p:spPr bwMode="auto">
              <a:xfrm>
                <a:off x="5600628" y="3838789"/>
                <a:ext cx="79455" cy="91427"/>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91" name="Freeform 179"/>
              <p:cNvSpPr>
                <a:spLocks/>
              </p:cNvSpPr>
              <p:nvPr/>
            </p:nvSpPr>
            <p:spPr bwMode="auto">
              <a:xfrm>
                <a:off x="6145927" y="3921510"/>
                <a:ext cx="148025" cy="127345"/>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92" name="Freeform 180"/>
              <p:cNvSpPr>
                <a:spLocks/>
              </p:cNvSpPr>
              <p:nvPr/>
            </p:nvSpPr>
            <p:spPr bwMode="auto">
              <a:xfrm>
                <a:off x="6293953" y="3951986"/>
                <a:ext cx="119726" cy="116461"/>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96" name="Freeform 186"/>
              <p:cNvSpPr>
                <a:spLocks/>
              </p:cNvSpPr>
              <p:nvPr/>
            </p:nvSpPr>
            <p:spPr bwMode="auto">
              <a:xfrm>
                <a:off x="5135872" y="2886421"/>
                <a:ext cx="1034000" cy="718357"/>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97" name="Freeform 187"/>
              <p:cNvSpPr>
                <a:spLocks/>
              </p:cNvSpPr>
              <p:nvPr/>
            </p:nvSpPr>
            <p:spPr bwMode="auto">
              <a:xfrm>
                <a:off x="5231653" y="3798517"/>
                <a:ext cx="39183" cy="46802"/>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298" name="Freeform 188"/>
              <p:cNvSpPr>
                <a:spLocks/>
              </p:cNvSpPr>
              <p:nvPr/>
            </p:nvSpPr>
            <p:spPr bwMode="auto">
              <a:xfrm>
                <a:off x="5727974" y="3604778"/>
                <a:ext cx="37006" cy="37006"/>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299" name="Freeform 189"/>
              <p:cNvSpPr>
                <a:spLocks/>
              </p:cNvSpPr>
              <p:nvPr/>
            </p:nvSpPr>
            <p:spPr bwMode="auto">
              <a:xfrm>
                <a:off x="5927154" y="3513351"/>
                <a:ext cx="21768" cy="64217"/>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0" name="Freeform 190"/>
              <p:cNvSpPr>
                <a:spLocks/>
              </p:cNvSpPr>
              <p:nvPr/>
            </p:nvSpPr>
            <p:spPr bwMode="auto">
              <a:xfrm>
                <a:off x="6088241" y="3346824"/>
                <a:ext cx="31565" cy="47891"/>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1" name="Freeform 191"/>
              <p:cNvSpPr>
                <a:spLocks/>
              </p:cNvSpPr>
              <p:nvPr/>
            </p:nvSpPr>
            <p:spPr bwMode="auto">
              <a:xfrm>
                <a:off x="6126336" y="3100841"/>
                <a:ext cx="236187" cy="256867"/>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3" name="Freeform 193"/>
              <p:cNvSpPr>
                <a:spLocks/>
              </p:cNvSpPr>
              <p:nvPr/>
            </p:nvSpPr>
            <p:spPr bwMode="auto">
              <a:xfrm>
                <a:off x="5915182" y="3636343"/>
                <a:ext cx="96869" cy="133875"/>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4" name="Freeform 194"/>
              <p:cNvSpPr>
                <a:spLocks/>
              </p:cNvSpPr>
              <p:nvPr/>
            </p:nvSpPr>
            <p:spPr bwMode="auto">
              <a:xfrm>
                <a:off x="5954365" y="3791988"/>
                <a:ext cx="79454" cy="63128"/>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5" name="Freeform 195"/>
              <p:cNvSpPr>
                <a:spLocks/>
              </p:cNvSpPr>
              <p:nvPr/>
            </p:nvSpPr>
            <p:spPr bwMode="auto">
              <a:xfrm>
                <a:off x="5366618" y="3501379"/>
                <a:ext cx="81631" cy="69659"/>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6" name="Freeform 196"/>
              <p:cNvSpPr>
                <a:spLocks/>
              </p:cNvSpPr>
              <p:nvPr/>
            </p:nvSpPr>
            <p:spPr bwMode="auto">
              <a:xfrm>
                <a:off x="5582125" y="3577569"/>
                <a:ext cx="122991" cy="198093"/>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307" name="Freeform 197"/>
              <p:cNvSpPr>
                <a:spLocks/>
              </p:cNvSpPr>
              <p:nvPr/>
            </p:nvSpPr>
            <p:spPr bwMode="auto">
              <a:xfrm>
                <a:off x="5620220" y="3554711"/>
                <a:ext cx="124080" cy="243806"/>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8" name="Freeform 198"/>
              <p:cNvSpPr>
                <a:spLocks/>
              </p:cNvSpPr>
              <p:nvPr/>
            </p:nvSpPr>
            <p:spPr bwMode="auto">
              <a:xfrm>
                <a:off x="5237095" y="3421925"/>
                <a:ext cx="134964" cy="64217"/>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09" name="Freeform 199"/>
              <p:cNvSpPr>
                <a:spLocks/>
              </p:cNvSpPr>
              <p:nvPr/>
            </p:nvSpPr>
            <p:spPr bwMode="auto">
              <a:xfrm>
                <a:off x="5376413" y="2919074"/>
                <a:ext cx="533326" cy="267752"/>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10" name="Freeform 200"/>
              <p:cNvSpPr>
                <a:spLocks/>
              </p:cNvSpPr>
              <p:nvPr/>
            </p:nvSpPr>
            <p:spPr bwMode="auto">
              <a:xfrm>
                <a:off x="5536411" y="3597161"/>
                <a:ext cx="138229" cy="24816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311" name="Freeform 201"/>
              <p:cNvSpPr>
                <a:spLocks/>
              </p:cNvSpPr>
              <p:nvPr/>
            </p:nvSpPr>
            <p:spPr bwMode="auto">
              <a:xfrm>
                <a:off x="5444984" y="3456754"/>
                <a:ext cx="155644" cy="304758"/>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sp>
            <p:nvSpPr>
              <p:cNvPr id="312" name="Line 202"/>
              <p:cNvSpPr>
                <a:spLocks noChangeShapeType="1"/>
              </p:cNvSpPr>
              <p:nvPr/>
            </p:nvSpPr>
            <p:spPr bwMode="auto">
              <a:xfrm>
                <a:off x="5889060" y="3648316"/>
                <a:ext cx="0" cy="0"/>
              </a:xfrm>
              <a:prstGeom prst="line">
                <a:avLst/>
              </a:prstGeom>
              <a:noFill/>
              <a:ln w="0">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13" name="Freeform 203"/>
              <p:cNvSpPr>
                <a:spLocks/>
              </p:cNvSpPr>
              <p:nvPr/>
            </p:nvSpPr>
            <p:spPr bwMode="auto">
              <a:xfrm>
                <a:off x="5991372" y="3158527"/>
                <a:ext cx="84897" cy="10666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990099"/>
              </a:solidFill>
              <a:ln w="9525">
                <a:solidFill>
                  <a:schemeClr val="tx2">
                    <a:alpha val="50000"/>
                  </a:schemeClr>
                </a:solidFill>
                <a:round/>
                <a:headEnd/>
                <a:tailEnd/>
              </a:ln>
            </p:spPr>
            <p:txBody>
              <a:bodyPr/>
              <a:lstStyle/>
              <a:p>
                <a:pPr algn="ctr">
                  <a:spcBef>
                    <a:spcPct val="20000"/>
                  </a:spcBef>
                  <a:defRPr/>
                </a:pPr>
                <a:endParaRPr lang="en-US" sz="1600" b="1" u="sng">
                  <a:solidFill>
                    <a:prstClr val="black"/>
                  </a:solidFill>
                  <a:latin typeface="Arial" pitchFamily="34" charset="0"/>
                </a:endParaRPr>
              </a:p>
            </p:txBody>
          </p:sp>
          <p:sp>
            <p:nvSpPr>
              <p:cNvPr id="314" name="Freeform 204"/>
              <p:cNvSpPr>
                <a:spLocks/>
              </p:cNvSpPr>
              <p:nvPr/>
            </p:nvSpPr>
            <p:spPr bwMode="auto">
              <a:xfrm>
                <a:off x="6024024" y="3254308"/>
                <a:ext cx="58775" cy="71836"/>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990099"/>
              </a:solidFill>
              <a:ln w="9525" cap="flat" cmpd="sng">
                <a:solidFill>
                  <a:schemeClr val="tx2">
                    <a:alpha val="50000"/>
                  </a:schemeClr>
                </a:solidFill>
                <a:prstDash val="solid"/>
                <a:round/>
                <a:headEnd type="none" w="med" len="med"/>
                <a:tailEnd type="none" w="med" len="med"/>
              </a:ln>
              <a:effectLst/>
            </p:spPr>
            <p:txBody>
              <a:bodyPr/>
              <a:lstStyle/>
              <a:p>
                <a:pPr algn="ctr">
                  <a:spcBef>
                    <a:spcPct val="20000"/>
                  </a:spcBef>
                  <a:defRPr/>
                </a:pPr>
                <a:endParaRPr lang="en-US" sz="1600" b="1" u="sng">
                  <a:solidFill>
                    <a:prstClr val="black"/>
                  </a:solidFill>
                  <a:latin typeface="Arial" pitchFamily="34" charset="0"/>
                </a:endParaRPr>
              </a:p>
            </p:txBody>
          </p:sp>
        </p:grpSp>
      </p:grpSp>
      <p:sp>
        <p:nvSpPr>
          <p:cNvPr id="341" name="Rounded Rectangular Callout 340"/>
          <p:cNvSpPr/>
          <p:nvPr/>
        </p:nvSpPr>
        <p:spPr>
          <a:xfrm>
            <a:off x="4357088" y="5548918"/>
            <a:ext cx="2024654" cy="926211"/>
          </a:xfrm>
          <a:prstGeom prst="wedgeRoundRectCallout">
            <a:avLst>
              <a:gd name="adj1" fmla="val -27287"/>
              <a:gd name="adj2" fmla="val -116146"/>
              <a:gd name="adj3" fmla="val 16667"/>
            </a:avLst>
          </a:prstGeom>
          <a:solidFill>
            <a:srgbClr val="FFC000">
              <a:alpha val="50000"/>
            </a:srgbClr>
          </a:solidFill>
          <a:ln>
            <a:solidFill>
              <a:srgbClr val="FF9900"/>
            </a:solidFill>
          </a:ln>
          <a:effectLst/>
          <a:scene3d>
            <a:camera prst="orthographicFront">
              <a:rot lat="0" lon="0" rev="0"/>
            </a:camera>
            <a:lightRig rig="contrasting" dir="t">
              <a:rot lat="0" lon="0" rev="7800000"/>
            </a:lightRig>
          </a:scene3d>
          <a:sp3d>
            <a:bevelT w="139700" h="139700"/>
          </a:sp3d>
        </p:spPr>
        <p:txBody>
          <a:bodyPr wrap="square">
            <a:spAutoFit/>
          </a:bodyPr>
          <a:lstStyle/>
          <a:p>
            <a:pPr algn="ctr">
              <a:lnSpc>
                <a:spcPct val="95000"/>
              </a:lnSpc>
              <a:spcBef>
                <a:spcPct val="20000"/>
              </a:spcBef>
              <a:defRPr/>
            </a:pPr>
            <a:r>
              <a:rPr lang="en-US" sz="1100" b="1" u="sng" dirty="0" smtClean="0">
                <a:solidFill>
                  <a:prstClr val="black"/>
                </a:solidFill>
                <a:latin typeface="Arial" pitchFamily="34" charset="0"/>
              </a:rPr>
              <a:t>US AFRICA COMMAND  </a:t>
            </a:r>
          </a:p>
          <a:p>
            <a:pPr>
              <a:lnSpc>
                <a:spcPct val="95000"/>
              </a:lnSpc>
              <a:spcBef>
                <a:spcPct val="20000"/>
              </a:spcBef>
              <a:defRPr/>
            </a:pPr>
            <a:r>
              <a:rPr lang="en-US" sz="1100" dirty="0" smtClean="0">
                <a:solidFill>
                  <a:prstClr val="black"/>
                </a:solidFill>
                <a:latin typeface="Arial" pitchFamily="34" charset="0"/>
              </a:rPr>
              <a:t>TOTAL -  4,721 Supported</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2 FAOs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4,719 GPF</a:t>
            </a:r>
            <a:endParaRPr lang="en-US" sz="1100" b="1" u="sng" dirty="0">
              <a:solidFill>
                <a:prstClr val="black"/>
              </a:solidFill>
              <a:latin typeface="Arial" pitchFamily="34" charset="0"/>
            </a:endParaRPr>
          </a:p>
        </p:txBody>
      </p:sp>
      <p:sp>
        <p:nvSpPr>
          <p:cNvPr id="342" name="Rounded Rectangular Callout 341"/>
          <p:cNvSpPr/>
          <p:nvPr/>
        </p:nvSpPr>
        <p:spPr>
          <a:xfrm>
            <a:off x="41772" y="4740749"/>
            <a:ext cx="2779041" cy="1534888"/>
          </a:xfrm>
          <a:prstGeom prst="wedgeRoundRectCallout">
            <a:avLst>
              <a:gd name="adj1" fmla="val 56049"/>
              <a:gd name="adj2" fmla="val -44061"/>
              <a:gd name="adj3" fmla="val 16667"/>
            </a:avLst>
          </a:prstGeom>
          <a:solidFill>
            <a:srgbClr val="009900">
              <a:alpha val="49804"/>
            </a:srgbClr>
          </a:solidFill>
          <a:ln>
            <a:solidFill>
              <a:srgbClr val="003300"/>
            </a:solidFill>
          </a:ln>
          <a:effectLst/>
          <a:scene3d>
            <a:camera prst="orthographicFront">
              <a:rot lat="0" lon="0" rev="0"/>
            </a:camera>
            <a:lightRig rig="contrasting" dir="t">
              <a:rot lat="0" lon="0" rev="7800000"/>
            </a:lightRig>
          </a:scene3d>
          <a:sp3d>
            <a:bevelT w="139700" h="139700"/>
          </a:sp3d>
        </p:spPr>
        <p:txBody>
          <a:bodyPr wrap="square" numCol="1" anchor="ctr">
            <a:spAutoFit/>
          </a:bodyPr>
          <a:lstStyle/>
          <a:p>
            <a:pPr algn="ctr">
              <a:lnSpc>
                <a:spcPct val="95000"/>
              </a:lnSpc>
              <a:spcBef>
                <a:spcPct val="20000"/>
              </a:spcBef>
              <a:defRPr/>
            </a:pPr>
            <a:r>
              <a:rPr lang="en-US" sz="1100" b="1" u="sng" dirty="0" smtClean="0">
                <a:solidFill>
                  <a:prstClr val="black"/>
                </a:solidFill>
                <a:latin typeface="Arial" pitchFamily="34" charset="0"/>
              </a:rPr>
              <a:t>US SOUTHERN &amp; NORTHERN COMMANDS</a:t>
            </a:r>
          </a:p>
          <a:p>
            <a:pPr>
              <a:lnSpc>
                <a:spcPct val="95000"/>
              </a:lnSpc>
              <a:spcBef>
                <a:spcPct val="20000"/>
              </a:spcBef>
              <a:defRPr/>
            </a:pPr>
            <a:r>
              <a:rPr lang="en-US" sz="1100" dirty="0" smtClean="0">
                <a:solidFill>
                  <a:prstClr val="black"/>
                </a:solidFill>
                <a:latin typeface="Arial" pitchFamily="34" charset="0"/>
              </a:rPr>
              <a:t>TOTAL – 4,479 Supported</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2 Flags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5 FAOs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88 CTIs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4,384 GPF</a:t>
            </a:r>
          </a:p>
        </p:txBody>
      </p:sp>
      <p:sp>
        <p:nvSpPr>
          <p:cNvPr id="344" name="Rounded Rectangular Callout 343"/>
          <p:cNvSpPr/>
          <p:nvPr/>
        </p:nvSpPr>
        <p:spPr>
          <a:xfrm>
            <a:off x="7064594" y="3961296"/>
            <a:ext cx="2040217" cy="1534888"/>
          </a:xfrm>
          <a:prstGeom prst="wedgeRoundRectCallout">
            <a:avLst>
              <a:gd name="adj1" fmla="val -76240"/>
              <a:gd name="adj2" fmla="val -31521"/>
              <a:gd name="adj3" fmla="val 16667"/>
            </a:avLst>
          </a:prstGeom>
          <a:solidFill>
            <a:schemeClr val="accent4">
              <a:lumMod val="60000"/>
              <a:lumOff val="40000"/>
              <a:alpha val="50000"/>
            </a:schemeClr>
          </a:solidFill>
          <a:ln>
            <a:solidFill>
              <a:srgbClr val="9900CC"/>
            </a:solidFill>
          </a:ln>
          <a:effectLst/>
          <a:scene3d>
            <a:camera prst="orthographicFront">
              <a:rot lat="0" lon="0" rev="0"/>
            </a:camera>
            <a:lightRig rig="contrasting" dir="t">
              <a:rot lat="0" lon="0" rev="7800000"/>
            </a:lightRig>
          </a:scene3d>
          <a:sp3d>
            <a:bevelT w="139700" h="139700"/>
          </a:sp3d>
        </p:spPr>
        <p:txBody>
          <a:bodyPr wrap="square">
            <a:spAutoFit/>
          </a:bodyPr>
          <a:lstStyle/>
          <a:p>
            <a:pPr algn="ctr">
              <a:lnSpc>
                <a:spcPct val="95000"/>
              </a:lnSpc>
              <a:spcBef>
                <a:spcPct val="20000"/>
              </a:spcBef>
              <a:defRPr/>
            </a:pPr>
            <a:r>
              <a:rPr lang="en-US" sz="1100" b="1" u="sng" dirty="0" smtClean="0">
                <a:solidFill>
                  <a:prstClr val="black"/>
                </a:solidFill>
                <a:latin typeface="Arial" pitchFamily="34" charset="0"/>
              </a:rPr>
              <a:t>US PACIFIC COMMAND</a:t>
            </a:r>
          </a:p>
          <a:p>
            <a:pPr>
              <a:lnSpc>
                <a:spcPct val="95000"/>
              </a:lnSpc>
              <a:spcBef>
                <a:spcPct val="20000"/>
              </a:spcBef>
              <a:defRPr/>
            </a:pPr>
            <a:r>
              <a:rPr lang="en-US" sz="1100" dirty="0" smtClean="0">
                <a:solidFill>
                  <a:prstClr val="black"/>
                </a:solidFill>
                <a:latin typeface="Arial" pitchFamily="34" charset="0"/>
              </a:rPr>
              <a:t>TOTAL – 17,550 Supported</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15 Flags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13 FAOs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117 CTIs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17,405 GPF</a:t>
            </a:r>
            <a:endParaRPr lang="en-US" sz="1100" dirty="0">
              <a:solidFill>
                <a:prstClr val="black"/>
              </a:solidFill>
              <a:latin typeface="Arial" pitchFamily="34" charset="0"/>
            </a:endParaRPr>
          </a:p>
        </p:txBody>
      </p:sp>
      <p:sp>
        <p:nvSpPr>
          <p:cNvPr id="345" name="Rounded Rectangular Callout 344"/>
          <p:cNvSpPr/>
          <p:nvPr/>
        </p:nvSpPr>
        <p:spPr>
          <a:xfrm>
            <a:off x="6754525" y="1385521"/>
            <a:ext cx="2155757" cy="1169682"/>
          </a:xfrm>
          <a:prstGeom prst="wedgeRoundRectCallout">
            <a:avLst>
              <a:gd name="adj1" fmla="val -111608"/>
              <a:gd name="adj2" fmla="val 205628"/>
              <a:gd name="adj3" fmla="val 16667"/>
            </a:avLst>
          </a:prstGeom>
          <a:solidFill>
            <a:srgbClr val="2D5FFF">
              <a:alpha val="49804"/>
            </a:srgbClr>
          </a:solidFill>
          <a:ln>
            <a:solidFill>
              <a:srgbClr val="000099"/>
            </a:solidFill>
          </a:ln>
          <a:effectLst/>
          <a:scene3d>
            <a:camera prst="orthographicFront">
              <a:rot lat="0" lon="0" rev="0"/>
            </a:camera>
            <a:lightRig rig="contrasting" dir="t">
              <a:rot lat="0" lon="0" rev="7800000"/>
            </a:lightRig>
          </a:scene3d>
          <a:sp3d>
            <a:bevelT w="139700" h="139700"/>
          </a:sp3d>
        </p:spPr>
        <p:txBody>
          <a:bodyPr wrap="square">
            <a:spAutoFit/>
          </a:bodyPr>
          <a:lstStyle/>
          <a:p>
            <a:pPr algn="ctr" fontAlgn="auto">
              <a:lnSpc>
                <a:spcPct val="95000"/>
              </a:lnSpc>
              <a:spcBef>
                <a:spcPts val="0"/>
              </a:spcBef>
              <a:spcAft>
                <a:spcPts val="0"/>
              </a:spcAft>
              <a:defRPr/>
            </a:pPr>
            <a:r>
              <a:rPr lang="en-US" sz="1100" b="1" u="sng" dirty="0" smtClean="0">
                <a:solidFill>
                  <a:prstClr val="black"/>
                </a:solidFill>
                <a:latin typeface="Arial" pitchFamily="34" charset="0"/>
              </a:rPr>
              <a:t>US CENTRAL COMMAND</a:t>
            </a:r>
          </a:p>
          <a:p>
            <a:pPr fontAlgn="auto">
              <a:lnSpc>
                <a:spcPct val="95000"/>
              </a:lnSpc>
              <a:spcBef>
                <a:spcPts val="0"/>
              </a:spcBef>
              <a:spcAft>
                <a:spcPts val="0"/>
              </a:spcAft>
              <a:defRPr/>
            </a:pPr>
            <a:r>
              <a:rPr lang="en-US" sz="1100" dirty="0" smtClean="0">
                <a:solidFill>
                  <a:prstClr val="black"/>
                </a:solidFill>
                <a:latin typeface="Arial" pitchFamily="34" charset="0"/>
              </a:rPr>
              <a:t>TOTAL – 17,863 Supported</a:t>
            </a:r>
          </a:p>
          <a:p>
            <a:pPr marL="58738" indent="-58738" fontAlgn="auto">
              <a:lnSpc>
                <a:spcPct val="95000"/>
              </a:lnSpc>
              <a:spcBef>
                <a:spcPts val="0"/>
              </a:spcBef>
              <a:spcAft>
                <a:spcPts val="0"/>
              </a:spcAft>
              <a:buFont typeface="Arial" pitchFamily="34" charset="0"/>
              <a:buChar char="•"/>
              <a:defRPr/>
            </a:pPr>
            <a:r>
              <a:rPr lang="en-US" sz="1100" dirty="0" smtClean="0">
                <a:solidFill>
                  <a:prstClr val="black"/>
                </a:solidFill>
                <a:latin typeface="Arial" pitchFamily="34" charset="0"/>
              </a:rPr>
              <a:t> 2 Flags</a:t>
            </a:r>
          </a:p>
          <a:p>
            <a:pPr marL="58738" indent="-58738" fontAlgn="auto">
              <a:lnSpc>
                <a:spcPct val="95000"/>
              </a:lnSpc>
              <a:spcBef>
                <a:spcPts val="0"/>
              </a:spcBef>
              <a:spcAft>
                <a:spcPts val="0"/>
              </a:spcAft>
              <a:buFont typeface="Arial" pitchFamily="34" charset="0"/>
              <a:buChar char="•"/>
              <a:defRPr/>
            </a:pPr>
            <a:r>
              <a:rPr lang="en-US" sz="1100" dirty="0" smtClean="0">
                <a:solidFill>
                  <a:prstClr val="black"/>
                </a:solidFill>
                <a:latin typeface="Arial" pitchFamily="34" charset="0"/>
              </a:rPr>
              <a:t> 7 FAOs</a:t>
            </a:r>
          </a:p>
          <a:p>
            <a:pPr marL="58738" indent="-58738" fontAlgn="auto">
              <a:lnSpc>
                <a:spcPct val="95000"/>
              </a:lnSpc>
              <a:spcBef>
                <a:spcPts val="0"/>
              </a:spcBef>
              <a:spcAft>
                <a:spcPts val="0"/>
              </a:spcAft>
              <a:buFont typeface="Arial" pitchFamily="34" charset="0"/>
              <a:buChar char="•"/>
              <a:defRPr/>
            </a:pPr>
            <a:r>
              <a:rPr lang="en-US" sz="1100" dirty="0" smtClean="0">
                <a:solidFill>
                  <a:prstClr val="black"/>
                </a:solidFill>
                <a:latin typeface="Arial" pitchFamily="34" charset="0"/>
              </a:rPr>
              <a:t> 145 CTIs</a:t>
            </a:r>
          </a:p>
          <a:p>
            <a:pPr marL="58738" indent="-58738" fontAlgn="auto">
              <a:lnSpc>
                <a:spcPct val="95000"/>
              </a:lnSpc>
              <a:spcBef>
                <a:spcPts val="0"/>
              </a:spcBef>
              <a:spcAft>
                <a:spcPts val="0"/>
              </a:spcAft>
              <a:buFont typeface="Arial" pitchFamily="34" charset="0"/>
              <a:buChar char="•"/>
              <a:defRPr/>
            </a:pPr>
            <a:r>
              <a:rPr lang="en-US" sz="1100" dirty="0" smtClean="0">
                <a:solidFill>
                  <a:prstClr val="black"/>
                </a:solidFill>
                <a:latin typeface="Arial" pitchFamily="34" charset="0"/>
              </a:rPr>
              <a:t> 17,709 GPF</a:t>
            </a:r>
            <a:endParaRPr lang="en-US" sz="1100" dirty="0">
              <a:solidFill>
                <a:prstClr val="black"/>
              </a:solidFill>
              <a:latin typeface="Arial" pitchFamily="34" charset="0"/>
            </a:endParaRPr>
          </a:p>
        </p:txBody>
      </p:sp>
      <p:sp>
        <p:nvSpPr>
          <p:cNvPr id="13344" name="Freeform 25"/>
          <p:cNvSpPr>
            <a:spLocks/>
          </p:cNvSpPr>
          <p:nvPr/>
        </p:nvSpPr>
        <p:spPr bwMode="auto">
          <a:xfrm rot="1898126">
            <a:off x="4540250" y="3336925"/>
            <a:ext cx="44450" cy="793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FF0000"/>
          </a:solidFill>
          <a:ln w="9525" cap="flat" cmpd="sng">
            <a:solidFill>
              <a:schemeClr val="tx2">
                <a:alpha val="50195"/>
              </a:schemeClr>
            </a:solidFill>
            <a:prstDash val="solid"/>
            <a:round/>
            <a:headEnd type="none" w="med" len="med"/>
            <a:tailEnd type="none" w="med" len="med"/>
          </a:ln>
        </p:spPr>
        <p:txBody>
          <a:bodyPr/>
          <a:lstStyle/>
          <a:p>
            <a:endParaRPr lang="en-US" sz="1800" u="sng">
              <a:solidFill>
                <a:prstClr val="black"/>
              </a:solidFill>
              <a:latin typeface="Arial" pitchFamily="34" charset="0"/>
              <a:cs typeface="+mn-cs"/>
            </a:endParaRPr>
          </a:p>
        </p:txBody>
      </p:sp>
      <p:sp>
        <p:nvSpPr>
          <p:cNvPr id="13345" name="Rectangle 317"/>
          <p:cNvSpPr>
            <a:spLocks noChangeArrowheads="1"/>
          </p:cNvSpPr>
          <p:nvPr/>
        </p:nvSpPr>
        <p:spPr bwMode="auto">
          <a:xfrm>
            <a:off x="41772" y="1119900"/>
            <a:ext cx="3398743" cy="1538883"/>
          </a:xfrm>
          <a:prstGeom prst="rect">
            <a:avLst/>
          </a:prstGeom>
          <a:solidFill>
            <a:schemeClr val="bg1">
              <a:alpha val="78000"/>
            </a:schemeClr>
          </a:solidFill>
          <a:ln w="9525">
            <a:noFill/>
            <a:miter lim="800000"/>
            <a:headEnd/>
            <a:tailEnd/>
          </a:ln>
          <a:effectLst>
            <a:softEdge rad="31750"/>
          </a:effectLst>
        </p:spPr>
        <p:txBody>
          <a:bodyPr wrap="square">
            <a:spAutoFit/>
          </a:bodyPr>
          <a:lstStyle/>
          <a:p>
            <a:pPr algn="ctr">
              <a:spcBef>
                <a:spcPct val="20000"/>
              </a:spcBef>
            </a:pPr>
            <a:r>
              <a:rPr lang="en-US" sz="1600" b="1" u="sng" dirty="0">
                <a:solidFill>
                  <a:srgbClr val="000066"/>
                </a:solidFill>
                <a:latin typeface="Arial" pitchFamily="34" charset="0"/>
              </a:rPr>
              <a:t>Training Statistics:</a:t>
            </a:r>
            <a:endParaRPr lang="en-US" sz="1100" b="1" u="sng" dirty="0">
              <a:solidFill>
                <a:srgbClr val="000066"/>
              </a:solidFill>
              <a:latin typeface="Arial" pitchFamily="34" charset="0"/>
            </a:endParaRPr>
          </a:p>
          <a:p>
            <a:pPr>
              <a:spcBef>
                <a:spcPct val="20000"/>
              </a:spcBef>
              <a:tabLst>
                <a:tab pos="2054225" algn="l"/>
              </a:tabLst>
            </a:pPr>
            <a:r>
              <a:rPr lang="en-US" sz="1300" b="1" dirty="0" smtClean="0">
                <a:solidFill>
                  <a:srgbClr val="000066"/>
                </a:solidFill>
                <a:latin typeface="Arial" pitchFamily="34" charset="0"/>
              </a:rPr>
              <a:t>Flag Training/Support Events:      25</a:t>
            </a:r>
            <a:endParaRPr lang="en-US" sz="1300" b="1" dirty="0">
              <a:solidFill>
                <a:srgbClr val="000066"/>
              </a:solidFill>
              <a:latin typeface="Arial" pitchFamily="34" charset="0"/>
            </a:endParaRPr>
          </a:p>
          <a:p>
            <a:pPr>
              <a:spcBef>
                <a:spcPct val="20000"/>
              </a:spcBef>
              <a:tabLst>
                <a:tab pos="2054225" algn="l"/>
              </a:tabLst>
            </a:pPr>
            <a:r>
              <a:rPr lang="en-US" sz="1300" b="1" dirty="0" smtClean="0">
                <a:solidFill>
                  <a:srgbClr val="000066"/>
                </a:solidFill>
                <a:latin typeface="Arial" pitchFamily="34" charset="0"/>
              </a:rPr>
              <a:t>Foreign Area Officers:</a:t>
            </a:r>
            <a:r>
              <a:rPr lang="en-US" sz="1300" b="1" dirty="0">
                <a:solidFill>
                  <a:srgbClr val="000066"/>
                </a:solidFill>
                <a:latin typeface="Arial" pitchFamily="34" charset="0"/>
              </a:rPr>
              <a:t>	</a:t>
            </a:r>
            <a:r>
              <a:rPr lang="en-US" sz="1300" b="1" dirty="0" smtClean="0">
                <a:solidFill>
                  <a:srgbClr val="000066"/>
                </a:solidFill>
                <a:latin typeface="Arial" pitchFamily="34" charset="0"/>
              </a:rPr>
              <a:t>             43</a:t>
            </a:r>
            <a:endParaRPr lang="en-US" sz="1300" b="1" dirty="0">
              <a:solidFill>
                <a:srgbClr val="000066"/>
              </a:solidFill>
              <a:latin typeface="Arial" pitchFamily="34" charset="0"/>
            </a:endParaRPr>
          </a:p>
          <a:p>
            <a:pPr>
              <a:spcBef>
                <a:spcPct val="20000"/>
              </a:spcBef>
              <a:tabLst>
                <a:tab pos="2054225" algn="l"/>
              </a:tabLst>
            </a:pPr>
            <a:r>
              <a:rPr lang="en-US" sz="1300" b="1" dirty="0" smtClean="0">
                <a:solidFill>
                  <a:srgbClr val="000066"/>
                </a:solidFill>
                <a:latin typeface="Arial" pitchFamily="34" charset="0"/>
              </a:rPr>
              <a:t>Cryptologic Technicians:	             458</a:t>
            </a:r>
            <a:endParaRPr lang="en-US" sz="1300" b="1" dirty="0">
              <a:solidFill>
                <a:srgbClr val="000066"/>
              </a:solidFill>
              <a:latin typeface="Arial" pitchFamily="34" charset="0"/>
            </a:endParaRPr>
          </a:p>
          <a:p>
            <a:pPr>
              <a:spcBef>
                <a:spcPct val="20000"/>
              </a:spcBef>
              <a:tabLst>
                <a:tab pos="2054225" algn="l"/>
              </a:tabLst>
            </a:pPr>
            <a:r>
              <a:rPr lang="en-US" sz="1300" b="1" dirty="0" smtClean="0">
                <a:solidFill>
                  <a:srgbClr val="000066"/>
                </a:solidFill>
                <a:latin typeface="Arial" pitchFamily="34" charset="0"/>
              </a:rPr>
              <a:t>Total GPF Personnel Trained:       14,358</a:t>
            </a:r>
            <a:endParaRPr lang="en-US" sz="1300" b="1" dirty="0">
              <a:solidFill>
                <a:srgbClr val="000066"/>
              </a:solidFill>
              <a:latin typeface="Arial" pitchFamily="34" charset="0"/>
            </a:endParaRPr>
          </a:p>
          <a:p>
            <a:pPr>
              <a:spcBef>
                <a:spcPct val="20000"/>
              </a:spcBef>
              <a:tabLst>
                <a:tab pos="2054225" algn="l"/>
              </a:tabLst>
            </a:pPr>
            <a:r>
              <a:rPr lang="en-US" sz="1300" b="1" dirty="0" smtClean="0">
                <a:solidFill>
                  <a:srgbClr val="000066"/>
                </a:solidFill>
                <a:latin typeface="Arial" pitchFamily="34" charset="0"/>
              </a:rPr>
              <a:t>Total GPF Personnel Supported:  51,765</a:t>
            </a:r>
            <a:endParaRPr lang="en-US" sz="1300" b="1" dirty="0">
              <a:solidFill>
                <a:srgbClr val="000066"/>
              </a:solidFill>
              <a:latin typeface="Arial" pitchFamily="34" charset="0"/>
            </a:endParaRPr>
          </a:p>
        </p:txBody>
      </p:sp>
      <p:sp>
        <p:nvSpPr>
          <p:cNvPr id="13346" name="Rectangle 3"/>
          <p:cNvSpPr>
            <a:spLocks noChangeArrowheads="1"/>
          </p:cNvSpPr>
          <p:nvPr/>
        </p:nvSpPr>
        <p:spPr bwMode="auto">
          <a:xfrm>
            <a:off x="38100" y="254000"/>
            <a:ext cx="9051925" cy="536173"/>
          </a:xfrm>
          <a:prstGeom prst="rect">
            <a:avLst/>
          </a:prstGeom>
          <a:noFill/>
          <a:ln w="9525">
            <a:noFill/>
            <a:miter lim="800000"/>
            <a:headEnd/>
            <a:tailEnd/>
          </a:ln>
        </p:spPr>
        <p:txBody>
          <a:bodyPr lIns="92075" tIns="46038" rIns="92075" bIns="46038">
            <a:spAutoFit/>
          </a:bodyPr>
          <a:lstStyle/>
          <a:p>
            <a:pPr algn="ctr">
              <a:lnSpc>
                <a:spcPct val="90000"/>
              </a:lnSpc>
              <a:spcBef>
                <a:spcPct val="20000"/>
              </a:spcBef>
            </a:pPr>
            <a:r>
              <a:rPr lang="en-US" sz="3200" b="1" i="1" u="sng" dirty="0">
                <a:solidFill>
                  <a:srgbClr val="000099"/>
                </a:solidFill>
                <a:latin typeface="Arial" pitchFamily="34" charset="0"/>
              </a:rPr>
              <a:t>CLREC FY </a:t>
            </a:r>
            <a:r>
              <a:rPr lang="en-US" sz="3200" b="1" i="1" u="sng" dirty="0" smtClean="0">
                <a:solidFill>
                  <a:srgbClr val="000099"/>
                </a:solidFill>
                <a:latin typeface="Arial" pitchFamily="34" charset="0"/>
              </a:rPr>
              <a:t>2014 Activities*</a:t>
            </a:r>
            <a:endParaRPr lang="en-US" sz="2000" b="1" u="sng" dirty="0">
              <a:solidFill>
                <a:srgbClr val="000000"/>
              </a:solidFill>
              <a:latin typeface="Arial" pitchFamily="34" charset="0"/>
            </a:endParaRPr>
          </a:p>
        </p:txBody>
      </p:sp>
      <p:sp>
        <p:nvSpPr>
          <p:cNvPr id="346" name="Rounded Rectangular Callout 345"/>
          <p:cNvSpPr/>
          <p:nvPr/>
        </p:nvSpPr>
        <p:spPr>
          <a:xfrm>
            <a:off x="4102122" y="1221452"/>
            <a:ext cx="2199446" cy="1356967"/>
          </a:xfrm>
          <a:prstGeom prst="wedgeRoundRectCallout">
            <a:avLst>
              <a:gd name="adj1" fmla="val -27695"/>
              <a:gd name="adj2" fmla="val 135529"/>
              <a:gd name="adj3" fmla="val 16667"/>
            </a:avLst>
          </a:prstGeom>
          <a:solidFill>
            <a:srgbClr val="FF0000">
              <a:alpha val="50000"/>
            </a:srgbClr>
          </a:solidFill>
          <a:ln>
            <a:solidFill>
              <a:srgbClr val="990000"/>
            </a:solidFill>
          </a:ln>
          <a:effectLst/>
          <a:scene3d>
            <a:camera prst="orthographicFront">
              <a:rot lat="0" lon="0" rev="0"/>
            </a:camera>
            <a:lightRig rig="contrasting" dir="t">
              <a:rot lat="0" lon="0" rev="7800000"/>
            </a:lightRig>
          </a:scene3d>
          <a:sp3d>
            <a:bevelT w="139700" h="139700"/>
          </a:sp3d>
        </p:spPr>
        <p:txBody>
          <a:bodyPr wrap="square" numCol="1">
            <a:spAutoFit/>
          </a:bodyPr>
          <a:lstStyle/>
          <a:p>
            <a:pPr algn="ctr">
              <a:lnSpc>
                <a:spcPct val="95000"/>
              </a:lnSpc>
              <a:spcBef>
                <a:spcPct val="20000"/>
              </a:spcBef>
              <a:defRPr/>
            </a:pPr>
            <a:r>
              <a:rPr lang="en-US" sz="1100" b="1" u="sng" dirty="0" smtClean="0">
                <a:solidFill>
                  <a:prstClr val="black"/>
                </a:solidFill>
                <a:latin typeface="Arial" pitchFamily="34" charset="0"/>
              </a:rPr>
              <a:t>US EUROPEAN COMMAND </a:t>
            </a:r>
          </a:p>
          <a:p>
            <a:pPr>
              <a:lnSpc>
                <a:spcPct val="95000"/>
              </a:lnSpc>
              <a:spcBef>
                <a:spcPct val="20000"/>
              </a:spcBef>
              <a:defRPr/>
            </a:pPr>
            <a:r>
              <a:rPr lang="en-US" sz="1100" dirty="0" smtClean="0">
                <a:solidFill>
                  <a:prstClr val="black"/>
                </a:solidFill>
                <a:latin typeface="Arial" pitchFamily="34" charset="0"/>
              </a:rPr>
              <a:t>TOTAL – 7,678 Supported</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6 Flags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16 FAOs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108 CTIs</a:t>
            </a:r>
          </a:p>
          <a:p>
            <a:pPr marL="58738" indent="-58738">
              <a:lnSpc>
                <a:spcPct val="95000"/>
              </a:lnSpc>
              <a:spcBef>
                <a:spcPct val="20000"/>
              </a:spcBef>
              <a:buFont typeface="Arial" pitchFamily="34" charset="0"/>
              <a:buChar char="•"/>
              <a:defRPr/>
            </a:pPr>
            <a:r>
              <a:rPr lang="en-US" sz="1100" dirty="0" smtClean="0">
                <a:solidFill>
                  <a:prstClr val="black"/>
                </a:solidFill>
                <a:latin typeface="Arial" pitchFamily="34" charset="0"/>
              </a:rPr>
              <a:t> 7,548 GPF</a:t>
            </a:r>
            <a:endParaRPr lang="en-US" sz="1100" dirty="0">
              <a:solidFill>
                <a:prstClr val="black"/>
              </a:solidFill>
              <a:latin typeface="Arial" pitchFamily="34" charset="0"/>
            </a:endParaRPr>
          </a:p>
        </p:txBody>
      </p:sp>
      <p:sp>
        <p:nvSpPr>
          <p:cNvPr id="2" name="Slide Number Placeholder 1"/>
          <p:cNvSpPr>
            <a:spLocks noGrp="1"/>
          </p:cNvSpPr>
          <p:nvPr>
            <p:ph type="sldNum" sz="quarter" idx="12"/>
          </p:nvPr>
        </p:nvSpPr>
        <p:spPr/>
        <p:txBody>
          <a:bodyPr/>
          <a:lstStyle/>
          <a:p>
            <a:pPr>
              <a:defRPr/>
            </a:pPr>
            <a:fld id="{F037E0CB-FECE-4B63-AE8A-E731BCBFE810}" type="slidenum">
              <a:rPr lang="en-US" smtClean="0">
                <a:solidFill>
                  <a:prstClr val="black">
                    <a:tint val="75000"/>
                  </a:prstClr>
                </a:solidFill>
              </a:rPr>
              <a:pPr>
                <a:defRPr/>
              </a:pPr>
              <a:t>20</a:t>
            </a:fld>
            <a:endParaRPr lang="en-US" dirty="0">
              <a:solidFill>
                <a:prstClr val="black">
                  <a:tint val="75000"/>
                </a:prstClr>
              </a:solidFill>
            </a:endParaRPr>
          </a:p>
        </p:txBody>
      </p:sp>
      <p:sp>
        <p:nvSpPr>
          <p:cNvPr id="14" name="TextBox 13"/>
          <p:cNvSpPr txBox="1"/>
          <p:nvPr/>
        </p:nvSpPr>
        <p:spPr>
          <a:xfrm>
            <a:off x="6560629" y="6313843"/>
            <a:ext cx="1784463" cy="261610"/>
          </a:xfrm>
          <a:prstGeom prst="rect">
            <a:avLst/>
          </a:prstGeom>
          <a:solidFill>
            <a:schemeClr val="bg1">
              <a:lumMod val="85000"/>
            </a:schemeClr>
          </a:solidFill>
          <a:ln>
            <a:solidFill>
              <a:srgbClr val="000066"/>
            </a:solidFill>
          </a:ln>
        </p:spPr>
        <p:txBody>
          <a:bodyPr wrap="none" rtlCol="0">
            <a:spAutoFit/>
          </a:bodyPr>
          <a:lstStyle/>
          <a:p>
            <a:r>
              <a:rPr lang="en-US" sz="1100" dirty="0" smtClean="0">
                <a:solidFill>
                  <a:srgbClr val="1F497D">
                    <a:lumMod val="50000"/>
                  </a:srgbClr>
                </a:solidFill>
                <a:latin typeface="Arial" pitchFamily="34" charset="0"/>
                <a:cs typeface="+mn-cs"/>
              </a:rPr>
              <a:t>* FY15 Activities Ongoing</a:t>
            </a:r>
            <a:endParaRPr lang="en-US" sz="1100" dirty="0">
              <a:solidFill>
                <a:srgbClr val="1F497D">
                  <a:lumMod val="50000"/>
                </a:srgbClr>
              </a:solidFill>
              <a:latin typeface="Arial" pitchFamily="34" charset="0"/>
              <a:cs typeface="+mn-cs"/>
            </a:endParaRPr>
          </a:p>
        </p:txBody>
      </p:sp>
    </p:spTree>
    <p:extLst>
      <p:ext uri="{BB962C8B-B14F-4D97-AF65-F5344CB8AC3E}">
        <p14:creationId xmlns:p14="http://schemas.microsoft.com/office/powerpoint/2010/main" val="2896870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2895" y="0"/>
            <a:ext cx="8841105" cy="990600"/>
          </a:xfrm>
          <a:prstGeom prst="rect">
            <a:avLst/>
          </a:prstGeom>
        </p:spPr>
        <p:txBody>
          <a:bodyPr>
            <a:normAutofit/>
          </a:bodyPr>
          <a:lstStyle/>
          <a:p>
            <a:pPr algn="r">
              <a:lnSpc>
                <a:spcPct val="90000"/>
              </a:lnSpc>
            </a:pPr>
            <a:r>
              <a:rPr lang="en-US" sz="2800" b="1" i="1" dirty="0" smtClean="0">
                <a:solidFill>
                  <a:srgbClr val="000066"/>
                </a:solidFill>
                <a:latin typeface="Arial" panose="020B0604020202020204" pitchFamily="34" charset="0"/>
                <a:cs typeface="Arial" panose="020B0604020202020204" pitchFamily="34" charset="0"/>
              </a:rPr>
              <a:t> AY 2013-2014 Naval War College </a:t>
            </a:r>
            <a:br>
              <a:rPr lang="en-US" sz="2800" b="1" i="1" dirty="0" smtClean="0">
                <a:solidFill>
                  <a:srgbClr val="000066"/>
                </a:solidFill>
                <a:latin typeface="Arial" panose="020B0604020202020204" pitchFamily="34" charset="0"/>
                <a:cs typeface="Arial" panose="020B0604020202020204" pitchFamily="34" charset="0"/>
              </a:rPr>
            </a:br>
            <a:r>
              <a:rPr lang="en-US" sz="2800" b="1" i="1" dirty="0" smtClean="0">
                <a:solidFill>
                  <a:srgbClr val="000066"/>
                </a:solidFill>
                <a:latin typeface="Arial" panose="020B0604020202020204" pitchFamily="34" charset="0"/>
                <a:cs typeface="Arial" panose="020B0604020202020204" pitchFamily="34" charset="0"/>
              </a:rPr>
              <a:t>Program Activities</a:t>
            </a:r>
            <a:endParaRPr lang="en-US" sz="2800" b="1" i="1" dirty="0">
              <a:solidFill>
                <a:srgbClr val="000066"/>
              </a:solidFill>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106681" y="1260107"/>
            <a:ext cx="8884919" cy="5285071"/>
          </a:xfrm>
        </p:spPr>
        <p:txBody>
          <a:bodyPr>
            <a:normAutofit fontScale="85000" lnSpcReduction="20000"/>
          </a:bodyPr>
          <a:lstStyle/>
          <a:p>
            <a:pPr>
              <a:lnSpc>
                <a:spcPct val="110000"/>
              </a:lnSpc>
              <a:spcBef>
                <a:spcPts val="1200"/>
              </a:spcBef>
            </a:pPr>
            <a:r>
              <a:rPr lang="en-US" sz="2800" b="1" dirty="0" smtClean="0">
                <a:solidFill>
                  <a:srgbClr val="000066"/>
                </a:solidFill>
              </a:rPr>
              <a:t>10,800 Sailors participated in Professional Military Education</a:t>
            </a:r>
          </a:p>
          <a:p>
            <a:pPr lvl="1">
              <a:lnSpc>
                <a:spcPct val="110000"/>
              </a:lnSpc>
              <a:spcBef>
                <a:spcPts val="1200"/>
              </a:spcBef>
              <a:buFont typeface="Wingdings" panose="05000000000000000000" pitchFamily="2" charset="2"/>
              <a:buChar char="Ø"/>
            </a:pPr>
            <a:r>
              <a:rPr lang="en-US" sz="2400" dirty="0" smtClean="0">
                <a:solidFill>
                  <a:srgbClr val="000066"/>
                </a:solidFill>
              </a:rPr>
              <a:t>534 Graduated with Master’s degrees from in-resident and non-resident programs</a:t>
            </a:r>
          </a:p>
          <a:p>
            <a:pPr lvl="2">
              <a:lnSpc>
                <a:spcPct val="110000"/>
              </a:lnSpc>
              <a:spcBef>
                <a:spcPts val="1200"/>
              </a:spcBef>
            </a:pPr>
            <a:r>
              <a:rPr lang="en-US" sz="2100" dirty="0" smtClean="0">
                <a:solidFill>
                  <a:srgbClr val="000066"/>
                </a:solidFill>
              </a:rPr>
              <a:t>All achieved regional expertise level 2 (CJCSI 5160.70)</a:t>
            </a:r>
          </a:p>
          <a:p>
            <a:pPr lvl="2">
              <a:lnSpc>
                <a:spcPct val="110000"/>
              </a:lnSpc>
              <a:spcBef>
                <a:spcPts val="1200"/>
              </a:spcBef>
            </a:pPr>
            <a:r>
              <a:rPr lang="en-US" sz="2100" dirty="0" smtClean="0">
                <a:solidFill>
                  <a:srgbClr val="000066"/>
                </a:solidFill>
              </a:rPr>
              <a:t>67 chose regional electives and attained regional expertise level 3 </a:t>
            </a:r>
          </a:p>
          <a:p>
            <a:pPr>
              <a:lnSpc>
                <a:spcPct val="110000"/>
              </a:lnSpc>
              <a:spcBef>
                <a:spcPts val="1200"/>
              </a:spcBef>
            </a:pPr>
            <a:r>
              <a:rPr lang="en-US" sz="2600" b="1" dirty="0" smtClean="0">
                <a:solidFill>
                  <a:srgbClr val="000066"/>
                </a:solidFill>
              </a:rPr>
              <a:t>8 US Flag / General Officers and senior civilians graduated from COSL hosted CFMCC</a:t>
            </a:r>
          </a:p>
          <a:p>
            <a:pPr>
              <a:lnSpc>
                <a:spcPct val="110000"/>
              </a:lnSpc>
              <a:spcBef>
                <a:spcPts val="1200"/>
              </a:spcBef>
            </a:pPr>
            <a:r>
              <a:rPr lang="en-US" sz="2600" b="1" dirty="0" smtClean="0">
                <a:solidFill>
                  <a:srgbClr val="000066"/>
                </a:solidFill>
              </a:rPr>
              <a:t>Program Funds supported faculty travel to: </a:t>
            </a:r>
          </a:p>
          <a:p>
            <a:pPr lvl="1">
              <a:lnSpc>
                <a:spcPct val="110000"/>
              </a:lnSpc>
              <a:spcBef>
                <a:spcPts val="1200"/>
              </a:spcBef>
              <a:buFont typeface="Wingdings" panose="05000000000000000000" pitchFamily="2" charset="2"/>
              <a:buChar char="Ø"/>
            </a:pPr>
            <a:r>
              <a:rPr lang="en-US" sz="2200" dirty="0" smtClean="0">
                <a:solidFill>
                  <a:srgbClr val="000066"/>
                </a:solidFill>
              </a:rPr>
              <a:t>PACOM Planning Conference</a:t>
            </a:r>
          </a:p>
          <a:p>
            <a:pPr lvl="1">
              <a:lnSpc>
                <a:spcPct val="110000"/>
              </a:lnSpc>
              <a:spcBef>
                <a:spcPts val="1200"/>
              </a:spcBef>
              <a:buFont typeface="Wingdings" panose="05000000000000000000" pitchFamily="2" charset="2"/>
              <a:buChar char="Ø"/>
            </a:pPr>
            <a:r>
              <a:rPr lang="en-US" sz="2200" dirty="0" smtClean="0">
                <a:solidFill>
                  <a:srgbClr val="000066"/>
                </a:solidFill>
              </a:rPr>
              <a:t>COIN Conference in Estonia</a:t>
            </a:r>
          </a:p>
          <a:p>
            <a:pPr lvl="1">
              <a:lnSpc>
                <a:spcPct val="110000"/>
              </a:lnSpc>
              <a:spcBef>
                <a:spcPts val="1200"/>
              </a:spcBef>
              <a:buFont typeface="Wingdings" panose="05000000000000000000" pitchFamily="2" charset="2"/>
              <a:buChar char="Ø"/>
            </a:pPr>
            <a:r>
              <a:rPr lang="en-US" sz="2200" dirty="0" smtClean="0">
                <a:solidFill>
                  <a:srgbClr val="000066"/>
                </a:solidFill>
              </a:rPr>
              <a:t>International Institute for Humanitarian Law</a:t>
            </a:r>
          </a:p>
          <a:p>
            <a:pPr lvl="1">
              <a:lnSpc>
                <a:spcPct val="110000"/>
              </a:lnSpc>
              <a:spcBef>
                <a:spcPts val="1200"/>
              </a:spcBef>
              <a:buFont typeface="Wingdings" panose="05000000000000000000" pitchFamily="2" charset="2"/>
              <a:buChar char="Ø"/>
            </a:pPr>
            <a:r>
              <a:rPr lang="en-US" sz="2200" dirty="0" smtClean="0">
                <a:solidFill>
                  <a:srgbClr val="000066"/>
                </a:solidFill>
              </a:rPr>
              <a:t>Western Pacific Naval Symposium in Japan</a:t>
            </a:r>
          </a:p>
          <a:p>
            <a:pPr marL="914400" lvl="2" indent="0">
              <a:lnSpc>
                <a:spcPct val="110000"/>
              </a:lnSpc>
              <a:spcBef>
                <a:spcPts val="1200"/>
              </a:spcBef>
              <a:buNone/>
            </a:pPr>
            <a:endParaRPr lang="en-US" dirty="0" smtClean="0">
              <a:solidFill>
                <a:srgbClr val="000066"/>
              </a:solidFill>
            </a:endParaRPr>
          </a:p>
        </p:txBody>
      </p:sp>
    </p:spTree>
    <p:extLst>
      <p:ext uri="{BB962C8B-B14F-4D97-AF65-F5344CB8AC3E}">
        <p14:creationId xmlns:p14="http://schemas.microsoft.com/office/powerpoint/2010/main" val="1404384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391513"/>
            <a:ext cx="9144000" cy="571500"/>
          </a:xfrm>
          <a:prstGeom prst="rect">
            <a:avLst/>
          </a:prstGeom>
        </p:spPr>
        <p:txBody>
          <a:bodyPr/>
          <a:lstStyle>
            <a:lvl1pPr algn="ctr" rtl="0" eaLnBrk="0" fontAlgn="base" hangingPunct="0">
              <a:spcBef>
                <a:spcPct val="0"/>
              </a:spcBef>
              <a:spcAft>
                <a:spcPct val="0"/>
              </a:spcAft>
              <a:defRPr sz="3600" b="1" i="1">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r" rtl="0" fontAlgn="base">
              <a:spcBef>
                <a:spcPct val="0"/>
              </a:spcBef>
              <a:spcAft>
                <a:spcPct val="0"/>
              </a:spcAft>
              <a:defRPr sz="3600" b="1" i="1">
                <a:solidFill>
                  <a:srgbClr val="000066"/>
                </a:solidFill>
                <a:latin typeface="Arial" charset="0"/>
                <a:cs typeface="Times New Roman" pitchFamily="18" charset="0"/>
              </a:defRPr>
            </a:lvl6pPr>
            <a:lvl7pPr marL="914400" algn="r" rtl="0" fontAlgn="base">
              <a:spcBef>
                <a:spcPct val="0"/>
              </a:spcBef>
              <a:spcAft>
                <a:spcPct val="0"/>
              </a:spcAft>
              <a:defRPr sz="3600" b="1" i="1">
                <a:solidFill>
                  <a:srgbClr val="000066"/>
                </a:solidFill>
                <a:latin typeface="Arial" charset="0"/>
                <a:cs typeface="Times New Roman" pitchFamily="18" charset="0"/>
              </a:defRPr>
            </a:lvl7pPr>
            <a:lvl8pPr marL="1371600" algn="r" rtl="0" fontAlgn="base">
              <a:spcBef>
                <a:spcPct val="0"/>
              </a:spcBef>
              <a:spcAft>
                <a:spcPct val="0"/>
              </a:spcAft>
              <a:defRPr sz="3600" b="1" i="1">
                <a:solidFill>
                  <a:srgbClr val="000066"/>
                </a:solidFill>
                <a:latin typeface="Arial" charset="0"/>
                <a:cs typeface="Times New Roman" pitchFamily="18" charset="0"/>
              </a:defRPr>
            </a:lvl8pPr>
            <a:lvl9pPr marL="1828800" algn="r" rtl="0" fontAlgn="base">
              <a:spcBef>
                <a:spcPct val="0"/>
              </a:spcBef>
              <a:spcAft>
                <a:spcPct val="0"/>
              </a:spcAft>
              <a:defRPr sz="3600" b="1" i="1">
                <a:solidFill>
                  <a:srgbClr val="000066"/>
                </a:solidFill>
                <a:latin typeface="Arial" charset="0"/>
                <a:cs typeface="Times New Roman" pitchFamily="18" charset="0"/>
              </a:defRPr>
            </a:lvl9pPr>
          </a:lstStyle>
          <a:p>
            <a:r>
              <a:rPr lang="en-US" sz="3200" dirty="0" smtClean="0">
                <a:solidFill>
                  <a:srgbClr val="002060"/>
                </a:solidFill>
                <a:effectLst>
                  <a:outerShdw blurRad="38100" dist="38100" dir="2700000" algn="tl">
                    <a:srgbClr val="000000">
                      <a:alpha val="43137"/>
                    </a:srgbClr>
                  </a:outerShdw>
                </a:effectLst>
                <a:ea typeface="+mn-ea"/>
                <a:cs typeface="Times New Roman" pitchFamily="18" charset="0"/>
              </a:rPr>
              <a:t>       CLREC Tasking / Demand Determination </a:t>
            </a:r>
            <a:endParaRPr lang="en-US" sz="3200" dirty="0">
              <a:solidFill>
                <a:srgbClr val="002060"/>
              </a:solidFill>
              <a:effectLst>
                <a:outerShdw blurRad="38100" dist="38100" dir="2700000" algn="tl">
                  <a:srgbClr val="000000">
                    <a:alpha val="43137"/>
                  </a:srgbClr>
                </a:outerShdw>
              </a:effectLst>
              <a:ea typeface="+mn-ea"/>
              <a:cs typeface="Times New Roman" pitchFamily="18" charset="0"/>
            </a:endParaRPr>
          </a:p>
        </p:txBody>
      </p:sp>
      <p:sp>
        <p:nvSpPr>
          <p:cNvPr id="5" name="Rectangle 2"/>
          <p:cNvSpPr txBox="1">
            <a:spLocks noChangeArrowheads="1"/>
          </p:cNvSpPr>
          <p:nvPr/>
        </p:nvSpPr>
        <p:spPr>
          <a:xfrm>
            <a:off x="38099" y="1526582"/>
            <a:ext cx="8692457" cy="3759200"/>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171450" lvl="1" indent="-171450"/>
            <a:r>
              <a:rPr lang="en-US" sz="1800" b="1" dirty="0" smtClean="0">
                <a:latin typeface="Arial" pitchFamily="34" charset="0"/>
                <a:cs typeface="Arial" pitchFamily="34" charset="0"/>
              </a:rPr>
              <a:t>How is CLREC Tasked?  / How does CLREC determine demand?</a:t>
            </a:r>
          </a:p>
          <a:p>
            <a:pPr marL="171450" lvl="1" indent="-171450"/>
            <a:endParaRPr lang="en-US" sz="1800" dirty="0" smtClean="0">
              <a:latin typeface="Arial" pitchFamily="34" charset="0"/>
              <a:cs typeface="Arial" pitchFamily="34" charset="0"/>
            </a:endParaRPr>
          </a:p>
          <a:p>
            <a:pPr marL="685800" lvl="2" indent="-285750">
              <a:buFont typeface="Arial" pitchFamily="34" charset="0"/>
              <a:buChar char="•"/>
            </a:pPr>
            <a:r>
              <a:rPr lang="en-US" sz="1600" dirty="0" smtClean="0">
                <a:latin typeface="+mj-lt"/>
                <a:cs typeface="Times New Roman" pitchFamily="18" charset="0"/>
              </a:rPr>
              <a:t>Individual Requests from the Service Member</a:t>
            </a:r>
          </a:p>
          <a:p>
            <a:pPr marL="1143000" lvl="3" indent="-285750">
              <a:buFont typeface="Wingdings" panose="05000000000000000000" pitchFamily="2" charset="2"/>
              <a:buChar char="Ø"/>
            </a:pPr>
            <a:r>
              <a:rPr lang="en-US" sz="1600" dirty="0">
                <a:latin typeface="+mj-lt"/>
                <a:cs typeface="Times New Roman" pitchFamily="18" charset="0"/>
              </a:rPr>
              <a:t>2691 Language Coded Billets in the </a:t>
            </a:r>
            <a:r>
              <a:rPr lang="en-US" sz="1600" dirty="0" smtClean="0">
                <a:latin typeface="+mj-lt"/>
                <a:cs typeface="Times New Roman" pitchFamily="18" charset="0"/>
              </a:rPr>
              <a:t>Naval Information Dominance Enterprise (NIDE) </a:t>
            </a:r>
            <a:r>
              <a:rPr lang="en-US" sz="1600" dirty="0">
                <a:latin typeface="+mj-lt"/>
                <a:cs typeface="Times New Roman" pitchFamily="18" charset="0"/>
              </a:rPr>
              <a:t>(comprised of military, civilian, active, reserve and foreign hires) </a:t>
            </a:r>
            <a:endParaRPr lang="en-US" sz="1600" dirty="0" smtClean="0">
              <a:latin typeface="+mj-lt"/>
              <a:cs typeface="Times New Roman" pitchFamily="18" charset="0"/>
            </a:endParaRPr>
          </a:p>
          <a:p>
            <a:pPr marL="1143000" lvl="3" indent="-285750">
              <a:buFont typeface="Wingdings" panose="05000000000000000000" pitchFamily="2" charset="2"/>
              <a:buChar char="Ø"/>
            </a:pPr>
            <a:r>
              <a:rPr lang="en-US" sz="1600" dirty="0" smtClean="0">
                <a:latin typeface="+mj-lt"/>
                <a:cs typeface="Times New Roman" pitchFamily="18" charset="0"/>
              </a:rPr>
              <a:t>64 </a:t>
            </a:r>
            <a:r>
              <a:rPr lang="en-US" sz="1600" dirty="0">
                <a:latin typeface="+mj-lt"/>
                <a:cs typeface="Times New Roman" pitchFamily="18" charset="0"/>
              </a:rPr>
              <a:t>IS Billets (57 Active Duty, 7 </a:t>
            </a:r>
            <a:r>
              <a:rPr lang="en-US" sz="1600" dirty="0" smtClean="0">
                <a:latin typeface="+mj-lt"/>
                <a:cs typeface="Times New Roman" pitchFamily="18" charset="0"/>
              </a:rPr>
              <a:t>Reserve)</a:t>
            </a:r>
          </a:p>
          <a:p>
            <a:pPr marL="1143000" lvl="3" indent="-285750">
              <a:buFont typeface="Wingdings" panose="05000000000000000000" pitchFamily="2" charset="2"/>
              <a:buChar char="Ø"/>
            </a:pPr>
            <a:r>
              <a:rPr lang="en-US" sz="1600" dirty="0" smtClean="0">
                <a:latin typeface="+mj-lt"/>
                <a:cs typeface="Times New Roman" pitchFamily="18" charset="0"/>
              </a:rPr>
              <a:t>63 </a:t>
            </a:r>
            <a:r>
              <a:rPr lang="en-US" sz="1600" dirty="0">
                <a:latin typeface="+mj-lt"/>
                <a:cs typeface="Times New Roman" pitchFamily="18" charset="0"/>
              </a:rPr>
              <a:t>1830 (Intel) Billets (58 Active Duty, 4 Reserve, 1 Student / NPS Olmsted </a:t>
            </a:r>
            <a:r>
              <a:rPr lang="en-US" sz="1600" dirty="0" smtClean="0">
                <a:latin typeface="+mj-lt"/>
                <a:cs typeface="Times New Roman" pitchFamily="18" charset="0"/>
              </a:rPr>
              <a:t>Scholar)</a:t>
            </a:r>
          </a:p>
          <a:p>
            <a:pPr marL="685800" lvl="2" indent="-285750">
              <a:buFont typeface="Arial" pitchFamily="34" charset="0"/>
              <a:buChar char="•"/>
            </a:pPr>
            <a:r>
              <a:rPr lang="en-US" sz="1600" kern="1200" dirty="0" smtClean="0">
                <a:latin typeface="+mj-lt"/>
                <a:cs typeface="Times New Roman" pitchFamily="18" charset="0"/>
              </a:rPr>
              <a:t>Ship’s Movement</a:t>
            </a:r>
          </a:p>
          <a:p>
            <a:pPr marL="685800" lvl="2" indent="-285750">
              <a:buFont typeface="Arial" pitchFamily="34" charset="0"/>
              <a:buChar char="•"/>
            </a:pPr>
            <a:r>
              <a:rPr lang="en-US" sz="1600" dirty="0" smtClean="0">
                <a:latin typeface="+mj-lt"/>
                <a:cs typeface="Times New Roman" pitchFamily="18" charset="0"/>
              </a:rPr>
              <a:t>Units Deploy</a:t>
            </a:r>
          </a:p>
          <a:p>
            <a:pPr marL="685800" lvl="2" indent="-285750">
              <a:buFont typeface="Arial" pitchFamily="34" charset="0"/>
              <a:buChar char="•"/>
            </a:pPr>
            <a:r>
              <a:rPr lang="en-US" sz="1600" dirty="0" smtClean="0">
                <a:latin typeface="+mj-lt"/>
                <a:cs typeface="Times New Roman" pitchFamily="18" charset="0"/>
              </a:rPr>
              <a:t>Predictive Analysis</a:t>
            </a:r>
          </a:p>
          <a:p>
            <a:pPr marL="685800" lvl="2" indent="-285750">
              <a:buFont typeface="Arial" pitchFamily="34" charset="0"/>
              <a:buChar char="•"/>
            </a:pPr>
            <a:r>
              <a:rPr lang="en-US" sz="1600" kern="1200" dirty="0" smtClean="0">
                <a:latin typeface="+mj-lt"/>
                <a:cs typeface="Times New Roman" pitchFamily="18" charset="0"/>
              </a:rPr>
              <a:t>CLREC Outreach / Pamphlets</a:t>
            </a:r>
          </a:p>
          <a:p>
            <a:pPr marL="685800" lvl="2" indent="-285750">
              <a:buFont typeface="Arial" pitchFamily="34" charset="0"/>
              <a:buChar char="•"/>
            </a:pPr>
            <a:r>
              <a:rPr lang="en-US" sz="1600" dirty="0" smtClean="0">
                <a:latin typeface="+mj-lt"/>
                <a:cs typeface="Times New Roman" pitchFamily="18" charset="0"/>
              </a:rPr>
              <a:t>CLREC’s role in the Defense Foreign Language Testing Program (</a:t>
            </a:r>
            <a:r>
              <a:rPr lang="en-US" sz="1600" dirty="0" err="1" smtClean="0">
                <a:latin typeface="+mj-lt"/>
                <a:cs typeface="Times New Roman" pitchFamily="18" charset="0"/>
              </a:rPr>
              <a:t>DFLTP</a:t>
            </a:r>
            <a:r>
              <a:rPr lang="en-US" sz="1600" dirty="0" smtClean="0">
                <a:latin typeface="+mj-lt"/>
                <a:cs typeface="Times New Roman" pitchFamily="18" charset="0"/>
              </a:rPr>
              <a:t>)</a:t>
            </a:r>
            <a:endParaRPr lang="en-US" sz="1600" kern="1200" dirty="0" smtClean="0">
              <a:latin typeface="+mj-lt"/>
              <a:cs typeface="Times New Roman" pitchFamily="18" charset="0"/>
            </a:endParaRPr>
          </a:p>
          <a:p>
            <a:pPr marL="400050" lvl="2" indent="0">
              <a:buFont typeface="Wingdings" pitchFamily="2" charset="2"/>
              <a:buNone/>
            </a:pPr>
            <a:endParaRPr lang="en-US" sz="1600" kern="1200" dirty="0" smtClean="0">
              <a:latin typeface="+mj-lt"/>
              <a:cs typeface="Times New Roman" pitchFamily="18" charset="0"/>
            </a:endParaRPr>
          </a:p>
          <a:p>
            <a:pPr marL="171450" lvl="1" indent="-171450">
              <a:buFontTx/>
              <a:buNone/>
            </a:pPr>
            <a:endParaRPr lang="en-US" sz="900" dirty="0" smtClean="0">
              <a:latin typeface="Arial" pitchFamily="34" charset="0"/>
              <a:cs typeface="Arial" pitchFamily="34" charset="0"/>
            </a:endParaRPr>
          </a:p>
        </p:txBody>
      </p:sp>
      <p:pic>
        <p:nvPicPr>
          <p:cNvPr id="6" name="Picture 3" descr="photo collage-3.jpg"/>
          <p:cNvPicPr>
            <a:picLocks noChangeAspect="1"/>
          </p:cNvPicPr>
          <p:nvPr/>
        </p:nvPicPr>
        <p:blipFill>
          <a:blip r:embed="rId3" cstate="print"/>
          <a:srcRect/>
          <a:stretch>
            <a:fillRect/>
          </a:stretch>
        </p:blipFill>
        <p:spPr bwMode="auto">
          <a:xfrm>
            <a:off x="0" y="5368925"/>
            <a:ext cx="9144000" cy="1489075"/>
          </a:xfrm>
          <a:prstGeom prst="rect">
            <a:avLst/>
          </a:prstGeom>
          <a:noFill/>
          <a:ln w="9525">
            <a:noFill/>
            <a:miter lim="800000"/>
            <a:headEnd/>
            <a:tailEnd/>
          </a:ln>
        </p:spPr>
      </p:pic>
    </p:spTree>
    <p:extLst>
      <p:ext uri="{BB962C8B-B14F-4D97-AF65-F5344CB8AC3E}">
        <p14:creationId xmlns:p14="http://schemas.microsoft.com/office/powerpoint/2010/main" val="243082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4"/>
          <p:cNvSpPr>
            <a:spLocks noChangeArrowheads="1"/>
          </p:cNvSpPr>
          <p:nvPr/>
        </p:nvSpPr>
        <p:spPr bwMode="auto">
          <a:xfrm>
            <a:off x="22225" y="304800"/>
            <a:ext cx="9121775"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90000"/>
              </a:lnSpc>
            </a:pPr>
            <a:r>
              <a:rPr lang="en-US" sz="3200" b="1" i="1" dirty="0">
                <a:solidFill>
                  <a:srgbClr val="002060"/>
                </a:solidFill>
                <a:effectLst>
                  <a:outerShdw blurRad="38100" dist="38100" dir="2700000" algn="tl">
                    <a:srgbClr val="000000">
                      <a:alpha val="43137"/>
                    </a:srgbClr>
                  </a:outerShdw>
                </a:effectLst>
                <a:latin typeface="+mj-lt"/>
              </a:rPr>
              <a:t>CLREC Training Solutions</a:t>
            </a:r>
          </a:p>
        </p:txBody>
      </p:sp>
      <p:pic>
        <p:nvPicPr>
          <p:cNvPr id="4100" name="Picture 21" descr="Master-at-Arms Seaman Jon Walsh, assigned to Military Sealift Command hospital ship USNS Comfort (T-AH 20), helps Nicaraguan Ministry of Agriculture and Forestry (MAGFOR) veterinarian Rigoberto Reyes load a syrin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8117" y="1434769"/>
            <a:ext cx="2092008" cy="155765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1" descr="Master-at-Arms Seaman Jon Walsh, assigned to Military Sealift Command hospital ship USNS Comfort (T-AH 20), helps Nicaraguan Ministry of Agriculture and Forestry (MAGFOR) veterinarian Rigoberto Reyes load a syrin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68117" y="4915058"/>
            <a:ext cx="2092008" cy="139350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1" descr="Master-at-Arms Seaman Jon Walsh, assigned to Military Sealift Command hospital ship USNS Comfort (T-AH 20), helps Nicaraguan Ministry of Agriculture and Forestry (MAGFOR) veterinarian Rigoberto Reyes load a syrin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68990" y="3216433"/>
            <a:ext cx="2090263" cy="142843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720605273"/>
              </p:ext>
            </p:extLst>
          </p:nvPr>
        </p:nvGraphicFramePr>
        <p:xfrm>
          <a:off x="46890" y="1490904"/>
          <a:ext cx="6736818" cy="4495800"/>
        </p:xfrm>
        <a:graphic>
          <a:graphicData uri="http://schemas.openxmlformats.org/drawingml/2006/table">
            <a:tbl>
              <a:tblPr firstRow="1" bandRow="1">
                <a:tableStyleId>{2A488322-F2BA-4B5B-9748-0D474271808F}</a:tableStyleId>
              </a:tblPr>
              <a:tblGrid>
                <a:gridCol w="2330548"/>
                <a:gridCol w="2208628"/>
                <a:gridCol w="2197642"/>
              </a:tblGrid>
              <a:tr h="370840">
                <a:tc>
                  <a:txBody>
                    <a:bodyPr/>
                    <a:lstStyle/>
                    <a:p>
                      <a:pPr algn="ctr"/>
                      <a:r>
                        <a:rPr lang="en-US" sz="1600" dirty="0" smtClean="0"/>
                        <a:t>Delivery Method</a:t>
                      </a:r>
                      <a:endParaRPr lang="en-US" sz="1600" dirty="0"/>
                    </a:p>
                  </a:txBody>
                  <a:tcPr>
                    <a:solidFill>
                      <a:srgbClr val="000066"/>
                    </a:solidFill>
                  </a:tcPr>
                </a:tc>
                <a:tc>
                  <a:txBody>
                    <a:bodyPr/>
                    <a:lstStyle/>
                    <a:p>
                      <a:pPr algn="ctr"/>
                      <a:r>
                        <a:rPr lang="en-US" sz="1600" dirty="0" smtClean="0"/>
                        <a:t>Cultural</a:t>
                      </a:r>
                      <a:r>
                        <a:rPr lang="en-US" sz="1600" baseline="0" dirty="0" smtClean="0"/>
                        <a:t> Orientation</a:t>
                      </a:r>
                      <a:endParaRPr lang="en-US" sz="1600" dirty="0"/>
                    </a:p>
                  </a:txBody>
                  <a:tcPr>
                    <a:solidFill>
                      <a:srgbClr val="000066"/>
                    </a:solidFill>
                  </a:tcPr>
                </a:tc>
                <a:tc>
                  <a:txBody>
                    <a:bodyPr/>
                    <a:lstStyle/>
                    <a:p>
                      <a:pPr algn="ctr"/>
                      <a:r>
                        <a:rPr lang="en-US" sz="1600" dirty="0" smtClean="0"/>
                        <a:t>Language Familiarization</a:t>
                      </a:r>
                      <a:endParaRPr lang="en-US" sz="1600" dirty="0"/>
                    </a:p>
                  </a:txBody>
                  <a:tcPr>
                    <a:solidFill>
                      <a:srgbClr val="000066"/>
                    </a:solidFill>
                  </a:tcPr>
                </a:tc>
              </a:tr>
              <a:tr h="370840">
                <a:tc>
                  <a:txBody>
                    <a:bodyPr/>
                    <a:lstStyle/>
                    <a:p>
                      <a:r>
                        <a:rPr lang="en-US" sz="1600" dirty="0" smtClean="0"/>
                        <a:t>Instructor-Led Group</a:t>
                      </a:r>
                      <a:endParaRPr lang="en-US" sz="1600" dirty="0"/>
                    </a:p>
                  </a:txBody>
                  <a:tcPr/>
                </a:tc>
                <a:tc>
                  <a:txBody>
                    <a:bodyPr/>
                    <a:lstStyle/>
                    <a:p>
                      <a:pPr algn="ctr"/>
                      <a:r>
                        <a:rPr lang="en-US" sz="1600" b="1" dirty="0" smtClean="0"/>
                        <a:t>X</a:t>
                      </a:r>
                      <a:endParaRPr lang="en-US" sz="1600" b="1" dirty="0"/>
                    </a:p>
                  </a:txBody>
                  <a:tcPr anchor="ctr"/>
                </a:tc>
                <a:tc>
                  <a:txBody>
                    <a:bodyPr/>
                    <a:lstStyle/>
                    <a:p>
                      <a:pPr algn="ctr"/>
                      <a:r>
                        <a:rPr lang="en-US" sz="1600" b="1" dirty="0" smtClean="0"/>
                        <a:t>X</a:t>
                      </a:r>
                      <a:endParaRPr lang="en-US" sz="1600" b="1" dirty="0"/>
                    </a:p>
                  </a:txBody>
                  <a:tcPr anchor="ctr"/>
                </a:tc>
              </a:tr>
              <a:tr h="370840">
                <a:tc>
                  <a:txBody>
                    <a:bodyPr/>
                    <a:lstStyle/>
                    <a:p>
                      <a:r>
                        <a:rPr lang="en-US" sz="1600" dirty="0" smtClean="0"/>
                        <a:t>Command-Delivered</a:t>
                      </a:r>
                      <a:r>
                        <a:rPr lang="en-US" sz="1600" baseline="0" dirty="0" smtClean="0"/>
                        <a:t> Training on DVD/CD </a:t>
                      </a:r>
                      <a:endParaRPr lang="en-US" sz="1600" dirty="0"/>
                    </a:p>
                  </a:txBody>
                  <a:tcPr/>
                </a:tc>
                <a:tc>
                  <a:txBody>
                    <a:bodyPr/>
                    <a:lstStyle/>
                    <a:p>
                      <a:pPr algn="ctr"/>
                      <a:r>
                        <a:rPr lang="en-US" sz="1600" b="1" dirty="0" smtClean="0"/>
                        <a:t>X</a:t>
                      </a:r>
                      <a:endParaRPr lang="en-US" sz="1600" b="1" dirty="0"/>
                    </a:p>
                  </a:txBody>
                  <a:tcPr anchor="ctr"/>
                </a:tc>
                <a:tc>
                  <a:txBody>
                    <a:bodyPr/>
                    <a:lstStyle/>
                    <a:p>
                      <a:pPr algn="ctr"/>
                      <a:endParaRPr lang="en-US" sz="1600" b="1" dirty="0"/>
                    </a:p>
                  </a:txBody>
                  <a:tcPr anchor="ctr"/>
                </a:tc>
              </a:tr>
              <a:tr h="370840">
                <a:tc>
                  <a:txBody>
                    <a:bodyPr/>
                    <a:lstStyle/>
                    <a:p>
                      <a:r>
                        <a:rPr lang="en-US" sz="1600" dirty="0" smtClean="0"/>
                        <a:t>Self-Paced Navy or Joint</a:t>
                      </a:r>
                      <a:r>
                        <a:rPr lang="en-US" sz="1600" baseline="0" dirty="0" smtClean="0"/>
                        <a:t> </a:t>
                      </a:r>
                      <a:r>
                        <a:rPr lang="en-US" sz="1600" dirty="0" smtClean="0"/>
                        <a:t>e-Learning</a:t>
                      </a:r>
                      <a:endParaRPr lang="en-US" sz="1600" dirty="0"/>
                    </a:p>
                  </a:txBody>
                  <a:tcPr/>
                </a:tc>
                <a:tc>
                  <a:txBody>
                    <a:bodyPr/>
                    <a:lstStyle/>
                    <a:p>
                      <a:pPr algn="ctr"/>
                      <a:r>
                        <a:rPr lang="en-US" sz="1600" b="1" dirty="0" smtClean="0"/>
                        <a:t>X</a:t>
                      </a:r>
                      <a:endParaRPr lang="en-US" sz="1600" b="1" dirty="0"/>
                    </a:p>
                  </a:txBody>
                  <a:tcPr anchor="ctr"/>
                </a:tc>
                <a:tc>
                  <a:txBody>
                    <a:bodyPr/>
                    <a:lstStyle/>
                    <a:p>
                      <a:pPr algn="ctr"/>
                      <a:endParaRPr lang="en-US" sz="1600" b="1" dirty="0"/>
                    </a:p>
                  </a:txBody>
                  <a:tcPr anchor="ctr"/>
                </a:tc>
              </a:tr>
              <a:tr h="370840">
                <a:tc>
                  <a:txBody>
                    <a:bodyPr/>
                    <a:lstStyle/>
                    <a:p>
                      <a:r>
                        <a:rPr lang="en-US" sz="1600" dirty="0" smtClean="0"/>
                        <a:t>Self-Executing Audio/Video</a:t>
                      </a:r>
                      <a:r>
                        <a:rPr lang="en-US" sz="1600" baseline="0" dirty="0" smtClean="0"/>
                        <a:t> Presentation</a:t>
                      </a:r>
                      <a:endParaRPr lang="en-US" sz="1600" dirty="0"/>
                    </a:p>
                  </a:txBody>
                  <a:tcPr/>
                </a:tc>
                <a:tc>
                  <a:txBody>
                    <a:bodyPr/>
                    <a:lstStyle/>
                    <a:p>
                      <a:pPr algn="ctr"/>
                      <a:r>
                        <a:rPr lang="en-US" sz="1600" b="1" dirty="0" smtClean="0"/>
                        <a:t>X</a:t>
                      </a:r>
                      <a:endParaRPr lang="en-US" sz="1600" b="1" dirty="0"/>
                    </a:p>
                  </a:txBody>
                  <a:tcPr anchor="ctr"/>
                </a:tc>
                <a:tc>
                  <a:txBody>
                    <a:bodyPr/>
                    <a:lstStyle/>
                    <a:p>
                      <a:pPr algn="ctr"/>
                      <a:endParaRPr lang="en-US" sz="1600" b="1" dirty="0"/>
                    </a:p>
                  </a:txBody>
                  <a:tcPr anchor="ctr"/>
                </a:tc>
              </a:tr>
              <a:tr h="370840">
                <a:tc>
                  <a:txBody>
                    <a:bodyPr/>
                    <a:lstStyle/>
                    <a:p>
                      <a:r>
                        <a:rPr lang="en-US" sz="1600" dirty="0" smtClean="0"/>
                        <a:t>Individual</a:t>
                      </a:r>
                      <a:r>
                        <a:rPr lang="en-US" sz="1600" baseline="0" dirty="0" smtClean="0"/>
                        <a:t> Tutoring</a:t>
                      </a:r>
                      <a:endParaRPr lang="en-US" sz="1600" dirty="0"/>
                    </a:p>
                  </a:txBody>
                  <a:tcPr/>
                </a:tc>
                <a:tc>
                  <a:txBody>
                    <a:bodyPr/>
                    <a:lstStyle/>
                    <a:p>
                      <a:pPr algn="ctr"/>
                      <a:endParaRPr lang="en-US" sz="1600" b="1" dirty="0"/>
                    </a:p>
                  </a:txBody>
                  <a:tcPr anchor="ctr"/>
                </a:tc>
                <a:tc>
                  <a:txBody>
                    <a:bodyPr/>
                    <a:lstStyle/>
                    <a:p>
                      <a:pPr algn="ctr"/>
                      <a:r>
                        <a:rPr lang="en-US" sz="1600" b="1" dirty="0" smtClean="0"/>
                        <a:t>X</a:t>
                      </a:r>
                      <a:endParaRPr lang="en-US" sz="1600" b="1" dirty="0"/>
                    </a:p>
                  </a:txBody>
                  <a:tcPr anchor="ctr"/>
                </a:tc>
              </a:tr>
              <a:tr h="370840">
                <a:tc>
                  <a:txBody>
                    <a:bodyPr/>
                    <a:lstStyle/>
                    <a:p>
                      <a:r>
                        <a:rPr lang="en-US" sz="1600" dirty="0" smtClean="0"/>
                        <a:t>Self-Paced Freeware,</a:t>
                      </a:r>
                      <a:r>
                        <a:rPr lang="en-US" sz="1600" baseline="0" dirty="0" smtClean="0"/>
                        <a:t> </a:t>
                      </a:r>
                      <a:r>
                        <a:rPr lang="en-US" sz="1600" dirty="0" smtClean="0"/>
                        <a:t>Shareware &amp; Government</a:t>
                      </a:r>
                      <a:r>
                        <a:rPr lang="en-US" sz="1600" baseline="0" dirty="0" smtClean="0"/>
                        <a:t> Products</a:t>
                      </a:r>
                      <a:endParaRPr lang="en-US" sz="1600" dirty="0"/>
                    </a:p>
                  </a:txBody>
                  <a:tcPr/>
                </a:tc>
                <a:tc>
                  <a:txBody>
                    <a:bodyPr/>
                    <a:lstStyle/>
                    <a:p>
                      <a:pPr algn="ctr"/>
                      <a:endParaRPr lang="en-US" sz="1600" b="1" dirty="0"/>
                    </a:p>
                  </a:txBody>
                  <a:tcPr anchor="ctr"/>
                </a:tc>
                <a:tc>
                  <a:txBody>
                    <a:bodyPr/>
                    <a:lstStyle/>
                    <a:p>
                      <a:pPr algn="ctr"/>
                      <a:r>
                        <a:rPr lang="en-US" sz="1600" b="1" dirty="0" smtClean="0"/>
                        <a:t>X</a:t>
                      </a:r>
                      <a:endParaRPr lang="en-US" sz="1600" b="1" dirty="0"/>
                    </a:p>
                  </a:txBody>
                  <a:tcPr anchor="ctr"/>
                </a:tc>
              </a:tr>
              <a:tr h="370840">
                <a:tc>
                  <a:txBody>
                    <a:bodyPr/>
                    <a:lstStyle/>
                    <a:p>
                      <a:r>
                        <a:rPr lang="en-US" sz="1600" dirty="0" smtClean="0"/>
                        <a:t>Commercial</a:t>
                      </a:r>
                      <a:r>
                        <a:rPr lang="en-US" sz="1600" baseline="0" dirty="0" smtClean="0"/>
                        <a:t> Products</a:t>
                      </a:r>
                      <a:endParaRPr lang="en-US" sz="1600" dirty="0"/>
                    </a:p>
                  </a:txBody>
                  <a:tcPr/>
                </a:tc>
                <a:tc>
                  <a:txBody>
                    <a:bodyPr/>
                    <a:lstStyle/>
                    <a:p>
                      <a:pPr algn="ctr"/>
                      <a:endParaRPr lang="en-US" sz="1600" b="1" dirty="0"/>
                    </a:p>
                  </a:txBody>
                  <a:tcPr anchor="ctr"/>
                </a:tc>
                <a:tc>
                  <a:txBody>
                    <a:bodyPr/>
                    <a:lstStyle/>
                    <a:p>
                      <a:pPr algn="ctr"/>
                      <a:r>
                        <a:rPr lang="en-US" sz="1600" b="1" dirty="0" smtClean="0"/>
                        <a:t>X</a:t>
                      </a:r>
                      <a:endParaRPr lang="en-US" sz="1600" b="1" dirty="0"/>
                    </a:p>
                  </a:txBody>
                  <a:tcPr anchor="ctr"/>
                </a:tc>
              </a:tr>
            </a:tbl>
          </a:graphicData>
        </a:graphic>
      </p:graphicFrame>
    </p:spTree>
    <p:extLst>
      <p:ext uri="{BB962C8B-B14F-4D97-AF65-F5344CB8AC3E}">
        <p14:creationId xmlns:p14="http://schemas.microsoft.com/office/powerpoint/2010/main" val="4166649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22225" y="304800"/>
            <a:ext cx="9121775" cy="5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a:lnSpc>
                <a:spcPct val="90000"/>
              </a:lnSpc>
            </a:pPr>
            <a:r>
              <a:rPr lang="en-US" sz="3200" b="1" i="1" dirty="0">
                <a:solidFill>
                  <a:srgbClr val="002060"/>
                </a:solidFill>
                <a:effectLst>
                  <a:outerShdw blurRad="38100" dist="38100" dir="2700000" algn="tl">
                    <a:srgbClr val="000000">
                      <a:alpha val="43137"/>
                    </a:srgbClr>
                  </a:outerShdw>
                </a:effectLst>
                <a:latin typeface="+mj-lt"/>
              </a:rPr>
              <a:t>Other Training </a:t>
            </a:r>
            <a:r>
              <a:rPr lang="en-US" sz="3200" b="1" i="1" dirty="0" smtClean="0">
                <a:solidFill>
                  <a:srgbClr val="002060"/>
                </a:solidFill>
                <a:effectLst>
                  <a:outerShdw blurRad="38100" dist="38100" dir="2700000" algn="tl">
                    <a:srgbClr val="000000">
                      <a:alpha val="43137"/>
                    </a:srgbClr>
                  </a:outerShdw>
                </a:effectLst>
                <a:latin typeface="+mj-lt"/>
              </a:rPr>
              <a:t>Products</a:t>
            </a:r>
            <a:endParaRPr lang="en-US" sz="3200" b="1" i="1" dirty="0">
              <a:solidFill>
                <a:srgbClr val="002060"/>
              </a:solidFill>
              <a:effectLst>
                <a:outerShdw blurRad="38100" dist="38100" dir="2700000" algn="tl">
                  <a:srgbClr val="000000">
                    <a:alpha val="43137"/>
                  </a:srgbClr>
                </a:outerShdw>
              </a:effectLst>
              <a:latin typeface="+mj-lt"/>
            </a:endParaRPr>
          </a:p>
        </p:txBody>
      </p:sp>
      <p:pic>
        <p:nvPicPr>
          <p:cNvPr id="1028" name="Picture 4" descr="http://upload.wikimedia.org/wikipedia/commons/9/90/Navy_LT_Joe_Holstead_talks_to_ANCOP_members_about_their_Rules_of_Engagement_training_(46039820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2398" y="1333500"/>
            <a:ext cx="2723562" cy="1823089"/>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160337" y="1333500"/>
            <a:ext cx="5481338" cy="5092378"/>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171450" lvl="1" indent="-171450"/>
            <a:r>
              <a:rPr lang="en-US" b="1" dirty="0" smtClean="0">
                <a:latin typeface="+mj-lt"/>
                <a:cs typeface="Times New Roman" pitchFamily="18" charset="0"/>
              </a:rPr>
              <a:t>Key Leader Engagement (KLE)</a:t>
            </a:r>
          </a:p>
          <a:p>
            <a:pPr marL="685800" lvl="2" indent="-285750">
              <a:buFont typeface="Arial" pitchFamily="34" charset="0"/>
              <a:buChar char="•"/>
            </a:pPr>
            <a:r>
              <a:rPr lang="en-US" sz="1800" dirty="0">
                <a:latin typeface="+mj-lt"/>
                <a:cs typeface="Times New Roman" pitchFamily="18" charset="0"/>
              </a:rPr>
              <a:t>Classroom preparation</a:t>
            </a:r>
          </a:p>
          <a:p>
            <a:pPr marL="685800" lvl="2" indent="-285750">
              <a:buFont typeface="Arial" pitchFamily="34" charset="0"/>
              <a:buChar char="•"/>
            </a:pPr>
            <a:r>
              <a:rPr lang="en-US" sz="1800" dirty="0">
                <a:latin typeface="+mj-lt"/>
                <a:cs typeface="Times New Roman" pitchFamily="18" charset="0"/>
              </a:rPr>
              <a:t>Practical </a:t>
            </a:r>
            <a:r>
              <a:rPr lang="en-US" sz="1800" dirty="0" smtClean="0">
                <a:latin typeface="+mj-lt"/>
                <a:cs typeface="Times New Roman" pitchFamily="18" charset="0"/>
              </a:rPr>
              <a:t>Application in simulated environment</a:t>
            </a:r>
            <a:endParaRPr lang="en-US" sz="1000" dirty="0">
              <a:latin typeface="+mj-lt"/>
              <a:cs typeface="Times New Roman" pitchFamily="18" charset="0"/>
            </a:endParaRPr>
          </a:p>
          <a:p>
            <a:pPr marL="400050" lvl="2" indent="0">
              <a:buNone/>
            </a:pPr>
            <a:endParaRPr lang="en-US" sz="1000" dirty="0">
              <a:latin typeface="+mj-lt"/>
              <a:cs typeface="Times New Roman" pitchFamily="18" charset="0"/>
            </a:endParaRPr>
          </a:p>
          <a:p>
            <a:pPr marL="171450" lvl="1" indent="-171450"/>
            <a:r>
              <a:rPr lang="en-US" b="1" dirty="0" smtClean="0">
                <a:cs typeface="Times New Roman" pitchFamily="18" charset="0"/>
              </a:rPr>
              <a:t>Language Familiarization Instruction</a:t>
            </a:r>
          </a:p>
          <a:p>
            <a:pPr marL="685800" lvl="2" indent="-285750">
              <a:buFont typeface="Arial" pitchFamily="34" charset="0"/>
              <a:buChar char="•"/>
            </a:pPr>
            <a:r>
              <a:rPr lang="en-US" sz="1800" dirty="0" smtClean="0">
                <a:latin typeface="+mj-lt"/>
                <a:cs typeface="Times New Roman" pitchFamily="18" charset="0"/>
              </a:rPr>
              <a:t>Tailored to mission requirements (HADR/VBSS/COMREL)</a:t>
            </a:r>
          </a:p>
          <a:p>
            <a:pPr marL="685800" lvl="2" indent="-285750">
              <a:buFont typeface="Arial" pitchFamily="34" charset="0"/>
              <a:buChar char="•"/>
            </a:pPr>
            <a:r>
              <a:rPr lang="en-US" sz="1800" dirty="0" smtClean="0">
                <a:latin typeface="+mj-lt"/>
                <a:cs typeface="Times New Roman" pitchFamily="18" charset="0"/>
              </a:rPr>
              <a:t>Instructor led </a:t>
            </a:r>
          </a:p>
          <a:p>
            <a:pPr marL="685800" lvl="2" indent="-285750">
              <a:buFont typeface="Arial" pitchFamily="34" charset="0"/>
              <a:buChar char="•"/>
            </a:pPr>
            <a:r>
              <a:rPr lang="en-US" sz="1800" dirty="0">
                <a:latin typeface="+mj-lt"/>
                <a:cs typeface="Times New Roman" pitchFamily="18" charset="0"/>
              </a:rPr>
              <a:t>C</a:t>
            </a:r>
            <a:r>
              <a:rPr lang="en-US" sz="1800" dirty="0" smtClean="0">
                <a:latin typeface="+mj-lt"/>
                <a:cs typeface="Times New Roman" pitchFamily="18" charset="0"/>
              </a:rPr>
              <a:t>ommercial products and materials</a:t>
            </a:r>
          </a:p>
          <a:p>
            <a:pPr marL="685800" lvl="2" indent="-285750">
              <a:buFont typeface="Arial" pitchFamily="34" charset="0"/>
              <a:buChar char="•"/>
            </a:pPr>
            <a:r>
              <a:rPr lang="en-US" sz="1800" dirty="0" smtClean="0">
                <a:latin typeface="+mj-lt"/>
                <a:cs typeface="Times New Roman" pitchFamily="18" charset="0"/>
              </a:rPr>
              <a:t>Freeware and shareware links</a:t>
            </a:r>
          </a:p>
          <a:p>
            <a:pPr marL="685800" lvl="2" indent="-285750">
              <a:buFont typeface="Arial" pitchFamily="34" charset="0"/>
              <a:buChar char="•"/>
            </a:pPr>
            <a:r>
              <a:rPr lang="en-US" sz="1800" dirty="0" smtClean="0">
                <a:latin typeface="+mj-lt"/>
                <a:cs typeface="Times New Roman" pitchFamily="18" charset="0"/>
              </a:rPr>
              <a:t>“</a:t>
            </a:r>
            <a:r>
              <a:rPr lang="en-US" sz="1800" dirty="0" err="1" smtClean="0">
                <a:latin typeface="+mj-lt"/>
                <a:cs typeface="Times New Roman" pitchFamily="18" charset="0"/>
              </a:rPr>
              <a:t>Playaway</a:t>
            </a:r>
            <a:r>
              <a:rPr lang="en-US" sz="1800" dirty="0" smtClean="0">
                <a:latin typeface="+mj-lt"/>
                <a:cs typeface="Times New Roman" pitchFamily="18" charset="0"/>
              </a:rPr>
              <a:t>” audio players</a:t>
            </a:r>
          </a:p>
          <a:p>
            <a:pPr marL="400050" lvl="2" indent="0">
              <a:buNone/>
            </a:pPr>
            <a:endParaRPr lang="en-US" sz="1000" dirty="0" smtClean="0">
              <a:latin typeface="+mj-lt"/>
              <a:cs typeface="Times New Roman" pitchFamily="18" charset="0"/>
            </a:endParaRPr>
          </a:p>
          <a:p>
            <a:pPr marL="171450" lvl="1" indent="-171450"/>
            <a:r>
              <a:rPr lang="en-US" b="1" dirty="0" smtClean="0">
                <a:cs typeface="Times New Roman" pitchFamily="18" charset="0"/>
              </a:rPr>
              <a:t>Virtual Cultural Awareness Trainer</a:t>
            </a:r>
          </a:p>
          <a:p>
            <a:pPr marL="171450" lvl="1" indent="-171450"/>
            <a:r>
              <a:rPr lang="en-US" b="1" dirty="0" smtClean="0">
                <a:cs typeface="Times New Roman" pitchFamily="18" charset="0"/>
              </a:rPr>
              <a:t>Professional Etiquette Guides</a:t>
            </a:r>
          </a:p>
          <a:p>
            <a:pPr marL="171450" lvl="1" indent="-171450"/>
            <a:r>
              <a:rPr lang="en-US" b="1" dirty="0" smtClean="0">
                <a:cs typeface="Times New Roman" pitchFamily="18" charset="0"/>
              </a:rPr>
              <a:t>Culture Cards</a:t>
            </a:r>
            <a:endParaRPr lang="en-US" sz="1100" b="1" dirty="0" smtClean="0">
              <a:cs typeface="Times New Roman" pitchFamily="18" charset="0"/>
            </a:endParaRPr>
          </a:p>
          <a:p>
            <a:pPr marL="685800" lvl="2" indent="-285750">
              <a:buFont typeface="Arial" pitchFamily="34" charset="0"/>
              <a:buChar char="•"/>
            </a:pPr>
            <a:endParaRPr lang="en-US" sz="1800" dirty="0" smtClean="0">
              <a:cs typeface="Times New Roman" pitchFamily="18" charset="0"/>
            </a:endParaRPr>
          </a:p>
        </p:txBody>
      </p:sp>
      <p:pic>
        <p:nvPicPr>
          <p:cNvPr id="11" name="Picture 10" descr="University_Collaboration.bmp"/>
          <p:cNvPicPr/>
          <p:nvPr/>
        </p:nvPicPr>
        <p:blipFill>
          <a:blip r:embed="rId4" cstate="email"/>
          <a:srcRect/>
          <a:stretch>
            <a:fillRect/>
          </a:stretch>
        </p:blipFill>
        <p:spPr bwMode="auto">
          <a:xfrm>
            <a:off x="5781158" y="3344874"/>
            <a:ext cx="2724802" cy="3341679"/>
          </a:xfrm>
          <a:prstGeom prst="rect">
            <a:avLst/>
          </a:prstGeom>
          <a:noFill/>
          <a:effectLst>
            <a:outerShdw dist="107763" dir="2700000" algn="ctr" rotWithShape="0">
              <a:srgbClr val="808080">
                <a:alpha val="50000"/>
              </a:srgbClr>
            </a:outerShdw>
          </a:effectLst>
        </p:spPr>
      </p:pic>
    </p:spTree>
    <p:extLst>
      <p:ext uri="{BB962C8B-B14F-4D97-AF65-F5344CB8AC3E}">
        <p14:creationId xmlns:p14="http://schemas.microsoft.com/office/powerpoint/2010/main" val="4643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
          <p:cNvSpPr>
            <a:spLocks noChangeArrowheads="1"/>
          </p:cNvSpPr>
          <p:nvPr/>
        </p:nvSpPr>
        <p:spPr bwMode="auto">
          <a:xfrm>
            <a:off x="1127052" y="321336"/>
            <a:ext cx="6868633" cy="536173"/>
          </a:xfrm>
          <a:prstGeom prst="rect">
            <a:avLst/>
          </a:prstGeom>
          <a:noFill/>
          <a:ln w="9525">
            <a:noFill/>
            <a:miter lim="800000"/>
            <a:headEnd/>
            <a:tailEnd/>
          </a:ln>
        </p:spPr>
        <p:txBody>
          <a:bodyPr wrap="square" lIns="92075" tIns="46038" rIns="92075" bIns="46038">
            <a:spAutoFit/>
          </a:bodyPr>
          <a:lstStyle/>
          <a:p>
            <a:pPr algn="ctr" eaLnBrk="0" hangingPunct="0">
              <a:lnSpc>
                <a:spcPct val="90000"/>
              </a:lnSpc>
            </a:pPr>
            <a:r>
              <a:rPr lang="en-US" sz="3200" b="1" i="1" dirty="0">
                <a:solidFill>
                  <a:srgbClr val="002060"/>
                </a:solidFill>
                <a:effectLst>
                  <a:outerShdw blurRad="38100" dist="38100" dir="2700000" algn="tl">
                    <a:srgbClr val="000000">
                      <a:alpha val="43137"/>
                    </a:srgbClr>
                  </a:outerShdw>
                </a:effectLst>
                <a:latin typeface="+mj-lt"/>
              </a:rPr>
              <a:t>On the Horizon</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19592" y="4702677"/>
            <a:ext cx="3207690" cy="1538282"/>
          </a:xfrm>
          <a:prstGeom prst="rect">
            <a:avLst/>
          </a:prstGeom>
          <a:noFill/>
          <a:ln>
            <a:noFill/>
          </a:ln>
          <a:effectLst>
            <a:outerShdw dist="107763" dir="2700000" algn="ctr" rotWithShape="0">
              <a:srgbClr val="808080">
                <a:alpha val="50000"/>
              </a:srgbClr>
            </a:outerShdw>
          </a:effec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365" y="3890309"/>
            <a:ext cx="3657600" cy="839050"/>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365" y="2522897"/>
            <a:ext cx="3657600" cy="1193471"/>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274" y="3983921"/>
            <a:ext cx="1838325" cy="50482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1365" y="1700672"/>
            <a:ext cx="3657600" cy="648284"/>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2684" y="1289553"/>
            <a:ext cx="4958499" cy="3447098"/>
          </a:xfrm>
          <a:prstGeom prst="rect">
            <a:avLst/>
          </a:prstGeom>
          <a:noFill/>
        </p:spPr>
        <p:txBody>
          <a:bodyPr wrap="square" rtlCol="0">
            <a:spAutoFit/>
          </a:bodyPr>
          <a:lstStyle/>
          <a:p>
            <a:r>
              <a:rPr lang="en-US" sz="2000" b="1" dirty="0" smtClean="0">
                <a:latin typeface="Arial" pitchFamily="34" charset="0"/>
                <a:cs typeface="Arial" pitchFamily="34" charset="0"/>
              </a:rPr>
              <a:t>Development of web-delivered products</a:t>
            </a:r>
          </a:p>
          <a:p>
            <a:pPr marL="742950" lvl="1" indent="-285750">
              <a:buFont typeface="Arial" pitchFamily="34" charset="0"/>
              <a:buChar char="•"/>
            </a:pPr>
            <a:r>
              <a:rPr lang="en-US" sz="1800" dirty="0" smtClean="0">
                <a:latin typeface="Arial" pitchFamily="34" charset="0"/>
                <a:cs typeface="Arial" pitchFamily="34" charset="0"/>
              </a:rPr>
              <a:t>Language Familiarization</a:t>
            </a:r>
          </a:p>
          <a:p>
            <a:pPr marL="742950" lvl="1" indent="-285750">
              <a:buFont typeface="Arial" pitchFamily="34" charset="0"/>
              <a:buChar char="•"/>
            </a:pPr>
            <a:r>
              <a:rPr lang="en-US" sz="1800" dirty="0" smtClean="0">
                <a:latin typeface="Arial" pitchFamily="34" charset="0"/>
                <a:cs typeface="Arial" pitchFamily="34" charset="0"/>
              </a:rPr>
              <a:t>Technical Language Translation Tools</a:t>
            </a:r>
          </a:p>
          <a:p>
            <a:pPr marL="742950" lvl="1" indent="-285750">
              <a:buFont typeface="Arial" pitchFamily="34" charset="0"/>
              <a:buChar char="•"/>
            </a:pPr>
            <a:r>
              <a:rPr lang="en-US" sz="1800" dirty="0" smtClean="0">
                <a:latin typeface="Arial" pitchFamily="34" charset="0"/>
                <a:cs typeface="Arial" pitchFamily="34" charset="0"/>
              </a:rPr>
              <a:t>Operational Cultural Awareness</a:t>
            </a:r>
          </a:p>
          <a:p>
            <a:endParaRPr lang="en-US" sz="1800" dirty="0">
              <a:latin typeface="Arial" pitchFamily="34" charset="0"/>
              <a:cs typeface="Arial" pitchFamily="34" charset="0"/>
            </a:endParaRPr>
          </a:p>
          <a:p>
            <a:r>
              <a:rPr lang="en-US" sz="2000" b="1" dirty="0" smtClean="0">
                <a:latin typeface="Arial" pitchFamily="34" charset="0"/>
                <a:cs typeface="Arial" pitchFamily="34" charset="0"/>
              </a:rPr>
              <a:t>Development priorities</a:t>
            </a:r>
          </a:p>
          <a:p>
            <a:pPr marL="742950" lvl="1" indent="-285750">
              <a:buFont typeface="Arial" pitchFamily="34" charset="0"/>
              <a:buChar char="•"/>
            </a:pPr>
            <a:r>
              <a:rPr lang="en-US" sz="1800" dirty="0" smtClean="0">
                <a:latin typeface="Arial" pitchFamily="34" charset="0"/>
                <a:cs typeface="Arial" pitchFamily="34" charset="0"/>
              </a:rPr>
              <a:t>Force Demand</a:t>
            </a:r>
          </a:p>
          <a:p>
            <a:pPr marL="742950" lvl="1" indent="-285750">
              <a:buFont typeface="Arial" pitchFamily="34" charset="0"/>
              <a:buChar char="•"/>
            </a:pPr>
            <a:r>
              <a:rPr lang="en-US" sz="1800" dirty="0" smtClean="0">
                <a:latin typeface="Arial" pitchFamily="34" charset="0"/>
                <a:cs typeface="Arial" pitchFamily="34" charset="0"/>
              </a:rPr>
              <a:t>FDNF / NECC Concentration Areas</a:t>
            </a:r>
          </a:p>
          <a:p>
            <a:pPr marL="742950" lvl="1" indent="-285750">
              <a:buFont typeface="Arial" pitchFamily="34" charset="0"/>
              <a:buChar char="•"/>
            </a:pPr>
            <a:endParaRPr lang="en-US" sz="1400" dirty="0" smtClean="0">
              <a:latin typeface="Arial" pitchFamily="34" charset="0"/>
              <a:cs typeface="Arial" pitchFamily="34" charset="0"/>
            </a:endParaRPr>
          </a:p>
          <a:p>
            <a:pPr lvl="1"/>
            <a:endParaRPr lang="en-US" sz="1800" dirty="0" smtClean="0">
              <a:latin typeface="Arial" pitchFamily="34" charset="0"/>
              <a:cs typeface="Arial" pitchFamily="34" charset="0"/>
            </a:endParaRPr>
          </a:p>
          <a:p>
            <a:pPr marL="742950" lvl="1" indent="-285750">
              <a:buFont typeface="Arial" pitchFamily="34" charset="0"/>
              <a:buChar char="•"/>
            </a:pPr>
            <a:endParaRPr lang="en-US" sz="1800" dirty="0">
              <a:latin typeface="Arial" pitchFamily="34" charset="0"/>
              <a:cs typeface="Arial"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1183" y="5091113"/>
            <a:ext cx="3596092" cy="1167697"/>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552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1000"/>
            <a:ext cx="9144000" cy="535531"/>
          </a:xfrm>
          <a:prstGeom prst="rect">
            <a:avLst/>
          </a:prstGeom>
          <a:noFill/>
        </p:spPr>
        <p:txBody>
          <a:bodyPr wrap="square" rtlCol="0">
            <a:spAutoFit/>
          </a:bodyPr>
          <a:lstStyle/>
          <a:p>
            <a:pPr algn="ctr">
              <a:lnSpc>
                <a:spcPct val="90000"/>
              </a:lnSpc>
              <a:spcBef>
                <a:spcPct val="20000"/>
              </a:spcBef>
            </a:pPr>
            <a:r>
              <a:rPr lang="en-US" sz="3200" b="1" i="1" dirty="0" smtClean="0">
                <a:solidFill>
                  <a:srgbClr val="002060"/>
                </a:solidFill>
                <a:effectLst>
                  <a:outerShdw blurRad="38100" dist="38100" dir="2700000" algn="tl">
                    <a:srgbClr val="000000">
                      <a:alpha val="43137"/>
                    </a:srgbClr>
                  </a:outerShdw>
                </a:effectLst>
                <a:latin typeface="Arial"/>
              </a:rPr>
              <a:t>Sample of Products</a:t>
            </a:r>
            <a:endParaRPr lang="en-US" sz="3200" b="1" i="1" dirty="0">
              <a:solidFill>
                <a:srgbClr val="002060"/>
              </a:solidFill>
              <a:effectLst>
                <a:outerShdw blurRad="38100" dist="38100" dir="2700000" algn="tl">
                  <a:srgbClr val="000000">
                    <a:alpha val="43137"/>
                  </a:srgbClr>
                </a:outerShdw>
              </a:effectLst>
              <a:latin typeface="Arial"/>
            </a:endParaRPr>
          </a:p>
        </p:txBody>
      </p:sp>
      <p:sp>
        <p:nvSpPr>
          <p:cNvPr id="9" name="Rectangle 2"/>
          <p:cNvSpPr txBox="1">
            <a:spLocks noChangeArrowheads="1"/>
          </p:cNvSpPr>
          <p:nvPr/>
        </p:nvSpPr>
        <p:spPr>
          <a:xfrm>
            <a:off x="160336" y="1333500"/>
            <a:ext cx="8850313" cy="5092378"/>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marL="400050" lvl="2" indent="0">
              <a:spcBef>
                <a:spcPts val="0"/>
              </a:spcBef>
              <a:buNone/>
            </a:pPr>
            <a:endParaRPr lang="en-US" sz="1800" dirty="0" smtClean="0">
              <a:cs typeface="Times New Roman" pitchFamily="18" charset="0"/>
            </a:endParaRPr>
          </a:p>
          <a:p>
            <a:pPr marL="171450" lvl="1" indent="-171450">
              <a:spcBef>
                <a:spcPts val="0"/>
              </a:spcBef>
            </a:pPr>
            <a:r>
              <a:rPr lang="en-US" dirty="0">
                <a:cs typeface="Times New Roman" pitchFamily="18" charset="0"/>
              </a:rPr>
              <a:t>Operational Cultural Awareness </a:t>
            </a:r>
            <a:r>
              <a:rPr lang="en-US" dirty="0" smtClean="0">
                <a:cs typeface="Times New Roman" pitchFamily="18" charset="0"/>
              </a:rPr>
              <a:t>Training (OCATS)…Bahrain </a:t>
            </a:r>
            <a:r>
              <a:rPr lang="en-US" dirty="0">
                <a:cs typeface="Times New Roman" pitchFamily="18" charset="0"/>
              </a:rPr>
              <a:t>example follows the </a:t>
            </a:r>
            <a:r>
              <a:rPr lang="en-US" dirty="0" smtClean="0">
                <a:cs typeface="Times New Roman" pitchFamily="18" charset="0"/>
              </a:rPr>
              <a:t>EOD Terminology Tool</a:t>
            </a:r>
            <a:endParaRPr lang="en-US" dirty="0">
              <a:cs typeface="Times New Roman" pitchFamily="18" charset="0"/>
            </a:endParaRPr>
          </a:p>
          <a:p>
            <a:pPr marL="685800" lvl="2" indent="-285750">
              <a:spcBef>
                <a:spcPts val="0"/>
              </a:spcBef>
              <a:buFont typeface="Arial" pitchFamily="34" charset="0"/>
              <a:buChar char="•"/>
            </a:pPr>
            <a:r>
              <a:rPr lang="en-US" sz="1800" dirty="0" smtClean="0">
                <a:cs typeface="Times New Roman" pitchFamily="18" charset="0"/>
              </a:rPr>
              <a:t>85 Approved Products</a:t>
            </a:r>
            <a:endParaRPr lang="en-US" sz="1800" dirty="0">
              <a:cs typeface="Times New Roman" pitchFamily="18" charset="0"/>
            </a:endParaRPr>
          </a:p>
          <a:p>
            <a:pPr marL="400050" lvl="2" indent="0">
              <a:spcBef>
                <a:spcPts val="0"/>
              </a:spcBef>
              <a:buNone/>
            </a:pPr>
            <a:endParaRPr lang="en-US" sz="1800" dirty="0">
              <a:cs typeface="Times New Roman" pitchFamily="18" charset="0"/>
            </a:endParaRPr>
          </a:p>
          <a:p>
            <a:pPr marL="171450" lvl="1" indent="-171450">
              <a:spcBef>
                <a:spcPts val="0"/>
              </a:spcBef>
            </a:pPr>
            <a:r>
              <a:rPr lang="en-US" dirty="0" smtClean="0">
                <a:cs typeface="Times New Roman" pitchFamily="18" charset="0"/>
              </a:rPr>
              <a:t>Navy Every Deployment a Global Engagement (EDGE) product (Bahrain example)</a:t>
            </a:r>
          </a:p>
          <a:p>
            <a:pPr marL="685800" lvl="2" indent="-285750">
              <a:spcBef>
                <a:spcPts val="0"/>
              </a:spcBef>
              <a:buFont typeface="Arial" pitchFamily="34" charset="0"/>
              <a:buChar char="•"/>
            </a:pPr>
            <a:r>
              <a:rPr lang="en-US" sz="1800" dirty="0">
                <a:cs typeface="Times New Roman" pitchFamily="18" charset="0"/>
              </a:rPr>
              <a:t>On </a:t>
            </a:r>
            <a:r>
              <a:rPr lang="en-US" sz="1800" dirty="0" smtClean="0">
                <a:cs typeface="Times New Roman" pitchFamily="18" charset="0"/>
              </a:rPr>
              <a:t>line beefed up OCAT version </a:t>
            </a:r>
            <a:endParaRPr lang="en-US" sz="1800" dirty="0">
              <a:cs typeface="Times New Roman" pitchFamily="18" charset="0"/>
            </a:endParaRPr>
          </a:p>
          <a:p>
            <a:pPr marL="685800" lvl="2" indent="-285750">
              <a:spcBef>
                <a:spcPts val="0"/>
              </a:spcBef>
              <a:buFont typeface="Arial" pitchFamily="34" charset="0"/>
              <a:buChar char="•"/>
            </a:pPr>
            <a:r>
              <a:rPr lang="en-US" sz="1800" dirty="0">
                <a:cs typeface="Times New Roman" pitchFamily="18" charset="0"/>
              </a:rPr>
              <a:t>Viewed by over 800 Sailors </a:t>
            </a:r>
          </a:p>
          <a:p>
            <a:pPr marL="171450" lvl="1" indent="-171450">
              <a:spcBef>
                <a:spcPts val="0"/>
              </a:spcBef>
            </a:pPr>
            <a:endParaRPr lang="en-US" dirty="0" smtClean="0">
              <a:cs typeface="Times New Roman" pitchFamily="18" charset="0"/>
            </a:endParaRPr>
          </a:p>
          <a:p>
            <a:pPr marL="171450" lvl="1" indent="-171450">
              <a:spcBef>
                <a:spcPts val="0"/>
              </a:spcBef>
            </a:pPr>
            <a:r>
              <a:rPr lang="en-US" dirty="0">
                <a:cs typeface="Times New Roman" pitchFamily="18" charset="0"/>
              </a:rPr>
              <a:t>Professional Etiquette </a:t>
            </a:r>
            <a:r>
              <a:rPr lang="en-US" dirty="0" smtClean="0">
                <a:cs typeface="Times New Roman" pitchFamily="18" charset="0"/>
              </a:rPr>
              <a:t>Guide</a:t>
            </a:r>
          </a:p>
          <a:p>
            <a:pPr marL="0" lvl="1" indent="0">
              <a:spcBef>
                <a:spcPts val="0"/>
              </a:spcBef>
              <a:buNone/>
            </a:pPr>
            <a:endParaRPr lang="en-US" dirty="0">
              <a:cs typeface="Times New Roman" pitchFamily="18" charset="0"/>
            </a:endParaRPr>
          </a:p>
          <a:p>
            <a:pPr marL="171450" lvl="1" indent="-171450">
              <a:spcBef>
                <a:spcPts val="0"/>
              </a:spcBef>
            </a:pPr>
            <a:r>
              <a:rPr lang="en-US" dirty="0" smtClean="0">
                <a:cs typeface="Times New Roman" pitchFamily="18" charset="0"/>
              </a:rPr>
              <a:t>Culture Cards</a:t>
            </a:r>
            <a:endParaRPr lang="en-US" dirty="0">
              <a:cs typeface="Times New Roman" pitchFamily="18" charset="0"/>
            </a:endParaRPr>
          </a:p>
          <a:p>
            <a:pPr marL="171450" lvl="1" indent="-171450">
              <a:spcBef>
                <a:spcPts val="0"/>
              </a:spcBef>
            </a:pPr>
            <a:endParaRPr lang="en-US" dirty="0" smtClean="0">
              <a:cs typeface="Times New Roman" pitchFamily="18" charset="0"/>
            </a:endParaRPr>
          </a:p>
          <a:p>
            <a:pPr marL="171450" lvl="1" indent="-171450">
              <a:spcBef>
                <a:spcPts val="0"/>
              </a:spcBef>
            </a:pPr>
            <a:r>
              <a:rPr lang="en-US" dirty="0" smtClean="0">
                <a:cs typeface="Times New Roman" pitchFamily="18" charset="0"/>
              </a:rPr>
              <a:t>Additional Products</a:t>
            </a:r>
            <a:endParaRPr lang="en-US" dirty="0">
              <a:cs typeface="Times New Roman" pitchFamily="18" charset="0"/>
            </a:endParaRPr>
          </a:p>
          <a:p>
            <a:pPr marL="171450" lvl="1" indent="-171450">
              <a:spcBef>
                <a:spcPts val="0"/>
              </a:spcBef>
            </a:pPr>
            <a:endParaRPr lang="en-US" dirty="0" smtClean="0">
              <a:cs typeface="Times New Roman" pitchFamily="18" charset="0"/>
            </a:endParaRPr>
          </a:p>
          <a:p>
            <a:pPr marL="0" lvl="1" indent="0">
              <a:spcBef>
                <a:spcPts val="0"/>
              </a:spcBef>
              <a:buNone/>
            </a:pPr>
            <a:r>
              <a:rPr lang="en-US" sz="1800" dirty="0" smtClean="0">
                <a:cs typeface="Times New Roman" pitchFamily="18" charset="0"/>
              </a:rPr>
              <a:t> </a:t>
            </a:r>
            <a:endParaRPr lang="en-US" sz="1800" dirty="0">
              <a:cs typeface="Times New Roman" pitchFamily="18" charset="0"/>
            </a:endParaRPr>
          </a:p>
          <a:p>
            <a:pPr marL="171450" lvl="1" indent="-171450">
              <a:spcBef>
                <a:spcPts val="0"/>
              </a:spcBef>
            </a:pPr>
            <a:endParaRPr lang="en-US" dirty="0" smtClean="0">
              <a:cs typeface="Times New Roman" pitchFamily="18" charset="0"/>
            </a:endParaRPr>
          </a:p>
          <a:p>
            <a:pPr marL="0" lvl="1" indent="0">
              <a:spcBef>
                <a:spcPts val="0"/>
              </a:spcBef>
              <a:buNone/>
            </a:pPr>
            <a:endParaRPr lang="en-US" sz="1100" dirty="0" smtClean="0">
              <a:cs typeface="Times New Roman" pitchFamily="18" charset="0"/>
            </a:endParaRPr>
          </a:p>
          <a:p>
            <a:pPr marL="685800" lvl="2" indent="-285750">
              <a:spcBef>
                <a:spcPts val="0"/>
              </a:spcBef>
              <a:buFont typeface="Arial" pitchFamily="34" charset="0"/>
              <a:buChar char="•"/>
            </a:pPr>
            <a:endParaRPr lang="en-US" sz="1800" dirty="0" smtClean="0">
              <a:cs typeface="Times New Roman" pitchFamily="18" charset="0"/>
            </a:endParaRPr>
          </a:p>
        </p:txBody>
      </p:sp>
    </p:spTree>
    <p:extLst>
      <p:ext uri="{BB962C8B-B14F-4D97-AF65-F5344CB8AC3E}">
        <p14:creationId xmlns:p14="http://schemas.microsoft.com/office/powerpoint/2010/main" val="265033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1000"/>
            <a:ext cx="9144000" cy="535531"/>
          </a:xfrm>
          <a:prstGeom prst="rect">
            <a:avLst/>
          </a:prstGeom>
          <a:noFill/>
        </p:spPr>
        <p:txBody>
          <a:bodyPr wrap="square" rtlCol="0">
            <a:spAutoFit/>
          </a:bodyPr>
          <a:lstStyle/>
          <a:p>
            <a:pPr algn="ctr">
              <a:lnSpc>
                <a:spcPct val="90000"/>
              </a:lnSpc>
              <a:spcBef>
                <a:spcPct val="20000"/>
              </a:spcBef>
            </a:pPr>
            <a:r>
              <a:rPr lang="en-US" sz="3200" b="1" i="1" dirty="0" smtClean="0">
                <a:solidFill>
                  <a:srgbClr val="002060"/>
                </a:solidFill>
                <a:effectLst>
                  <a:outerShdw blurRad="38100" dist="38100" dir="2700000" algn="tl">
                    <a:srgbClr val="000000">
                      <a:alpha val="43137"/>
                    </a:srgbClr>
                  </a:outerShdw>
                </a:effectLst>
                <a:latin typeface="Arial"/>
              </a:rPr>
              <a:t>85 Approved OCATS</a:t>
            </a:r>
            <a:endParaRPr lang="en-US" sz="3200" b="1" i="1" dirty="0">
              <a:solidFill>
                <a:srgbClr val="002060"/>
              </a:solidFill>
              <a:effectLst>
                <a:outerShdw blurRad="38100" dist="38100" dir="2700000" algn="tl">
                  <a:srgbClr val="000000">
                    <a:alpha val="43137"/>
                  </a:srgbClr>
                </a:outerShdw>
              </a:effectLst>
              <a:latin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4042737186"/>
              </p:ext>
            </p:extLst>
          </p:nvPr>
        </p:nvGraphicFramePr>
        <p:xfrm>
          <a:off x="242888" y="1528763"/>
          <a:ext cx="2946400" cy="4000500"/>
        </p:xfrm>
        <a:graphic>
          <a:graphicData uri="http://schemas.openxmlformats.org/drawingml/2006/table">
            <a:tbl>
              <a:tblPr/>
              <a:tblGrid>
                <a:gridCol w="2946400"/>
              </a:tblGrid>
              <a:tr h="190500">
                <a:tc>
                  <a:txBody>
                    <a:bodyPr/>
                    <a:lstStyle/>
                    <a:p>
                      <a:pPr algn="l" fontAlgn="ctr"/>
                      <a:r>
                        <a:rPr lang="en-US" sz="1100" b="0" i="0" u="none" strike="noStrike" dirty="0">
                          <a:solidFill>
                            <a:srgbClr val="000000"/>
                          </a:solidFill>
                          <a:effectLst/>
                          <a:latin typeface="Calibri"/>
                        </a:rPr>
                        <a:t>Afghanistan</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Albania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Algeria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Anguilla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Argentina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Australia</a:t>
                      </a:r>
                    </a:p>
                  </a:txBody>
                  <a:tcPr marL="9525" marR="9525" marT="9525" marB="0" anchor="ctr">
                    <a:lnL>
                      <a:noFill/>
                    </a:lnL>
                    <a:lnR>
                      <a:noFill/>
                    </a:lnR>
                    <a:lnT>
                      <a:noFill/>
                    </a:lnT>
                    <a:lnB>
                      <a:noFill/>
                    </a:lnB>
                  </a:tcPr>
                </a:tc>
              </a:tr>
              <a:tr h="190500">
                <a:tc>
                  <a:txBody>
                    <a:bodyPr/>
                    <a:lstStyle/>
                    <a:p>
                      <a:pPr algn="l" fontAlgn="ctr"/>
                      <a:r>
                        <a:rPr lang="en-US" sz="1100" b="0" i="0" u="none" strike="noStrike" dirty="0">
                          <a:solidFill>
                            <a:srgbClr val="000000"/>
                          </a:solidFill>
                          <a:effectLst/>
                          <a:latin typeface="Calibri"/>
                        </a:rPr>
                        <a:t>Azerbaijan</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Bahrain</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Bangladesh</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Benin</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Bolivia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Botswana</a:t>
                      </a:r>
                    </a:p>
                  </a:txBody>
                  <a:tcPr marL="9525" marR="9525" marT="9525" marB="0" anchor="ctr">
                    <a:lnL>
                      <a:noFill/>
                    </a:lnL>
                    <a:lnR>
                      <a:noFill/>
                    </a:lnR>
                    <a:lnT>
                      <a:noFill/>
                    </a:lnT>
                    <a:lnB>
                      <a:noFill/>
                    </a:lnB>
                  </a:tcPr>
                </a:tc>
              </a:tr>
              <a:tr h="190500">
                <a:tc>
                  <a:txBody>
                    <a:bodyPr/>
                    <a:lstStyle/>
                    <a:p>
                      <a:pPr algn="l" fontAlgn="ctr"/>
                      <a:r>
                        <a:rPr lang="en-US" sz="1100" b="0" i="0" u="none" strike="noStrike" dirty="0">
                          <a:solidFill>
                            <a:srgbClr val="000000"/>
                          </a:solidFill>
                          <a:effectLst/>
                          <a:latin typeface="Calibri"/>
                        </a:rPr>
                        <a:t>Brazil</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Bulgaria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Burma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Cambodia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Canada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China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Columbia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Costa Rica</a:t>
                      </a:r>
                    </a:p>
                  </a:txBody>
                  <a:tcPr marL="9525" marR="9525" marT="9525" marB="0" anchor="ctr">
                    <a:lnL>
                      <a:noFill/>
                    </a:lnL>
                    <a:lnR>
                      <a:noFill/>
                    </a:lnR>
                    <a:lnT>
                      <a:noFill/>
                    </a:lnT>
                    <a:lnB>
                      <a:noFill/>
                    </a:lnB>
                  </a:tcPr>
                </a:tc>
              </a:tr>
              <a:tr h="190500">
                <a:tc>
                  <a:txBody>
                    <a:bodyPr/>
                    <a:lstStyle/>
                    <a:p>
                      <a:pPr algn="l" fontAlgn="ctr"/>
                      <a:r>
                        <a:rPr lang="en-US" sz="1100" b="0" i="0" u="none" strike="noStrike" dirty="0">
                          <a:solidFill>
                            <a:srgbClr val="000000"/>
                          </a:solidFill>
                          <a:effectLst/>
                          <a:latin typeface="Calibri"/>
                        </a:rPr>
                        <a:t>Croatia</a:t>
                      </a:r>
                    </a:p>
                  </a:txBody>
                  <a:tcPr marL="9525" marR="9525" marT="9525" marB="0" anchor="ctr">
                    <a:lnL>
                      <a:noFill/>
                    </a:lnL>
                    <a:lnR>
                      <a:noFill/>
                    </a:lnR>
                    <a:lnT>
                      <a:noFill/>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67481482"/>
              </p:ext>
            </p:extLst>
          </p:nvPr>
        </p:nvGraphicFramePr>
        <p:xfrm>
          <a:off x="1965123" y="1538292"/>
          <a:ext cx="2892829" cy="4114792"/>
        </p:xfrm>
        <a:graphic>
          <a:graphicData uri="http://schemas.openxmlformats.org/drawingml/2006/table">
            <a:tbl>
              <a:tblPr/>
              <a:tblGrid>
                <a:gridCol w="2892829"/>
              </a:tblGrid>
              <a:tr h="187036">
                <a:tc>
                  <a:txBody>
                    <a:bodyPr/>
                    <a:lstStyle/>
                    <a:p>
                      <a:pPr algn="l" fontAlgn="ctr"/>
                      <a:r>
                        <a:rPr lang="en-US" sz="1100" b="0" i="0" u="none" strike="noStrike" dirty="0">
                          <a:solidFill>
                            <a:srgbClr val="000000"/>
                          </a:solidFill>
                          <a:effectLst/>
                          <a:latin typeface="Calibri"/>
                        </a:rPr>
                        <a:t>Cuba</a:t>
                      </a:r>
                    </a:p>
                  </a:txBody>
                  <a:tcPr marL="9352" marR="9352" marT="9352" marB="0" anchor="ctr">
                    <a:lnL>
                      <a:noFill/>
                    </a:lnL>
                    <a:lnR>
                      <a:noFill/>
                    </a:lnR>
                    <a:lnT>
                      <a:noFill/>
                    </a:lnT>
                    <a:lnB>
                      <a:noFill/>
                    </a:lnB>
                  </a:tcPr>
                </a:tc>
              </a:tr>
              <a:tr h="187036">
                <a:tc>
                  <a:txBody>
                    <a:bodyPr/>
                    <a:lstStyle/>
                    <a:p>
                      <a:pPr algn="l" fontAlgn="ctr"/>
                      <a:r>
                        <a:rPr lang="en-US" sz="1100" b="0" i="0" u="none" strike="noStrike" dirty="0">
                          <a:solidFill>
                            <a:srgbClr val="000000"/>
                          </a:solidFill>
                          <a:effectLst/>
                          <a:latin typeface="Calibri"/>
                        </a:rPr>
                        <a:t>Cyprus</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Denmark</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Dominica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Egypt</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Equatorial Guinea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Eritrea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Ethiopia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Gabon</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Georgia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Germany</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Ghana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Greece</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Grenada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Guam</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Guinea (formerly French Guiana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Honduras</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Hong Kong</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Indonesia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Ireland</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Israel</a:t>
                      </a:r>
                    </a:p>
                  </a:txBody>
                  <a:tcPr marL="9352" marR="9352" marT="9352" marB="0" anchor="ctr">
                    <a:lnL>
                      <a:noFill/>
                    </a:lnL>
                    <a:lnR>
                      <a:noFill/>
                    </a:lnR>
                    <a:lnT>
                      <a:noFill/>
                    </a:lnT>
                    <a:lnB>
                      <a:noFill/>
                    </a:lnB>
                  </a:tcPr>
                </a:tc>
              </a:tr>
              <a:tr h="187036">
                <a:tc>
                  <a:txBody>
                    <a:bodyPr/>
                    <a:lstStyle/>
                    <a:p>
                      <a:pPr algn="l" fontAlgn="ctr"/>
                      <a:r>
                        <a:rPr lang="en-US" sz="1100" b="0" i="0" u="none" strike="noStrike" dirty="0">
                          <a:solidFill>
                            <a:srgbClr val="000000"/>
                          </a:solidFill>
                          <a:effectLst/>
                          <a:latin typeface="Calibri"/>
                        </a:rPr>
                        <a:t>Italy</a:t>
                      </a:r>
                    </a:p>
                  </a:txBody>
                  <a:tcPr marL="9352" marR="9352" marT="9352" marB="0"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21942638"/>
              </p:ext>
            </p:extLst>
          </p:nvPr>
        </p:nvGraphicFramePr>
        <p:xfrm>
          <a:off x="4041573" y="1566867"/>
          <a:ext cx="2892829" cy="4114792"/>
        </p:xfrm>
        <a:graphic>
          <a:graphicData uri="http://schemas.openxmlformats.org/drawingml/2006/table">
            <a:tbl>
              <a:tblPr/>
              <a:tblGrid>
                <a:gridCol w="2892829"/>
              </a:tblGrid>
              <a:tr h="187036">
                <a:tc>
                  <a:txBody>
                    <a:bodyPr/>
                    <a:lstStyle/>
                    <a:p>
                      <a:pPr algn="l" fontAlgn="ctr"/>
                      <a:r>
                        <a:rPr lang="en-US" sz="1100" b="0" i="0" u="none" strike="noStrike" dirty="0">
                          <a:solidFill>
                            <a:srgbClr val="000000"/>
                          </a:solidFill>
                          <a:effectLst/>
                          <a:latin typeface="Calibri"/>
                        </a:rPr>
                        <a:t>Ivory Coast</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Jamaica</a:t>
                      </a:r>
                    </a:p>
                  </a:txBody>
                  <a:tcPr marL="9352" marR="9352" marT="9352" marB="0" anchor="ctr">
                    <a:lnL>
                      <a:noFill/>
                    </a:lnL>
                    <a:lnR>
                      <a:noFill/>
                    </a:lnR>
                    <a:lnT>
                      <a:noFill/>
                    </a:lnT>
                    <a:lnB>
                      <a:noFill/>
                    </a:lnB>
                  </a:tcPr>
                </a:tc>
              </a:tr>
              <a:tr h="187036">
                <a:tc>
                  <a:txBody>
                    <a:bodyPr/>
                    <a:lstStyle/>
                    <a:p>
                      <a:pPr algn="l" fontAlgn="ctr"/>
                      <a:r>
                        <a:rPr lang="en-US" sz="1100" b="0" i="0" u="none" strike="noStrike" dirty="0">
                          <a:solidFill>
                            <a:srgbClr val="000000"/>
                          </a:solidFill>
                          <a:effectLst/>
                          <a:latin typeface="Calibri"/>
                        </a:rPr>
                        <a:t>Japan</a:t>
                      </a:r>
                    </a:p>
                  </a:txBody>
                  <a:tcPr marL="9352" marR="9352" marT="9352" marB="0" anchor="ctr">
                    <a:lnL>
                      <a:noFill/>
                    </a:lnL>
                    <a:lnR>
                      <a:noFill/>
                    </a:lnR>
                    <a:lnT>
                      <a:noFill/>
                    </a:lnT>
                    <a:lnB>
                      <a:noFill/>
                    </a:lnB>
                  </a:tcPr>
                </a:tc>
              </a:tr>
              <a:tr h="187036">
                <a:tc>
                  <a:txBody>
                    <a:bodyPr/>
                    <a:lstStyle/>
                    <a:p>
                      <a:pPr algn="l" fontAlgn="ctr"/>
                      <a:r>
                        <a:rPr lang="en-US" sz="1100" b="0" i="0" u="none" strike="noStrike" dirty="0">
                          <a:solidFill>
                            <a:srgbClr val="000000"/>
                          </a:solidFill>
                          <a:effectLst/>
                          <a:latin typeface="Calibri"/>
                        </a:rPr>
                        <a:t>Kenya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Laos</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Latvia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Marshal Islands</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Martinique</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Mauritus</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Mexico</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Micronesia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Montserrat</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Mozambique</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Panama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Papua New Guinea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Philippines</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Poland</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Puerto Rico</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Republic of Congo</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Russia</a:t>
                      </a:r>
                    </a:p>
                  </a:txBody>
                  <a:tcPr marL="9352" marR="9352" marT="9352" marB="0" anchor="ctr">
                    <a:lnL>
                      <a:noFill/>
                    </a:lnL>
                    <a:lnR>
                      <a:noFill/>
                    </a:lnR>
                    <a:lnT>
                      <a:noFill/>
                    </a:lnT>
                    <a:lnB>
                      <a:noFill/>
                    </a:lnB>
                  </a:tcPr>
                </a:tc>
              </a:tr>
              <a:tr h="187036">
                <a:tc>
                  <a:txBody>
                    <a:bodyPr/>
                    <a:lstStyle/>
                    <a:p>
                      <a:pPr algn="l" fontAlgn="ctr"/>
                      <a:r>
                        <a:rPr lang="en-US" sz="1100" b="0" i="0" u="none" strike="noStrike">
                          <a:solidFill>
                            <a:srgbClr val="000000"/>
                          </a:solidFill>
                          <a:effectLst/>
                          <a:latin typeface="Calibri"/>
                        </a:rPr>
                        <a:t>Saint Lucia</a:t>
                      </a:r>
                    </a:p>
                  </a:txBody>
                  <a:tcPr marL="9352" marR="9352" marT="9352" marB="0" anchor="ctr">
                    <a:lnL>
                      <a:noFill/>
                    </a:lnL>
                    <a:lnR>
                      <a:noFill/>
                    </a:lnR>
                    <a:lnT>
                      <a:noFill/>
                    </a:lnT>
                    <a:lnB>
                      <a:noFill/>
                    </a:lnB>
                  </a:tcPr>
                </a:tc>
              </a:tr>
              <a:tr h="187036">
                <a:tc>
                  <a:txBody>
                    <a:bodyPr/>
                    <a:lstStyle/>
                    <a:p>
                      <a:pPr algn="l" fontAlgn="ctr"/>
                      <a:r>
                        <a:rPr lang="en-US" sz="1100" b="0" i="0" u="none" strike="noStrike" dirty="0">
                          <a:solidFill>
                            <a:srgbClr val="000000"/>
                          </a:solidFill>
                          <a:effectLst/>
                          <a:latin typeface="Calibri"/>
                        </a:rPr>
                        <a:t>Saudi Arabia</a:t>
                      </a:r>
                    </a:p>
                  </a:txBody>
                  <a:tcPr marL="9352" marR="9352" marT="9352" marB="0"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54760519"/>
              </p:ext>
            </p:extLst>
          </p:nvPr>
        </p:nvGraphicFramePr>
        <p:xfrm>
          <a:off x="6197600" y="1585913"/>
          <a:ext cx="2946400" cy="3810000"/>
        </p:xfrm>
        <a:graphic>
          <a:graphicData uri="http://schemas.openxmlformats.org/drawingml/2006/table">
            <a:tbl>
              <a:tblPr/>
              <a:tblGrid>
                <a:gridCol w="2946400"/>
              </a:tblGrid>
              <a:tr h="190500">
                <a:tc>
                  <a:txBody>
                    <a:bodyPr/>
                    <a:lstStyle/>
                    <a:p>
                      <a:pPr algn="l" fontAlgn="ctr"/>
                      <a:r>
                        <a:rPr lang="en-US" sz="1100" b="0" i="0" u="none" strike="noStrike" dirty="0">
                          <a:solidFill>
                            <a:srgbClr val="000000"/>
                          </a:solidFill>
                          <a:effectLst/>
                          <a:latin typeface="Calibri"/>
                        </a:rPr>
                        <a:t>Sierra Leone</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Singapore</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Slovenia</a:t>
                      </a:r>
                    </a:p>
                  </a:txBody>
                  <a:tcPr marL="9525" marR="9525" marT="9525" marB="0" anchor="ctr">
                    <a:lnL>
                      <a:noFill/>
                    </a:lnL>
                    <a:lnR>
                      <a:noFill/>
                    </a:lnR>
                    <a:lnT>
                      <a:noFill/>
                    </a:lnT>
                    <a:lnB>
                      <a:noFill/>
                    </a:lnB>
                  </a:tcPr>
                </a:tc>
              </a:tr>
              <a:tr h="190500">
                <a:tc>
                  <a:txBody>
                    <a:bodyPr/>
                    <a:lstStyle/>
                    <a:p>
                      <a:pPr algn="l" fontAlgn="ctr"/>
                      <a:r>
                        <a:rPr lang="en-US" sz="1100" b="0" i="0" u="none" strike="noStrike" dirty="0">
                          <a:solidFill>
                            <a:srgbClr val="000000"/>
                          </a:solidFill>
                          <a:effectLst/>
                          <a:latin typeface="Calibri"/>
                        </a:rPr>
                        <a:t>Somalia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South Korea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Spain</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St Kitts &amp; Nevis</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St Vincent and the Grenadines</a:t>
                      </a:r>
                    </a:p>
                  </a:txBody>
                  <a:tcPr marL="9525" marR="9525" marT="9525" marB="0" anchor="ctr">
                    <a:lnL>
                      <a:noFill/>
                    </a:lnL>
                    <a:lnR>
                      <a:noFill/>
                    </a:lnR>
                    <a:lnT>
                      <a:noFill/>
                    </a:lnT>
                    <a:lnB>
                      <a:noFill/>
                    </a:lnB>
                  </a:tcPr>
                </a:tc>
              </a:tr>
              <a:tr h="190500">
                <a:tc>
                  <a:txBody>
                    <a:bodyPr/>
                    <a:lstStyle/>
                    <a:p>
                      <a:pPr algn="l" fontAlgn="ctr"/>
                      <a:r>
                        <a:rPr lang="en-US" sz="1100" b="0" i="0" u="none" strike="noStrike" dirty="0">
                          <a:solidFill>
                            <a:srgbClr val="000000"/>
                          </a:solidFill>
                          <a:effectLst/>
                          <a:latin typeface="Calibri"/>
                        </a:rPr>
                        <a:t>Switzerland</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Syria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Thailand</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Timor-Leste</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Togo</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U.A.E.</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Uganda</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Ukraine</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Uzbekistan</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Vanuatu</a:t>
                      </a:r>
                    </a:p>
                  </a:txBody>
                  <a:tcPr marL="9525" marR="9525" marT="9525" marB="0" anchor="ctr">
                    <a:lnL>
                      <a:noFill/>
                    </a:lnL>
                    <a:lnR>
                      <a:noFill/>
                    </a:lnR>
                    <a:lnT>
                      <a:noFill/>
                    </a:lnT>
                    <a:lnB>
                      <a:noFill/>
                    </a:lnB>
                  </a:tcPr>
                </a:tc>
              </a:tr>
              <a:tr h="190500">
                <a:tc>
                  <a:txBody>
                    <a:bodyPr/>
                    <a:lstStyle/>
                    <a:p>
                      <a:pPr algn="l" fontAlgn="ctr"/>
                      <a:r>
                        <a:rPr lang="en-US" sz="1100" b="0" i="0" u="none" strike="noStrike">
                          <a:solidFill>
                            <a:srgbClr val="000000"/>
                          </a:solidFill>
                          <a:effectLst/>
                          <a:latin typeface="Calibri"/>
                        </a:rPr>
                        <a:t>Venezula</a:t>
                      </a:r>
                    </a:p>
                  </a:txBody>
                  <a:tcPr marL="9525" marR="9525" marT="9525" marB="0" anchor="ctr">
                    <a:lnL>
                      <a:noFill/>
                    </a:lnL>
                    <a:lnR>
                      <a:noFill/>
                    </a:lnR>
                    <a:lnT>
                      <a:noFill/>
                    </a:lnT>
                    <a:lnB>
                      <a:noFill/>
                    </a:lnB>
                  </a:tcPr>
                </a:tc>
              </a:tr>
              <a:tr h="190500">
                <a:tc>
                  <a:txBody>
                    <a:bodyPr/>
                    <a:lstStyle/>
                    <a:p>
                      <a:pPr algn="l" fontAlgn="ctr"/>
                      <a:r>
                        <a:rPr lang="en-US" sz="1100" b="0" i="0" u="none" strike="noStrike" dirty="0">
                          <a:solidFill>
                            <a:srgbClr val="000000"/>
                          </a:solidFill>
                          <a:effectLst/>
                          <a:latin typeface="Calibri"/>
                        </a:rPr>
                        <a:t>Yemen</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88544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2193" y="1587003"/>
            <a:ext cx="4389120" cy="3108960"/>
          </a:xfrm>
          <a:prstGeom prst="rect">
            <a:avLst/>
          </a:prstGeom>
          <a:ln w="635">
            <a:solidFill>
              <a:schemeClr val="bg1">
                <a:lumMod val="50000"/>
              </a:schemeClr>
            </a:solidFill>
          </a:ln>
          <a:effectLst>
            <a:outerShdw blurRad="292100" dist="139700" dir="8340000" algn="tl" rotWithShape="0">
              <a:srgbClr val="333333">
                <a:alpha val="65000"/>
              </a:srgbClr>
            </a:outerShdw>
          </a:effectLst>
          <a:scene3d>
            <a:camera prst="isometricLeftDown">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12" name="Picture 8"/>
          <p:cNvPicPr preferRelativeResize="0">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45231" y="2105975"/>
            <a:ext cx="4389120" cy="3108960"/>
          </a:xfrm>
          <a:prstGeom prst="rect">
            <a:avLst/>
          </a:prstGeom>
          <a:ln w="635">
            <a:solidFill>
              <a:schemeClr val="bg1">
                <a:lumMod val="50000"/>
              </a:schemeClr>
            </a:solidFill>
          </a:ln>
          <a:effectLst>
            <a:outerShdw blurRad="292100" dist="139700" dir="8340000" algn="tl" rotWithShape="0">
              <a:srgbClr val="333333">
                <a:alpha val="65000"/>
              </a:srgbClr>
            </a:outerShdw>
          </a:effectLst>
          <a:scene3d>
            <a:camera prst="isometricLeftDown">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9" name="Picture 5"/>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63177" y="2641336"/>
            <a:ext cx="4389120" cy="3108960"/>
          </a:xfrm>
          <a:prstGeom prst="rect">
            <a:avLst/>
          </a:prstGeom>
          <a:ln w="635">
            <a:solidFill>
              <a:schemeClr val="bg1">
                <a:lumMod val="50000"/>
              </a:schemeClr>
            </a:solidFill>
          </a:ln>
          <a:effectLst>
            <a:outerShdw blurRad="292100" dist="139700" dir="8340000" algn="tl" rotWithShape="0">
              <a:srgbClr val="333333">
                <a:alpha val="65000"/>
              </a:srgbClr>
            </a:outerShdw>
          </a:effectLst>
          <a:scene3d>
            <a:camera prst="isometricLeftDown">
              <a:rot lat="600000" lon="4200000" rev="0"/>
            </a:camera>
            <a:lightRig rig="threePt" dir="t"/>
          </a:scene3d>
          <a:extLst>
            <a:ext uri="{909E8E84-426E-40DD-AFC4-6F175D3DCCD1}">
              <a14:hiddenFill xmlns:a14="http://schemas.microsoft.com/office/drawing/2010/main">
                <a:solidFill>
                  <a:schemeClr val="accent1"/>
                </a:solidFill>
              </a14:hiddenFill>
            </a:ext>
          </a:extLst>
        </p:spPr>
      </p:pic>
      <p:pic>
        <p:nvPicPr>
          <p:cNvPr id="8" name="Picture 4"/>
          <p:cNvPicPr preferRelativeResize="0">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80382" y="1597104"/>
            <a:ext cx="4389120" cy="3108960"/>
          </a:xfrm>
          <a:prstGeom prst="rect">
            <a:avLst/>
          </a:prstGeom>
          <a:ln w="635">
            <a:solidFill>
              <a:schemeClr val="bg1">
                <a:lumMod val="50000"/>
              </a:schemeClr>
            </a:solidFill>
          </a:ln>
          <a:effectLst>
            <a:outerShdw blurRad="292100" dist="139700" dir="2700000" algn="tl" rotWithShape="0">
              <a:srgbClr val="333333">
                <a:alpha val="65000"/>
              </a:srgbClr>
            </a:outerShdw>
          </a:effectLst>
          <a:scene3d>
            <a:camera prst="isometricOffAxis2Right">
              <a:rot lat="597694" lon="17400000" rev="0"/>
            </a:camera>
            <a:lightRig rig="threePt" dir="t"/>
          </a:scene3d>
          <a:extLst>
            <a:ext uri="{909E8E84-426E-40DD-AFC4-6F175D3DCCD1}">
              <a14:hiddenFill xmlns:a14="http://schemas.microsoft.com/office/drawing/2010/main">
                <a:solidFill>
                  <a:schemeClr val="accent1"/>
                </a:solidFill>
              </a14:hiddenFill>
            </a:ext>
          </a:extLst>
        </p:spPr>
      </p:pic>
      <p:pic>
        <p:nvPicPr>
          <p:cNvPr id="10" name="Picture 6"/>
          <p:cNvPicPr preferRelativeResize="0">
            <a:picLocks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75005" y="2062433"/>
            <a:ext cx="4389120" cy="3108960"/>
          </a:xfrm>
          <a:prstGeom prst="rect">
            <a:avLst/>
          </a:prstGeom>
          <a:ln w="635">
            <a:solidFill>
              <a:schemeClr val="bg1">
                <a:lumMod val="50000"/>
              </a:schemeClr>
            </a:solidFill>
          </a:ln>
          <a:effectLst>
            <a:outerShdw blurRad="292100" dist="139700" dir="2700000" algn="tl" rotWithShape="0">
              <a:srgbClr val="333333">
                <a:alpha val="65000"/>
              </a:srgbClr>
            </a:outerShdw>
          </a:effectLst>
          <a:scene3d>
            <a:camera prst="isometricOffAxis2Right">
              <a:rot lat="597694" lon="17400000" rev="0"/>
            </a:camera>
            <a:lightRig rig="threePt" dir="t"/>
          </a:scene3d>
          <a:extLst>
            <a:ext uri="{909E8E84-426E-40DD-AFC4-6F175D3DCCD1}">
              <a14:hiddenFill xmlns:a14="http://schemas.microsoft.com/office/drawing/2010/main">
                <a:solidFill>
                  <a:schemeClr val="accent1"/>
                </a:solidFill>
              </a14:hiddenFill>
            </a:ext>
          </a:extLst>
        </p:spPr>
      </p:pic>
      <p:pic>
        <p:nvPicPr>
          <p:cNvPr id="3" name="Picture 3"/>
          <p:cNvPicPr preferRelativeResize="0">
            <a:picLocks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8042" y="2653338"/>
            <a:ext cx="4389120" cy="3108960"/>
          </a:xfrm>
          <a:prstGeom prst="rect">
            <a:avLst/>
          </a:prstGeom>
          <a:ln w="635">
            <a:solidFill>
              <a:schemeClr val="bg1">
                <a:lumMod val="50000"/>
              </a:schemeClr>
            </a:solidFill>
          </a:ln>
          <a:effectLst>
            <a:outerShdw blurRad="292100" dist="139700" dir="2700000" algn="tl" rotWithShape="0">
              <a:srgbClr val="333333">
                <a:alpha val="65000"/>
              </a:srgbClr>
            </a:outerShdw>
          </a:effectLst>
          <a:scene3d>
            <a:camera prst="isometricOffAxis2Right">
              <a:rot lat="597694" lon="17400000" rev="0"/>
            </a:camera>
            <a:lightRig rig="threePt" dir="t"/>
          </a:scene3d>
          <a:extLst>
            <a:ext uri="{909E8E84-426E-40DD-AFC4-6F175D3DCCD1}">
              <a14:hiddenFill xmlns:a14="http://schemas.microsoft.com/office/drawing/2010/main">
                <a:solidFill>
                  <a:schemeClr val="accent1"/>
                </a:solidFill>
              </a14:hiddenFill>
            </a:ext>
          </a:extLst>
        </p:spPr>
      </p:pic>
      <p:sp>
        <p:nvSpPr>
          <p:cNvPr id="5" name="Rectangle 3"/>
          <p:cNvSpPr>
            <a:spLocks noChangeArrowheads="1"/>
          </p:cNvSpPr>
          <p:nvPr/>
        </p:nvSpPr>
        <p:spPr bwMode="auto">
          <a:xfrm>
            <a:off x="92075" y="68072"/>
            <a:ext cx="9051925" cy="979372"/>
          </a:xfrm>
          <a:prstGeom prst="rect">
            <a:avLst/>
          </a:prstGeom>
          <a:noFill/>
          <a:ln w="9525">
            <a:noFill/>
            <a:miter lim="800000"/>
            <a:headEnd/>
            <a:tailEnd/>
          </a:ln>
        </p:spPr>
        <p:txBody>
          <a:bodyPr lIns="92075" tIns="46038" rIns="92075" bIns="46038">
            <a:spAutoFit/>
          </a:bodyPr>
          <a:lstStyle/>
          <a:p>
            <a:pPr algn="ctr">
              <a:lnSpc>
                <a:spcPct val="90000"/>
              </a:lnSpc>
            </a:pPr>
            <a:r>
              <a:rPr lang="en-US" sz="3200" b="1" i="1" dirty="0">
                <a:solidFill>
                  <a:srgbClr val="002060"/>
                </a:solidFill>
                <a:effectLst>
                  <a:outerShdw blurRad="38100" dist="38100" dir="2700000" algn="tl">
                    <a:srgbClr val="000000">
                      <a:alpha val="43137"/>
                    </a:srgbClr>
                  </a:outerShdw>
                </a:effectLst>
                <a:latin typeface="+mj-lt"/>
              </a:rPr>
              <a:t>Operational Cultural Awareness </a:t>
            </a:r>
          </a:p>
          <a:p>
            <a:pPr algn="ctr">
              <a:lnSpc>
                <a:spcPct val="90000"/>
              </a:lnSpc>
            </a:pPr>
            <a:r>
              <a:rPr lang="en-US" sz="3200" b="1" i="1" dirty="0">
                <a:solidFill>
                  <a:srgbClr val="002060"/>
                </a:solidFill>
                <a:effectLst>
                  <a:outerShdw blurRad="38100" dist="38100" dir="2700000" algn="tl">
                    <a:srgbClr val="000000">
                      <a:alpha val="43137"/>
                    </a:srgbClr>
                  </a:outerShdw>
                </a:effectLst>
                <a:latin typeface="+mj-lt"/>
              </a:rPr>
              <a:t>Training (OCAT) Modules</a:t>
            </a:r>
          </a:p>
        </p:txBody>
      </p:sp>
      <p:sp>
        <p:nvSpPr>
          <p:cNvPr id="6" name="Text Box 8"/>
          <p:cNvSpPr txBox="1">
            <a:spLocks noChangeArrowheads="1"/>
          </p:cNvSpPr>
          <p:nvPr/>
        </p:nvSpPr>
        <p:spPr bwMode="auto">
          <a:xfrm>
            <a:off x="0" y="6065975"/>
            <a:ext cx="9144000" cy="707886"/>
          </a:xfrm>
          <a:prstGeom prst="rect">
            <a:avLst/>
          </a:prstGeom>
          <a:noFill/>
          <a:ln w="9525">
            <a:noFill/>
            <a:miter lim="800000"/>
            <a:headEnd/>
            <a:tailEnd/>
          </a:ln>
        </p:spPr>
        <p:txBody>
          <a:bodyPr>
            <a:spAutoFit/>
          </a:bodyPr>
          <a:lstStyle/>
          <a:p>
            <a:pPr algn="ctr"/>
            <a:r>
              <a:rPr lang="en-US" sz="2000" b="1" i="1" u="sng" dirty="0">
                <a:solidFill>
                  <a:srgbClr val="000099"/>
                </a:solidFill>
                <a:latin typeface="Arial" pitchFamily="34" charset="0"/>
                <a:cs typeface="Arial" pitchFamily="34" charset="0"/>
              </a:rPr>
              <a:t>Does not replace </a:t>
            </a:r>
            <a:r>
              <a:rPr lang="en-US" sz="2000" b="1" dirty="0">
                <a:solidFill>
                  <a:srgbClr val="000099"/>
                </a:solidFill>
                <a:latin typeface="Arial" pitchFamily="34" charset="0"/>
                <a:cs typeface="Arial" pitchFamily="34" charset="0"/>
              </a:rPr>
              <a:t>Rules of Engagement, Intel or Naval Criminal Investigative Service Port Briefings!</a:t>
            </a:r>
          </a:p>
        </p:txBody>
      </p:sp>
      <p:pic>
        <p:nvPicPr>
          <p:cNvPr id="2" name="Picture 2"/>
          <p:cNvPicPr preferRelativeResize="0">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493910" y="3084810"/>
            <a:ext cx="4114800" cy="2926080"/>
          </a:xfrm>
          <a:prstGeom prst="rect">
            <a:avLst/>
          </a:prstGeom>
          <a:noFill/>
          <a:ln w="3175">
            <a:solidFill>
              <a:schemeClr val="tx1">
                <a:lumMod val="65000"/>
                <a:lumOff val="3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54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65f98980-b33d-4cf6-bb8a-59607d301ec4"/>
  <p:tag name="ARTICULATE_TITLE_TAG" val="Welcome"/>
  <p:tag name="ARTICULATE_SLIDE_PAUSE" val="0"/>
  <p:tag name="ARTICULATE_NAV_LEVEL" val="1"/>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c3b6c36-ad83-410e-9769-8b995d615179"/>
  <p:tag name="ARTICULATE_SLIDE_PAUSE" val="0"/>
  <p:tag name="ARTICULATE_NAV_LEVEL" val="1"/>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277fb470-05f3-4642-b735-aa5df4104f9e"/>
  <p:tag name="ARTICULATE_TITLE_TAG" val="Geography"/>
  <p:tag name="ARTICULATE_SLIDE_PAUSE" val="0"/>
  <p:tag name="ARTICULATE_NAV_LEVEL" val="1"/>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22863</TotalTime>
  <Words>2517</Words>
  <Application>Microsoft Office PowerPoint</Application>
  <PresentationFormat>On-screen Show (4:3)</PresentationFormat>
  <Paragraphs>384</Paragraphs>
  <Slides>21</Slides>
  <Notes>16</Notes>
  <HiddenSlides>0</HiddenSlides>
  <MMClips>1</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Default Design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AY 2013-2014 Naval War College  Program Activities</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CLREC Executive Overview</dc:subject>
  <dc:creator>christopher.j.wise@navy.mil</dc:creator>
  <cp:lastModifiedBy>Jimmy Wyrick</cp:lastModifiedBy>
  <cp:revision>875</cp:revision>
  <cp:lastPrinted>2015-03-05T13:23:07Z</cp:lastPrinted>
  <dcterms:created xsi:type="dcterms:W3CDTF">2006-01-19T13:23:02Z</dcterms:created>
  <dcterms:modified xsi:type="dcterms:W3CDTF">2015-08-04T18:35:10Z</dcterms:modified>
  <cp:category>Executive Overview Brief</cp:category>
  <cp:contentStatus>Approved by CID N01L August 2013</cp:contentStatus>
</cp:coreProperties>
</file>