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35"/>
  </p:notesMasterIdLst>
  <p:sldIdLst>
    <p:sldId id="482" r:id="rId2"/>
    <p:sldId id="486" r:id="rId3"/>
    <p:sldId id="449" r:id="rId4"/>
    <p:sldId id="450" r:id="rId5"/>
    <p:sldId id="497" r:id="rId6"/>
    <p:sldId id="438" r:id="rId7"/>
    <p:sldId id="477" r:id="rId8"/>
    <p:sldId id="489" r:id="rId9"/>
    <p:sldId id="505" r:id="rId10"/>
    <p:sldId id="478" r:id="rId11"/>
    <p:sldId id="490" r:id="rId12"/>
    <p:sldId id="506" r:id="rId13"/>
    <p:sldId id="479" r:id="rId14"/>
    <p:sldId id="491" r:id="rId15"/>
    <p:sldId id="509" r:id="rId16"/>
    <p:sldId id="480" r:id="rId17"/>
    <p:sldId id="494" r:id="rId18"/>
    <p:sldId id="507" r:id="rId19"/>
    <p:sldId id="495" r:id="rId20"/>
    <p:sldId id="499" r:id="rId21"/>
    <p:sldId id="496" r:id="rId22"/>
    <p:sldId id="431" r:id="rId23"/>
    <p:sldId id="487" r:id="rId24"/>
    <p:sldId id="481" r:id="rId25"/>
    <p:sldId id="498" r:id="rId26"/>
    <p:sldId id="502" r:id="rId27"/>
    <p:sldId id="500" r:id="rId28"/>
    <p:sldId id="501" r:id="rId29"/>
    <p:sldId id="503" r:id="rId30"/>
    <p:sldId id="508" r:id="rId31"/>
    <p:sldId id="504" r:id="rId32"/>
    <p:sldId id="464" r:id="rId33"/>
    <p:sldId id="330" r:id="rId34"/>
  </p:sldIdLst>
  <p:sldSz cx="9144000" cy="6858000" type="screen4x3"/>
  <p:notesSz cx="6961188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3757"/>
    <a:srgbClr val="967200"/>
    <a:srgbClr val="002445"/>
    <a:srgbClr val="CC0000"/>
    <a:srgbClr val="FF99FF"/>
    <a:srgbClr val="FF66FF"/>
    <a:srgbClr val="990099"/>
    <a:srgbClr val="002060"/>
    <a:srgbClr val="1F497D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81" autoAdjust="0"/>
    <p:restoredTop sz="92216" autoAdjust="0"/>
  </p:normalViewPr>
  <p:slideViewPr>
    <p:cSldViewPr>
      <p:cViewPr>
        <p:scale>
          <a:sx n="70" d="100"/>
          <a:sy n="70" d="100"/>
        </p:scale>
        <p:origin x="-1074" y="-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301714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8" tIns="45833" rIns="91668" bIns="45833" numCol="1" anchor="t" anchorCtr="0" compatLnSpc="1">
            <a:prstTxWarp prst="textNoShape">
              <a:avLst/>
            </a:prstTxWarp>
          </a:bodyPr>
          <a:lstStyle>
            <a:lvl1pPr defTabSz="91603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42468" y="0"/>
            <a:ext cx="301714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8" tIns="45833" rIns="91668" bIns="45833" numCol="1" anchor="t" anchorCtr="0" compatLnSpc="1">
            <a:prstTxWarp prst="textNoShape">
              <a:avLst/>
            </a:prstTxWarp>
          </a:bodyPr>
          <a:lstStyle>
            <a:lvl1pPr algn="r" defTabSz="91603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3738"/>
            <a:ext cx="4618038" cy="3462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174" y="4387769"/>
            <a:ext cx="5570842" cy="4155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8" tIns="45833" rIns="91668" bIns="458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8772379"/>
            <a:ext cx="301714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8" tIns="45833" rIns="91668" bIns="45833" numCol="1" anchor="b" anchorCtr="0" compatLnSpc="1">
            <a:prstTxWarp prst="textNoShape">
              <a:avLst/>
            </a:prstTxWarp>
          </a:bodyPr>
          <a:lstStyle>
            <a:lvl1pPr defTabSz="916034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42468" y="8772379"/>
            <a:ext cx="3017145" cy="462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68" tIns="45833" rIns="91668" bIns="45833" numCol="1" anchor="b" anchorCtr="0" compatLnSpc="1">
            <a:prstTxWarp prst="textNoShape">
              <a:avLst/>
            </a:prstTxWarp>
          </a:bodyPr>
          <a:lstStyle>
            <a:lvl1pPr algn="r" defTabSz="916034">
              <a:defRPr sz="1200"/>
            </a:lvl1pPr>
          </a:lstStyle>
          <a:p>
            <a:pPr>
              <a:defRPr/>
            </a:pPr>
            <a:fld id="{F8B9AA7E-14D3-43DD-AAD0-B257961F5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5576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4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6108F-203B-4B86-98BD-462992C2EB3F}" type="slidenum">
              <a:rPr lang="en-US">
                <a:latin typeface="Arial" pitchFamily="34" charset="0"/>
              </a:rPr>
              <a:pPr/>
              <a:t>1</a:t>
            </a:fld>
            <a:endParaRPr lang="en-US" dirty="0">
              <a:latin typeface="Arial" pitchFamily="34" charset="0"/>
            </a:endParaRPr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1575" y="690563"/>
            <a:ext cx="4618038" cy="3465512"/>
          </a:xfrm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de-DE" dirty="0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8484C3-DCD9-43ED-871E-E287DACA33D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7972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6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9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12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15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18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5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F8A128-463D-4C28-B3DA-577030DFF4DA}" type="slidenum">
              <a:rPr lang="en-US" smtClean="0"/>
              <a:pPr/>
              <a:t>20</a:t>
            </a:fld>
            <a:endParaRPr lang="en-US" dirty="0" smtClean="0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cap="flat"/>
        </p:spPr>
      </p:sp>
      <p:sp>
        <p:nvSpPr>
          <p:cNvPr id="3" name="Notes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− mobile devices are more accessible than traditional desktops and able to use on-the-go;</a:t>
            </a:r>
          </a:p>
          <a:p>
            <a:r>
              <a:rPr lang="en-US" sz="1200" dirty="0" smtClean="0"/>
              <a:t>− mobile apps are streamlined for efficient and effective use, simpler navigations, reducing features that may require more download time;</a:t>
            </a:r>
          </a:p>
          <a:p>
            <a:r>
              <a:rPr lang="en-US" sz="1200" dirty="0" smtClean="0"/>
              <a:t>− training can be rolled out much faster on mobile devices due to simpler navigation and accessibility; and</a:t>
            </a:r>
          </a:p>
          <a:p>
            <a:r>
              <a:rPr lang="en-US" sz="1200" dirty="0" smtClean="0"/>
              <a:t>− one click access to calling helpdesk from mobile app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8B9AA7E-14D3-43DD-AAD0-B257961F5B3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433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7037B78-05EC-4C52-B2FB-07CDF00ABB6B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39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A1F8135-B952-4417-8C58-F73FF657371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612B0F8-E158-4A24-81AE-7F1C9D030AC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pPr>
              <a:defRPr/>
            </a:pPr>
            <a:fld id="{8E261A47-0686-4E74-B4F4-8F6E55E40E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B5A73AE-B586-41CB-80ED-8A24BB71AA3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9065FA51-F0CB-4CFB-9B0D-491E23C5D9F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B97C1307-A224-471B-89F6-0D0460AF9E4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pPr>
              <a:defRPr/>
            </a:pPr>
            <a:fld id="{8872E9B7-8814-4979-85A7-C3AF7B4207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70FA65D6-B543-4093-BE76-FBB89B8F8A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8CE6AD6-8524-4990-8EEA-9D48FFA09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B989354-8C7B-4A1D-8FFD-F41850BA945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pPr>
              <a:defRPr/>
            </a:pP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pPr>
              <a:defRPr/>
            </a:pPr>
            <a:fld id="{30432830-0B4E-4460-A39B-442EAD6F5CE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 smtClean="0"/>
              <a:t>Senate Armed Services Committee Brief, 24 January 2011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0B2A829D-351E-4534-9B03-FD2C0A6A3A3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.jpe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tiff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microsoft.com/office/2007/relationships/hdphoto" Target="../media/hdphoto11.wdp"/><Relationship Id="rId3" Type="http://schemas.openxmlformats.org/officeDocument/2006/relationships/image" Target="../media/image20.jpeg"/><Relationship Id="rId7" Type="http://schemas.openxmlformats.org/officeDocument/2006/relationships/image" Target="../media/image22.jpeg"/><Relationship Id="rId12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11" Type="http://schemas.openxmlformats.org/officeDocument/2006/relationships/image" Target="../media/image4.tiff"/><Relationship Id="rId5" Type="http://schemas.openxmlformats.org/officeDocument/2006/relationships/image" Target="../media/image21.jpeg"/><Relationship Id="rId10" Type="http://schemas.microsoft.com/office/2007/relationships/hdphoto" Target="../media/hdphoto10.wdp"/><Relationship Id="rId4" Type="http://schemas.microsoft.com/office/2007/relationships/hdphoto" Target="../media/hdphoto7.wdp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microsoft.com/office/2007/relationships/hdphoto" Target="../media/hdphoto13.wdp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4.tiff"/><Relationship Id="rId7" Type="http://schemas.microsoft.com/office/2007/relationships/hdphoto" Target="../media/hdphoto15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microsoft.com/office/2007/relationships/hdphoto" Target="../media/hdphoto1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microsoft.com/office/2007/relationships/hdphoto" Target="../media/hdphoto18.wdp"/><Relationship Id="rId7" Type="http://schemas.microsoft.com/office/2007/relationships/hdphoto" Target="../media/hdphoto20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19.wdp"/><Relationship Id="rId10" Type="http://schemas.openxmlformats.org/officeDocument/2006/relationships/image" Target="../media/image4.tiff"/><Relationship Id="rId4" Type="http://schemas.openxmlformats.org/officeDocument/2006/relationships/image" Target="../media/image34.png"/><Relationship Id="rId9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7.jpeg"/><Relationship Id="rId7" Type="http://schemas.microsoft.com/office/2007/relationships/hdphoto" Target="../media/hdphoto23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microsoft.com/office/2007/relationships/hdphoto" Target="../media/hdphoto25.wdp"/><Relationship Id="rId5" Type="http://schemas.openxmlformats.org/officeDocument/2006/relationships/image" Target="../media/image4.tiff"/><Relationship Id="rId10" Type="http://schemas.openxmlformats.org/officeDocument/2006/relationships/image" Target="../media/image40.jpeg"/><Relationship Id="rId4" Type="http://schemas.microsoft.com/office/2007/relationships/hdphoto" Target="../media/hdphoto22.wdp"/><Relationship Id="rId9" Type="http://schemas.microsoft.com/office/2007/relationships/hdphoto" Target="../media/hdphoto24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tiff"/><Relationship Id="rId7" Type="http://schemas.microsoft.com/office/2007/relationships/hdphoto" Target="../media/hdphoto27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26.wdp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microsoft.com/office/2007/relationships/hdphoto" Target="../media/hdphoto28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hyperlink" Target="http://www.cultureready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4.tiff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3.jpeg"/><Relationship Id="rId10" Type="http://schemas.openxmlformats.org/officeDocument/2006/relationships/image" Target="../media/image15.png"/><Relationship Id="rId4" Type="http://schemas.microsoft.com/office/2007/relationships/hdphoto" Target="../media/hdphoto1.wdp"/><Relationship Id="rId9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Rectangle 2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46538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8" name="think-cell Slide" r:id="rId5" imgW="0" imgH="0" progId="">
                  <p:embed/>
                </p:oleObj>
              </mc:Choice>
              <mc:Fallback>
                <p:oleObj name="think-cell Slide" r:id="rId5" imgW="0" imgH="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46538" cy="158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125" name="Picture 5" descr="C:\Users\UhEY\AppData\Local\Microsoft\Windows\Temporary Internet Files\Content.Outlook\G27I25NM\DLNSEO seal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584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DLNSEO CULTURE TEAM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mtClean="0"/>
              <a:t>Defense Language And National Security Education Office (DLNSEO)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43400" y="2286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n-US" sz="2000" dirty="0" smtClean="0">
                <a:solidFill>
                  <a:srgbClr val="163757"/>
                </a:solidFill>
                <a:latin typeface="Century Gothic" panose="020B0502020202020204" pitchFamily="34" charset="0"/>
              </a:rPr>
              <a:t>DLNSEO Culture Team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880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AFRICOM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1920240" cy="2478677"/>
          </a:xfrm>
        </p:spPr>
      </p:pic>
      <p:sp>
        <p:nvSpPr>
          <p:cNvPr id="10" name="Content Placeholder 9"/>
          <p:cNvSpPr>
            <a:spLocks noGrp="1"/>
          </p:cNvSpPr>
          <p:nvPr>
            <p:ph sz="quarter" idx="2"/>
          </p:nvPr>
        </p:nvSpPr>
        <p:spPr>
          <a:xfrm>
            <a:off x="2667000" y="1589567"/>
            <a:ext cx="6064101" cy="4572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C2A156"/>
              </a:buClr>
              <a:buNone/>
            </a:pPr>
            <a:r>
              <a:rPr lang="en-US" sz="2400" dirty="0" smtClean="0">
                <a:solidFill>
                  <a:srgbClr val="163757"/>
                </a:solidFill>
              </a:rPr>
              <a:t>Regions</a:t>
            </a:r>
            <a:endParaRPr lang="en-US" sz="2400" dirty="0">
              <a:solidFill>
                <a:srgbClr val="163757"/>
              </a:solidFill>
            </a:endParaRP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West Africa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Northern Africa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Horn of Africa</a:t>
            </a:r>
          </a:p>
          <a:p>
            <a:pPr marL="0" indent="0">
              <a:spcBef>
                <a:spcPts val="0"/>
              </a:spcBef>
              <a:buClr>
                <a:srgbClr val="C2A156"/>
              </a:buClr>
              <a:buNone/>
            </a:pPr>
            <a:r>
              <a:rPr lang="en-US" sz="2400" dirty="0">
                <a:solidFill>
                  <a:srgbClr val="163757"/>
                </a:solidFill>
              </a:rPr>
              <a:t>33 Countries</a:t>
            </a:r>
          </a:p>
          <a:p>
            <a:pPr marL="0" indent="0">
              <a:buNone/>
            </a:pPr>
            <a:r>
              <a:rPr lang="en-US" sz="2400" dirty="0" smtClean="0">
                <a:solidFill>
                  <a:srgbClr val="163757"/>
                </a:solidFill>
              </a:rPr>
              <a:t>Languages</a:t>
            </a:r>
            <a:endParaRPr lang="en-US" sz="2400" dirty="0">
              <a:solidFill>
                <a:srgbClr val="163757"/>
              </a:solidFill>
            </a:endParaRP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Modern </a:t>
            </a:r>
            <a:r>
              <a:rPr lang="en-US" sz="2100" dirty="0">
                <a:solidFill>
                  <a:srgbClr val="967200"/>
                </a:solidFill>
              </a:rPr>
              <a:t>Standard </a:t>
            </a:r>
            <a:r>
              <a:rPr lang="en-US" sz="2100" dirty="0" smtClean="0">
                <a:solidFill>
                  <a:srgbClr val="967200"/>
                </a:solidFill>
              </a:rPr>
              <a:t>Arabic</a:t>
            </a:r>
            <a:endParaRPr lang="en-US" sz="2100" dirty="0">
              <a:solidFill>
                <a:srgbClr val="967200"/>
              </a:solidFill>
            </a:endParaRP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Moroccan </a:t>
            </a:r>
            <a:r>
              <a:rPr lang="en-US" sz="2100" dirty="0" smtClean="0">
                <a:solidFill>
                  <a:srgbClr val="967200"/>
                </a:solidFill>
              </a:rPr>
              <a:t>Arabic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Portuguese </a:t>
            </a:r>
            <a:r>
              <a:rPr lang="en-US" sz="2100" dirty="0" smtClean="0">
                <a:solidFill>
                  <a:srgbClr val="967200"/>
                </a:solidFill>
              </a:rPr>
              <a:t>Creole </a:t>
            </a:r>
            <a:endParaRPr lang="en-US" sz="2100" dirty="0">
              <a:solidFill>
                <a:srgbClr val="967200"/>
              </a:solidFill>
            </a:endParaRP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Swahili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West African French and </a:t>
            </a:r>
            <a:r>
              <a:rPr lang="en-US" sz="2100" dirty="0" smtClean="0">
                <a:solidFill>
                  <a:srgbClr val="967200"/>
                </a:solidFill>
              </a:rPr>
              <a:t>French</a:t>
            </a:r>
            <a:endParaRPr lang="en-US" sz="2100" dirty="0">
              <a:solidFill>
                <a:srgbClr val="967200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163757"/>
                </a:solidFill>
              </a:rPr>
              <a:t>Missions</a:t>
            </a:r>
            <a:endParaRPr lang="en-US" sz="2400" dirty="0">
              <a:solidFill>
                <a:srgbClr val="163757"/>
              </a:solidFill>
            </a:endParaRP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Humanitarian Assistance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Senior Leader Engagement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Subject Matter Expert </a:t>
            </a:r>
            <a:r>
              <a:rPr lang="en-US" sz="2100" dirty="0" smtClean="0">
                <a:solidFill>
                  <a:srgbClr val="967200"/>
                </a:solidFill>
              </a:rPr>
              <a:t>Exchange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8872E9B7-8814-4979-85A7-C3AF7B420764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76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AFRICOM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97C1307-A224-471B-89F6-0D0460AF9E42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9" name="Content Placeholder 8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5920"/>
            <a:ext cx="3840480" cy="2468880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0" name="Picture 9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320" y="164592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01" y="423672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 descr="DLNSEOlogoPPT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SME </a:t>
            </a:r>
            <a:r>
              <a:rPr lang="en-US" dirty="0" smtClean="0">
                <a:solidFill>
                  <a:srgbClr val="163757"/>
                </a:solidFill>
              </a:rPr>
              <a:t>Videos</a:t>
            </a:r>
            <a:endParaRPr lang="en-US" dirty="0" smtClean="0">
              <a:solidFill>
                <a:srgbClr val="16375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28800"/>
            <a:ext cx="6305550" cy="47687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59507"/>
            <a:ext cx="6315074" cy="47719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857232"/>
            <a:ext cx="6324600" cy="46957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2" y="1878883"/>
            <a:ext cx="6305550" cy="4652413"/>
          </a:xfrm>
          <a:prstGeom prst="rect">
            <a:avLst/>
          </a:prstGeom>
        </p:spPr>
      </p:pic>
      <p:pic>
        <p:nvPicPr>
          <p:cNvPr id="13" name="Picture 12" descr="DLNSEOlogoPPT.tif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quarter" idx="1"/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462" y="1702677"/>
            <a:ext cx="6727174" cy="508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3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PACOM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931988"/>
            <a:ext cx="1920240" cy="1920240"/>
          </a:xfrm>
        </p:spPr>
      </p:pic>
      <p:sp>
        <p:nvSpPr>
          <p:cNvPr id="8" name="Content Placeholder 7"/>
          <p:cNvSpPr>
            <a:spLocks noGrp="1"/>
          </p:cNvSpPr>
          <p:nvPr>
            <p:ph sz="quarter" idx="2"/>
          </p:nvPr>
        </p:nvSpPr>
        <p:spPr>
          <a:xfrm>
            <a:off x="2590800" y="1524000"/>
            <a:ext cx="6140301" cy="5334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Regions</a:t>
            </a:r>
            <a:endParaRPr lang="en-US" sz="2400" dirty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Southeast Asia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Taiwan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/>
              <a:t>7 Countries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Languages</a:t>
            </a:r>
            <a:endParaRPr lang="en-US" sz="2400" dirty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Bahasa*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Malay*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Mandarin Chinese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Tagalog*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Thai</a:t>
            </a:r>
            <a:r>
              <a:rPr lang="en-US" sz="2100" dirty="0">
                <a:solidFill>
                  <a:srgbClr val="967200"/>
                </a:solidFill>
              </a:rPr>
              <a:t>*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Vietnamese*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Missions</a:t>
            </a:r>
            <a:endParaRPr lang="en-US" sz="2400" dirty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Key Leader Engagement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Humanitarian Assistance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Civil </a:t>
            </a:r>
            <a:r>
              <a:rPr lang="en-US" sz="2100" dirty="0">
                <a:solidFill>
                  <a:srgbClr val="967200"/>
                </a:solidFill>
              </a:rPr>
              <a:t>Affairs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Theatre </a:t>
            </a:r>
            <a:r>
              <a:rPr lang="en-US" sz="2100" dirty="0" smtClean="0">
                <a:solidFill>
                  <a:srgbClr val="967200"/>
                </a:solidFill>
              </a:rPr>
              <a:t>Cooperation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05600" y="6096000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9538" indent="-109538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i="1" dirty="0" smtClean="0">
                <a:solidFill>
                  <a:srgbClr val="163757"/>
                </a:solidFill>
                <a:latin typeface="+mj-lt"/>
              </a:rPr>
              <a:t>* Language Instruction and </a:t>
            </a:r>
            <a:r>
              <a:rPr lang="en-US" sz="1200" i="1" dirty="0">
                <a:solidFill>
                  <a:srgbClr val="163757"/>
                </a:solidFill>
                <a:latin typeface="+mj-lt"/>
              </a:rPr>
              <a:t>GFI </a:t>
            </a:r>
            <a:r>
              <a:rPr lang="en-US" sz="1200" i="1" dirty="0" smtClean="0">
                <a:solidFill>
                  <a:srgbClr val="163757"/>
                </a:solidFill>
                <a:latin typeface="+mj-lt"/>
              </a:rPr>
              <a:t>Words/Phrases - DLI Guide</a:t>
            </a:r>
            <a:endParaRPr lang="en-US" sz="1600" i="1" dirty="0">
              <a:solidFill>
                <a:srgbClr val="163757"/>
              </a:solidFill>
              <a:latin typeface="+mj-lt"/>
            </a:endParaRPr>
          </a:p>
        </p:txBody>
      </p:sp>
      <p:pic>
        <p:nvPicPr>
          <p:cNvPr id="12" name="Picture 11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38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PACOM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97C1307-A224-471B-89F6-0D0460AF9E42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11" name="Content Placeholder 10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722120"/>
            <a:ext cx="3840480" cy="2468880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75260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 descr="DLNSEOlogoPPT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72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SME </a:t>
            </a:r>
            <a:r>
              <a:rPr lang="en-US" dirty="0" smtClean="0">
                <a:solidFill>
                  <a:srgbClr val="163757"/>
                </a:solidFill>
              </a:rPr>
              <a:t>Videos</a:t>
            </a:r>
            <a:endParaRPr lang="en-US" dirty="0" smtClean="0">
              <a:solidFill>
                <a:srgbClr val="16375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2" name="Picture 11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3015"/>
            <a:ext cx="6086474" cy="46220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3016"/>
            <a:ext cx="6109317" cy="46125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326" y="1729409"/>
            <a:ext cx="6113148" cy="46172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545" y="1729409"/>
            <a:ext cx="6132226" cy="461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5159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CENTCOM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752600"/>
            <a:ext cx="1920240" cy="1920240"/>
          </a:xfrm>
        </p:spPr>
      </p:pic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622699" y="1589566"/>
            <a:ext cx="6292701" cy="5268433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Regions</a:t>
            </a:r>
            <a:endParaRPr lang="en-US" sz="2400" dirty="0" smtClean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Arabian Peninsula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Central Asian States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Levant</a:t>
            </a:r>
            <a:r>
              <a:rPr lang="en-US" sz="2100" dirty="0">
                <a:solidFill>
                  <a:srgbClr val="967200"/>
                </a:solidFill>
              </a:rPr>
              <a:t>*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Pakistan </a:t>
            </a:r>
            <a:r>
              <a:rPr lang="en-US" sz="2100" dirty="0">
                <a:solidFill>
                  <a:srgbClr val="967200"/>
                </a:solidFill>
              </a:rPr>
              <a:t>and Afghanistan* 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21 Countries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Languages</a:t>
            </a:r>
            <a:endParaRPr lang="en-US" sz="2400" dirty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Dari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Gulf </a:t>
            </a:r>
            <a:r>
              <a:rPr lang="en-US" sz="2100" dirty="0">
                <a:solidFill>
                  <a:srgbClr val="967200"/>
                </a:solidFill>
              </a:rPr>
              <a:t>Arabic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Modern Standard Arabic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Russian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Missions</a:t>
            </a:r>
            <a:endParaRPr lang="en-US" sz="2400" dirty="0"/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Training with Host Nation Military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Humanitarian Assistance</a:t>
            </a:r>
          </a:p>
          <a:p>
            <a:pPr marL="320040" lvl="1" indent="-32004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>
                <a:solidFill>
                  <a:srgbClr val="967200"/>
                </a:solidFill>
              </a:rPr>
              <a:t>Leader Engagements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B97C1307-A224-471B-89F6-0D0460AF9E42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6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CENTCOM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97C1307-A224-471B-89F6-0D0460AF9E42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10" name="Content Placeholder 9"/>
          <p:cNvPicPr>
            <a:picLocks noGrp="1"/>
          </p:cNvPicPr>
          <p:nvPr>
            <p:ph sz="quarter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69720"/>
            <a:ext cx="3840480" cy="2468880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1" name="Picture 10"/>
          <p:cNvPicPr>
            <a:picLocks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411480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2" name="Picture 11"/>
          <p:cNvPicPr>
            <a:picLocks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411480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3" name="Picture 12"/>
          <p:cNvPicPr>
            <a:picLocks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156972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4" name="Picture 13" descr="DLNSEOlogoPPT.t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9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SME Video Pages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1676401"/>
            <a:ext cx="6092993" cy="4619624"/>
          </a:xfrm>
          <a:prstGeom prst="rect">
            <a:avLst/>
          </a:prstGeom>
        </p:spPr>
      </p:pic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1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588698"/>
            <a:ext cx="6858000" cy="51931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614812"/>
            <a:ext cx="6934200" cy="521361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484" y="1614812"/>
            <a:ext cx="6899615" cy="521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23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What is Culture?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>
              <a:buClr>
                <a:srgbClr val="163757"/>
              </a:buClr>
              <a:buSzPct val="100000"/>
              <a:buFont typeface="Marlett" pitchFamily="2" charset="2"/>
              <a:buChar char="a"/>
            </a:pPr>
            <a:endParaRPr lang="en-US" sz="2400" dirty="0" smtClean="0"/>
          </a:p>
          <a:p>
            <a:pPr>
              <a:buClr>
                <a:srgbClr val="163757"/>
              </a:buClr>
              <a:buSzPct val="100000"/>
              <a:buFont typeface="Marlett" pitchFamily="2" charset="2"/>
              <a:buChar char="a"/>
            </a:pPr>
            <a:endParaRPr lang="en-US" sz="2400" dirty="0"/>
          </a:p>
          <a:p>
            <a:pPr>
              <a:buClr>
                <a:srgbClr val="163757"/>
              </a:buClr>
              <a:buSzPct val="100000"/>
              <a:buFont typeface="Marlett" pitchFamily="2" charset="2"/>
              <a:buChar char="a"/>
            </a:pPr>
            <a:r>
              <a:rPr lang="en-US" sz="2400" dirty="0" smtClean="0"/>
              <a:t>Required lesson for every VCAT</a:t>
            </a:r>
          </a:p>
          <a:p>
            <a:pPr>
              <a:buClr>
                <a:srgbClr val="163757"/>
              </a:buClr>
              <a:buSzPct val="100000"/>
              <a:buFont typeface="Marlett" pitchFamily="2" charset="2"/>
              <a:buChar char="a"/>
            </a:pPr>
            <a:endParaRPr lang="en-US" sz="2400" dirty="0" smtClean="0"/>
          </a:p>
          <a:p>
            <a:pPr>
              <a:buClr>
                <a:srgbClr val="163757"/>
              </a:buClr>
              <a:buSzPct val="100000"/>
              <a:buFont typeface="Marlett" pitchFamily="2" charset="2"/>
              <a:buChar char="a"/>
            </a:pPr>
            <a:r>
              <a:rPr lang="en-US" sz="2400" dirty="0" smtClean="0"/>
              <a:t>Based on existing culture-general learning frameworks</a:t>
            </a:r>
            <a:endParaRPr lang="en-US" dirty="0"/>
          </a:p>
        </p:txBody>
      </p:sp>
      <p:pic>
        <p:nvPicPr>
          <p:cNvPr id="9" name="Picture 8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7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Overview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Vision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Goals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Support Products</a:t>
            </a:r>
          </a:p>
          <a:p>
            <a:pPr lvl="1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Virtual Cultural Awareness Trainer (VCAT)</a:t>
            </a:r>
          </a:p>
          <a:p>
            <a:pPr lvl="1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Cross-Culture Competence Trainer (3CT)</a:t>
            </a:r>
          </a:p>
          <a:p>
            <a:pPr lvl="1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cultureready.org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(Research) Projects</a:t>
            </a:r>
          </a:p>
          <a:p>
            <a:pPr lvl="1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Record and Report Culture Training</a:t>
            </a:r>
          </a:p>
          <a:p>
            <a:pPr lvl="1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Culture Competency Model</a:t>
            </a:r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spcBef>
                <a:spcPts val="0"/>
              </a:spcBef>
              <a:buClr>
                <a:schemeClr val="tx1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Discussion</a:t>
            </a:r>
            <a:endParaRPr lang="en-US" sz="2400" dirty="0"/>
          </a:p>
        </p:txBody>
      </p:sp>
      <p:pic>
        <p:nvPicPr>
          <p:cNvPr id="7" name="Picture 6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97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SME Video Pages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629400" cy="48017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730" y="1676400"/>
            <a:ext cx="653547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6400"/>
            <a:ext cx="6509423" cy="4800600"/>
          </a:xfrm>
          <a:prstGeom prst="rect">
            <a:avLst/>
          </a:prstGeom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575"/>
          <a:stretch/>
        </p:blipFill>
        <p:spPr bwMode="auto">
          <a:xfrm>
            <a:off x="1566287" y="1683420"/>
            <a:ext cx="6587113" cy="499931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47753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3CT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8153400" cy="4572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The </a:t>
            </a:r>
            <a:r>
              <a:rPr lang="en-US" sz="2400" b="1" dirty="0">
                <a:solidFill>
                  <a:srgbClr val="967200"/>
                </a:solidFill>
              </a:rPr>
              <a:t>Cross-Culture Competence </a:t>
            </a:r>
            <a:r>
              <a:rPr lang="en-US" sz="2400" b="1" dirty="0" smtClean="0">
                <a:solidFill>
                  <a:srgbClr val="967200"/>
                </a:solidFill>
              </a:rPr>
              <a:t>Trainer (3CT) </a:t>
            </a:r>
            <a:r>
              <a:rPr lang="en-US" sz="2400" dirty="0" smtClean="0"/>
              <a:t>targets the learning objectives that encompass the culture-general knowledge, skills, abilities, and attitudes (KSAAs) that are consistent with the Department of </a:t>
            </a:r>
            <a:r>
              <a:rPr lang="en-US" sz="2400" dirty="0" smtClean="0">
                <a:solidFill>
                  <a:srgbClr val="163757"/>
                </a:solidFill>
              </a:rPr>
              <a:t>Defense baseline of culture competencies.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Arial" panose="020B0604020202020204" pitchFamily="34" charset="0"/>
              <a:buChar char="●"/>
            </a:pPr>
            <a:r>
              <a:rPr lang="en-US" sz="2100" b="1" dirty="0" smtClean="0">
                <a:solidFill>
                  <a:srgbClr val="163757"/>
                </a:solidFill>
              </a:rPr>
              <a:t>“What is Culture?” </a:t>
            </a:r>
            <a:r>
              <a:rPr lang="en-US" sz="2100" dirty="0" smtClean="0">
                <a:solidFill>
                  <a:srgbClr val="163757"/>
                </a:solidFill>
              </a:rPr>
              <a:t>– Acquiring </a:t>
            </a:r>
            <a:br>
              <a:rPr lang="en-US" sz="2100" dirty="0" smtClean="0">
                <a:solidFill>
                  <a:srgbClr val="163757"/>
                </a:solidFill>
              </a:rPr>
            </a:br>
            <a:r>
              <a:rPr lang="en-US" sz="2100" dirty="0" smtClean="0">
                <a:solidFill>
                  <a:srgbClr val="163757"/>
                </a:solidFill>
              </a:rPr>
              <a:t>and Applying Culture-General </a:t>
            </a:r>
            <a:br>
              <a:rPr lang="en-US" sz="2100" dirty="0" smtClean="0">
                <a:solidFill>
                  <a:srgbClr val="163757"/>
                </a:solidFill>
              </a:rPr>
            </a:br>
            <a:r>
              <a:rPr lang="en-US" sz="2100" dirty="0" smtClean="0">
                <a:solidFill>
                  <a:srgbClr val="163757"/>
                </a:solidFill>
              </a:rPr>
              <a:t>Knowledge 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Arial" panose="020B0604020202020204" pitchFamily="34" charset="0"/>
              <a:buChar char="●"/>
            </a:pPr>
            <a:r>
              <a:rPr lang="en-US" sz="2100" b="1" dirty="0" smtClean="0">
                <a:solidFill>
                  <a:srgbClr val="163757"/>
                </a:solidFill>
              </a:rPr>
              <a:t>“Who am I?” </a:t>
            </a:r>
            <a:r>
              <a:rPr lang="en-US" sz="2100" dirty="0" smtClean="0">
                <a:solidFill>
                  <a:srgbClr val="163757"/>
                </a:solidFill>
              </a:rPr>
              <a:t>– Demonstrating </a:t>
            </a:r>
            <a:br>
              <a:rPr lang="en-US" sz="2100" dirty="0" smtClean="0">
                <a:solidFill>
                  <a:srgbClr val="163757"/>
                </a:solidFill>
              </a:rPr>
            </a:br>
            <a:r>
              <a:rPr lang="en-US" sz="2100" dirty="0" smtClean="0">
                <a:solidFill>
                  <a:srgbClr val="163757"/>
                </a:solidFill>
              </a:rPr>
              <a:t>Cultural Self Awareness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Arial" panose="020B0604020202020204" pitchFamily="34" charset="0"/>
              <a:buChar char="●"/>
            </a:pPr>
            <a:r>
              <a:rPr lang="en-US" sz="2100" b="1" dirty="0" smtClean="0">
                <a:solidFill>
                  <a:srgbClr val="163757"/>
                </a:solidFill>
              </a:rPr>
              <a:t>“What makes them who they</a:t>
            </a:r>
            <a:br>
              <a:rPr lang="en-US" sz="2100" b="1" dirty="0" smtClean="0">
                <a:solidFill>
                  <a:srgbClr val="163757"/>
                </a:solidFill>
              </a:rPr>
            </a:br>
            <a:r>
              <a:rPr lang="en-US" sz="2100" b="1" dirty="0" smtClean="0">
                <a:solidFill>
                  <a:srgbClr val="163757"/>
                </a:solidFill>
              </a:rPr>
              <a:t>are?” </a:t>
            </a:r>
            <a:r>
              <a:rPr lang="en-US" sz="2100" dirty="0" smtClean="0">
                <a:solidFill>
                  <a:srgbClr val="163757"/>
                </a:solidFill>
              </a:rPr>
              <a:t>– Cultural Perspective </a:t>
            </a:r>
            <a:br>
              <a:rPr lang="en-US" sz="2100" dirty="0" smtClean="0">
                <a:solidFill>
                  <a:srgbClr val="163757"/>
                </a:solidFill>
              </a:rPr>
            </a:br>
            <a:r>
              <a:rPr lang="en-US" sz="2100" dirty="0" smtClean="0">
                <a:solidFill>
                  <a:srgbClr val="163757"/>
                </a:solidFill>
              </a:rPr>
              <a:t>Taking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Arial" panose="020B0604020202020204" pitchFamily="34" charset="0"/>
              <a:buChar char="●"/>
            </a:pPr>
            <a:r>
              <a:rPr lang="en-US" sz="2100" b="1" dirty="0" smtClean="0">
                <a:solidFill>
                  <a:srgbClr val="163757"/>
                </a:solidFill>
              </a:rPr>
              <a:t>“What’s going on around me?” </a:t>
            </a:r>
            <a:r>
              <a:rPr lang="en-US" sz="2100" dirty="0" smtClean="0">
                <a:solidFill>
                  <a:srgbClr val="163757"/>
                </a:solidFill>
              </a:rPr>
              <a:t/>
            </a:r>
            <a:br>
              <a:rPr lang="en-US" sz="2100" dirty="0" smtClean="0">
                <a:solidFill>
                  <a:srgbClr val="163757"/>
                </a:solidFill>
              </a:rPr>
            </a:br>
            <a:r>
              <a:rPr lang="en-US" sz="2100" dirty="0" smtClean="0">
                <a:solidFill>
                  <a:srgbClr val="163757"/>
                </a:solidFill>
              </a:rPr>
              <a:t>– Cultural Learning through Observation</a:t>
            </a: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663832"/>
            <a:ext cx="2898715" cy="243216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18" name="Picture 17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6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163757"/>
                </a:solidFill>
              </a:rPr>
              <a:t>Why Mobile</a:t>
            </a:r>
            <a:r>
              <a:rPr lang="en-US" dirty="0" smtClean="0">
                <a:solidFill>
                  <a:srgbClr val="163757"/>
                </a:solidFill>
              </a:rPr>
              <a:t>?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r>
              <a:rPr lang="en-US" sz="2800" dirty="0" smtClean="0"/>
              <a:t>Easy accessibility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endParaRPr lang="en-US" sz="12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r>
              <a:rPr lang="en-US" sz="2800" dirty="0" smtClean="0"/>
              <a:t>Power and </a:t>
            </a:r>
            <a:r>
              <a:rPr lang="en-US" sz="2800" dirty="0" smtClean="0"/>
              <a:t>speed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endParaRPr lang="en-US" sz="12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r>
              <a:rPr lang="en-US" sz="2800" dirty="0" smtClean="0"/>
              <a:t>Can provide “just in time” training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endParaRPr lang="en-US" sz="12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5000"/>
              <a:buFont typeface="Marlett" pitchFamily="2" charset="2"/>
              <a:buChar char="a"/>
            </a:pPr>
            <a:r>
              <a:rPr lang="en-US" sz="2800" dirty="0" smtClean="0"/>
              <a:t>Quick </a:t>
            </a:r>
            <a:r>
              <a:rPr lang="en-US" sz="2800" dirty="0" smtClean="0"/>
              <a:t>and </a:t>
            </a:r>
            <a:r>
              <a:rPr lang="en-US" sz="2800" dirty="0"/>
              <a:t>easy </a:t>
            </a:r>
            <a:r>
              <a:rPr lang="en-US" sz="2800" dirty="0" smtClean="0"/>
              <a:t>support</a:t>
            </a:r>
            <a:endParaRPr lang="en-US" sz="2800" dirty="0" smtClean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0" y="228600"/>
            <a:ext cx="91440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endParaRPr lang="en-US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9" name="Picture 8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788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Accountability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275" name="Picture 3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70" y="1600200"/>
            <a:ext cx="774660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32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www.cultureready.org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r="3968" b="3541"/>
          <a:stretch/>
        </p:blipFill>
        <p:spPr bwMode="auto">
          <a:xfrm>
            <a:off x="802944" y="1637731"/>
            <a:ext cx="7538113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4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(RESEARCH)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3AE-B586-41CB-80ED-8A24BB71AA39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12" name="Picture 5" descr="C:\Users\UhEY\AppData\Local\Microsoft\Windows\Temporary Internet Files\Content.Outlook\G27I25NM\DLNSEO s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584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0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/>
            <a:r>
              <a:rPr lang="en-US" sz="4400" dirty="0" smtClean="0">
                <a:solidFill>
                  <a:srgbClr val="163757"/>
                </a:solidFill>
                <a:latin typeface="+mj-lt"/>
              </a:rPr>
              <a:t>Capturing Culture Training</a:t>
            </a:r>
            <a:endParaRPr lang="en-US" sz="4400" dirty="0">
              <a:solidFill>
                <a:srgbClr val="163757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320040" lvl="1" indent="-320040">
              <a:spcBef>
                <a:spcPts val="60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>
                <a:solidFill>
                  <a:srgbClr val="163757"/>
                </a:solidFill>
              </a:rPr>
              <a:t>Provide a methodology for </a:t>
            </a:r>
            <a:r>
              <a:rPr lang="en-US" sz="2400" dirty="0" smtClean="0">
                <a:solidFill>
                  <a:srgbClr val="163757"/>
                </a:solidFill>
              </a:rPr>
              <a:t>reporting </a:t>
            </a:r>
            <a:r>
              <a:rPr lang="en-US" sz="2400" dirty="0">
                <a:solidFill>
                  <a:srgbClr val="163757"/>
                </a:solidFill>
              </a:rPr>
              <a:t>core, regional/technical, and leadership/influence competency domains </a:t>
            </a:r>
            <a:endParaRPr lang="en-US" sz="2400" dirty="0" smtClean="0">
              <a:solidFill>
                <a:srgbClr val="163757"/>
              </a:solidFill>
            </a:endParaRPr>
          </a:p>
          <a:p>
            <a:pPr marL="320040" lvl="1" indent="-320040">
              <a:spcBef>
                <a:spcPts val="60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endParaRPr lang="en-US" sz="1800" dirty="0">
              <a:solidFill>
                <a:srgbClr val="163757"/>
              </a:solidFill>
            </a:endParaRPr>
          </a:p>
          <a:p>
            <a:pPr marL="320040" lvl="1" indent="-320040">
              <a:spcBef>
                <a:spcPts val="60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rgbClr val="163757"/>
                </a:solidFill>
              </a:rPr>
              <a:t>IAW </a:t>
            </a:r>
            <a:r>
              <a:rPr lang="en-US" sz="2400" dirty="0">
                <a:solidFill>
                  <a:srgbClr val="163757"/>
                </a:solidFill>
              </a:rPr>
              <a:t>CJCSI </a:t>
            </a:r>
            <a:r>
              <a:rPr lang="en-US" sz="2400" dirty="0" smtClean="0">
                <a:solidFill>
                  <a:srgbClr val="163757"/>
                </a:solidFill>
              </a:rPr>
              <a:t>3126.01A</a:t>
            </a:r>
          </a:p>
          <a:p>
            <a:pPr marL="320040" lvl="1" indent="-320040">
              <a:spcBef>
                <a:spcPts val="60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endParaRPr lang="en-US" sz="1800" dirty="0">
              <a:solidFill>
                <a:srgbClr val="163757"/>
              </a:solidFill>
            </a:endParaRPr>
          </a:p>
          <a:p>
            <a:pPr marL="320040" lvl="1" indent="-320040">
              <a:spcBef>
                <a:spcPts val="60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>
                <a:solidFill>
                  <a:srgbClr val="163757"/>
                </a:solidFill>
              </a:rPr>
              <a:t>Based </a:t>
            </a:r>
            <a:r>
              <a:rPr lang="en-US" sz="2400" dirty="0">
                <a:solidFill>
                  <a:srgbClr val="163757"/>
                </a:solidFill>
              </a:rPr>
              <a:t>on relevant military, </a:t>
            </a:r>
            <a:r>
              <a:rPr lang="en-US" sz="2400" dirty="0" smtClean="0">
                <a:solidFill>
                  <a:srgbClr val="163757"/>
                </a:solidFill>
              </a:rPr>
              <a:t>professional and educational courses </a:t>
            </a:r>
            <a:r>
              <a:rPr lang="en-US" sz="2400" dirty="0">
                <a:solidFill>
                  <a:srgbClr val="163757"/>
                </a:solidFill>
              </a:rPr>
              <a:t>and </a:t>
            </a:r>
            <a:r>
              <a:rPr lang="en-US" sz="2400" dirty="0" smtClean="0">
                <a:solidFill>
                  <a:srgbClr val="163757"/>
                </a:solidFill>
              </a:rPr>
              <a:t>training depicted </a:t>
            </a:r>
            <a:r>
              <a:rPr lang="en-US" sz="2400" dirty="0">
                <a:solidFill>
                  <a:srgbClr val="163757"/>
                </a:solidFill>
              </a:rPr>
              <a:t>in Defense and Service </a:t>
            </a:r>
            <a:r>
              <a:rPr lang="en-US" sz="2400" dirty="0" smtClean="0">
                <a:solidFill>
                  <a:srgbClr val="163757"/>
                </a:solidFill>
              </a:rPr>
              <a:t>databases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" name="Picture 6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95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63757"/>
                </a:solidFill>
              </a:rPr>
              <a:t>REC Readiness Inventory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5F1F8B5-7786-48AF-9220-F6AD0C3C7867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85800" y="1916669"/>
            <a:ext cx="7772400" cy="425553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5" t="6924" r="7320" b="8900"/>
          <a:stretch/>
        </p:blipFill>
        <p:spPr bwMode="auto">
          <a:xfrm>
            <a:off x="6543612" y="4572000"/>
            <a:ext cx="91554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6" descr="Image result for office of the secretary of defense log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AutoShape 9" descr="Image result for office of the secretary of defense log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Oval 27"/>
          <p:cNvSpPr/>
          <p:nvPr/>
        </p:nvSpPr>
        <p:spPr bwMode="auto">
          <a:xfrm>
            <a:off x="2583860" y="2381446"/>
            <a:ext cx="3359740" cy="3104954"/>
          </a:xfrm>
          <a:prstGeom prst="ellipse">
            <a:avLst/>
          </a:prstGeom>
          <a:solidFill>
            <a:srgbClr val="F3EAFA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contourClr>
              <a:srgbClr val="FFFFFF"/>
            </a:contourClr>
          </a:sp3d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3" name="Oval 32"/>
          <p:cNvSpPr/>
          <p:nvPr/>
        </p:nvSpPr>
        <p:spPr bwMode="auto">
          <a:xfrm>
            <a:off x="2775845" y="2564089"/>
            <a:ext cx="2975770" cy="2739668"/>
          </a:xfrm>
          <a:prstGeom prst="ellipse">
            <a:avLst/>
          </a:prstGeom>
          <a:solidFill>
            <a:srgbClr val="0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4" name="Oval 33"/>
          <p:cNvSpPr/>
          <p:nvPr/>
        </p:nvSpPr>
        <p:spPr bwMode="auto">
          <a:xfrm>
            <a:off x="3151073" y="2838057"/>
            <a:ext cx="2225314" cy="2165204"/>
          </a:xfrm>
          <a:prstGeom prst="ellipse">
            <a:avLst/>
          </a:prstGeom>
          <a:solidFill>
            <a:srgbClr val="6B269E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 extrusionH="95250" contourW="69850">
            <a:bevelT w="165100" prst="coolSlant"/>
            <a:bevelB w="165100" h="82550"/>
          </a:sp3d>
        </p:spPr>
        <p:txBody>
          <a:bodyPr vert="horz" wrap="none" lIns="91440" tIns="18288" rIns="91440" bIns="45720" numCol="1" rtlCol="0" anchor="t" anchorCtr="0" compatLnSpc="1">
            <a:prstTxWarp prst="textNoShape">
              <a:avLst/>
            </a:prstTxWarp>
            <a:sp3d extrusionH="57150">
              <a:bevelT w="38100" h="38100"/>
            </a:sp3d>
          </a:bodyPr>
          <a:lstStyle/>
          <a:p>
            <a:pPr algn="ctr"/>
            <a:r>
              <a:rPr lang="en-US" sz="4000" b="1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latin typeface="Times New Roman" pitchFamily="18" charset="0"/>
              </a:rPr>
              <a:t>REC-RI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967830" y="2746734"/>
            <a:ext cx="2591799" cy="2374378"/>
          </a:xfrm>
          <a:prstGeom prst="rect">
            <a:avLst/>
          </a:prstGeom>
        </p:spPr>
        <p:txBody>
          <a:bodyPr wrap="square">
            <a:prstTxWarp prst="textArchUp">
              <a:avLst>
                <a:gd name="adj" fmla="val 6644632"/>
              </a:avLst>
            </a:prstTxWarp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Regional Expertise and Culture (REC) </a:t>
            </a:r>
            <a:r>
              <a:rPr lang="en-US" sz="2800" b="1" dirty="0" smtClean="0">
                <a:solidFill>
                  <a:schemeClr val="bg1"/>
                </a:solidFill>
              </a:rPr>
              <a:t>Readiness Inventory 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65" y="4025246"/>
            <a:ext cx="863932" cy="821898"/>
          </a:xfrm>
          <a:prstGeom prst="ellipse">
            <a:avLst/>
          </a:prstGeom>
          <a:ln w="3175">
            <a:solidFill>
              <a:schemeClr val="tx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197355" y="1566444"/>
            <a:ext cx="1060445" cy="338554"/>
          </a:xfrm>
          <a:prstGeom prst="round1Rect">
            <a:avLst/>
          </a:prstGeom>
          <a:gradFill flip="none" rotWithShape="1">
            <a:gsLst>
              <a:gs pos="0">
                <a:srgbClr val="8488C4">
                  <a:lumMod val="77000"/>
                  <a:lumOff val="23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  <a:tileRect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b="1" dirty="0"/>
              <a:t>Regional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50206" y="1565186"/>
            <a:ext cx="1440794" cy="338554"/>
          </a:xfrm>
          <a:prstGeom prst="round1Rect">
            <a:avLst/>
          </a:prstGeom>
          <a:gradFill flip="none" rotWithShape="1">
            <a:gsLst>
              <a:gs pos="0">
                <a:srgbClr val="8488C4">
                  <a:lumMod val="77000"/>
                  <a:lumOff val="23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  <a:tileRect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/>
            </a:lvl1pPr>
          </a:lstStyle>
          <a:p>
            <a:r>
              <a:rPr lang="en-US" b="1" dirty="0">
                <a:solidFill>
                  <a:srgbClr val="000000"/>
                </a:solidFill>
              </a:rPr>
              <a:t>Core Culture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627595" y="1566444"/>
            <a:ext cx="1118711" cy="338554"/>
          </a:xfrm>
          <a:prstGeom prst="round1Rect">
            <a:avLst/>
          </a:prstGeom>
          <a:gradFill>
            <a:gsLst>
              <a:gs pos="91000">
                <a:srgbClr val="B1C1C3"/>
              </a:gs>
              <a:gs pos="0">
                <a:srgbClr val="8488C4">
                  <a:lumMod val="79000"/>
                  <a:lumOff val="21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solidFill>
              <a:srgbClr val="00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Inventory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271680" y="1566444"/>
            <a:ext cx="1814920" cy="338554"/>
          </a:xfrm>
          <a:prstGeom prst="round1Rect">
            <a:avLst/>
          </a:prstGeom>
          <a:gradFill flip="none" rotWithShape="1">
            <a:gsLst>
              <a:gs pos="0">
                <a:srgbClr val="8488C4">
                  <a:lumMod val="77000"/>
                  <a:lumOff val="23000"/>
                </a:srgbClr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1"/>
            <a:tileRect/>
          </a:gradFill>
          <a:ln>
            <a:solidFill>
              <a:srgbClr val="0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600">
                <a:solidFill>
                  <a:srgbClr val="000000"/>
                </a:solidFill>
              </a:defRPr>
            </a:lvl1pPr>
          </a:lstStyle>
          <a:p>
            <a:r>
              <a:rPr lang="en-US" b="1" dirty="0"/>
              <a:t>Leader/Influence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38221" y="1566446"/>
            <a:ext cx="768311" cy="338554"/>
          </a:xfrm>
          <a:prstGeom prst="round1Rect">
            <a:avLst/>
          </a:prstGeom>
          <a:solidFill>
            <a:schemeClr val="bg1"/>
          </a:solidFill>
          <a:ln>
            <a:solidFill>
              <a:srgbClr val="000000"/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000000"/>
                </a:solidFill>
              </a:rPr>
              <a:t>Home</a:t>
            </a:r>
            <a:endParaRPr lang="en-US" sz="1600" b="1" dirty="0">
              <a:solidFill>
                <a:srgbClr val="000000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 bwMode="auto">
          <a:xfrm>
            <a:off x="685800" y="1905000"/>
            <a:ext cx="7772400" cy="0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1" name="TextBox 40"/>
          <p:cNvSpPr txBox="1"/>
          <p:nvPr/>
        </p:nvSpPr>
        <p:spPr>
          <a:xfrm>
            <a:off x="5559629" y="5396552"/>
            <a:ext cx="2883508" cy="6001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1050" i="1" dirty="0" smtClean="0">
                <a:solidFill>
                  <a:srgbClr val="967200"/>
                </a:solidFill>
                <a:latin typeface="+mn-lt"/>
              </a:rPr>
              <a:t>Established and maintained by the Defense Language and National Security Education Office (DLNSEO</a:t>
            </a:r>
            <a:r>
              <a:rPr lang="en-US" sz="1100" i="1" dirty="0" smtClean="0">
                <a:solidFill>
                  <a:srgbClr val="000000"/>
                </a:solidFill>
                <a:latin typeface="+mn-lt"/>
              </a:rPr>
              <a:t>)</a:t>
            </a:r>
            <a:endParaRPr lang="en-US" sz="1100" i="1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40" name="Left Arrow 62"/>
          <p:cNvSpPr>
            <a:spLocks noChangeAspect="1"/>
          </p:cNvSpPr>
          <p:nvPr/>
        </p:nvSpPr>
        <p:spPr bwMode="auto">
          <a:xfrm rot="2614706">
            <a:off x="1302043" y="2062623"/>
            <a:ext cx="351447" cy="206958"/>
          </a:xfrm>
          <a:custGeom>
            <a:avLst/>
            <a:gdLst>
              <a:gd name="connsiteX0" fmla="*/ 0 w 974914"/>
              <a:gd name="connsiteY0" fmla="*/ 155136 h 310271"/>
              <a:gd name="connsiteX1" fmla="*/ 642543 w 974914"/>
              <a:gd name="connsiteY1" fmla="*/ 0 h 310271"/>
              <a:gd name="connsiteX2" fmla="*/ 642543 w 974914"/>
              <a:gd name="connsiteY2" fmla="*/ 100643 h 310271"/>
              <a:gd name="connsiteX3" fmla="*/ 974914 w 974914"/>
              <a:gd name="connsiteY3" fmla="*/ 100643 h 310271"/>
              <a:gd name="connsiteX4" fmla="*/ 974914 w 974914"/>
              <a:gd name="connsiteY4" fmla="*/ 209628 h 310271"/>
              <a:gd name="connsiteX5" fmla="*/ 642543 w 974914"/>
              <a:gd name="connsiteY5" fmla="*/ 209628 h 310271"/>
              <a:gd name="connsiteX6" fmla="*/ 642543 w 974914"/>
              <a:gd name="connsiteY6" fmla="*/ 310271 h 310271"/>
              <a:gd name="connsiteX7" fmla="*/ 0 w 974914"/>
              <a:gd name="connsiteY7" fmla="*/ 155136 h 310271"/>
              <a:gd name="connsiteX0" fmla="*/ 0 w 974914"/>
              <a:gd name="connsiteY0" fmla="*/ 155136 h 400304"/>
              <a:gd name="connsiteX1" fmla="*/ 642543 w 974914"/>
              <a:gd name="connsiteY1" fmla="*/ 0 h 400304"/>
              <a:gd name="connsiteX2" fmla="*/ 642543 w 974914"/>
              <a:gd name="connsiteY2" fmla="*/ 100643 h 400304"/>
              <a:gd name="connsiteX3" fmla="*/ 974914 w 974914"/>
              <a:gd name="connsiteY3" fmla="*/ 100643 h 400304"/>
              <a:gd name="connsiteX4" fmla="*/ 974914 w 974914"/>
              <a:gd name="connsiteY4" fmla="*/ 209628 h 400304"/>
              <a:gd name="connsiteX5" fmla="*/ 642543 w 974914"/>
              <a:gd name="connsiteY5" fmla="*/ 209628 h 400304"/>
              <a:gd name="connsiteX6" fmla="*/ 795536 w 974914"/>
              <a:gd name="connsiteY6" fmla="*/ 400304 h 400304"/>
              <a:gd name="connsiteX7" fmla="*/ 0 w 974914"/>
              <a:gd name="connsiteY7" fmla="*/ 155136 h 400304"/>
              <a:gd name="connsiteX0" fmla="*/ 0 w 974914"/>
              <a:gd name="connsiteY0" fmla="*/ 228638 h 473806"/>
              <a:gd name="connsiteX1" fmla="*/ 808217 w 974914"/>
              <a:gd name="connsiteY1" fmla="*/ 0 h 473806"/>
              <a:gd name="connsiteX2" fmla="*/ 642543 w 974914"/>
              <a:gd name="connsiteY2" fmla="*/ 174145 h 473806"/>
              <a:gd name="connsiteX3" fmla="*/ 974914 w 974914"/>
              <a:gd name="connsiteY3" fmla="*/ 174145 h 473806"/>
              <a:gd name="connsiteX4" fmla="*/ 974914 w 974914"/>
              <a:gd name="connsiteY4" fmla="*/ 283130 h 473806"/>
              <a:gd name="connsiteX5" fmla="*/ 642543 w 974914"/>
              <a:gd name="connsiteY5" fmla="*/ 283130 h 473806"/>
              <a:gd name="connsiteX6" fmla="*/ 795536 w 974914"/>
              <a:gd name="connsiteY6" fmla="*/ 473806 h 473806"/>
              <a:gd name="connsiteX7" fmla="*/ 0 w 974914"/>
              <a:gd name="connsiteY7" fmla="*/ 228638 h 47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4914" h="473806">
                <a:moveTo>
                  <a:pt x="0" y="228638"/>
                </a:moveTo>
                <a:lnTo>
                  <a:pt x="808217" y="0"/>
                </a:lnTo>
                <a:lnTo>
                  <a:pt x="642543" y="174145"/>
                </a:lnTo>
                <a:lnTo>
                  <a:pt x="974914" y="174145"/>
                </a:lnTo>
                <a:lnTo>
                  <a:pt x="974914" y="283130"/>
                </a:lnTo>
                <a:lnTo>
                  <a:pt x="642543" y="283130"/>
                </a:lnTo>
                <a:lnTo>
                  <a:pt x="795536" y="473806"/>
                </a:lnTo>
                <a:lnTo>
                  <a:pt x="0" y="228638"/>
                </a:lnTo>
                <a:close/>
              </a:path>
            </a:pathLst>
          </a:custGeom>
          <a:solidFill>
            <a:schemeClr val="bg1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90571" y="5943600"/>
            <a:ext cx="1798983" cy="457200"/>
          </a:xfrm>
          <a:prstGeom prst="rect">
            <a:avLst/>
          </a:prstGeom>
          <a:solidFill>
            <a:srgbClr val="C5D5ED"/>
          </a:solidFill>
          <a:ln w="28575">
            <a:solidFill>
              <a:srgbClr val="802241"/>
            </a:solidFill>
          </a:ln>
        </p:spPr>
        <p:txBody>
          <a:bodyPr wrap="square" lIns="45720" tIns="45720" rIns="45720" rtlCol="0" anchor="ctr" anchorCtr="1">
            <a:no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+mn-lt"/>
              </a:rPr>
              <a:t>NOTIONAL</a:t>
            </a:r>
            <a:endParaRPr lang="en-US" sz="2400" i="1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27" name="Picture 26" descr="DLNSEOlogoPP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42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63757"/>
                </a:solidFill>
              </a:rPr>
              <a:t>REC Readiness Inventory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65F1F8B5-7786-48AF-9220-F6AD0C3C7867}" type="slidenum">
              <a:rPr lang="en-US" smtClean="0"/>
              <a:pPr/>
              <a:t>28</a:t>
            </a:fld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83895"/>
              </p:ext>
            </p:extLst>
          </p:nvPr>
        </p:nvGraphicFramePr>
        <p:xfrm>
          <a:off x="619003" y="2636520"/>
          <a:ext cx="8296397" cy="178612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6315197"/>
                <a:gridCol w="1981200"/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Core Culture Relevant Demographic</a:t>
                      </a:r>
                      <a:r>
                        <a:rPr lang="en-US" sz="1600" baseline="0" dirty="0" smtClean="0"/>
                        <a:t> Data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Individuals</a:t>
                      </a:r>
                      <a:endParaRPr lang="en-US" sz="1600" dirty="0"/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600" dirty="0" smtClean="0">
                          <a:solidFill>
                            <a:srgbClr val="002445"/>
                          </a:solidFill>
                          <a:effectLst/>
                        </a:rPr>
                        <a:t>Birthplace</a:t>
                      </a:r>
                      <a:r>
                        <a:rPr lang="en-US" sz="1600" baseline="0" dirty="0" smtClean="0">
                          <a:solidFill>
                            <a:srgbClr val="002445"/>
                          </a:solidFill>
                          <a:effectLst/>
                        </a:rPr>
                        <a:t> outside of the United States</a:t>
                      </a:r>
                      <a:endParaRPr lang="en-US" sz="1600" dirty="0" smtClean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1,000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445"/>
                          </a:solidFill>
                          <a:effectLst/>
                        </a:rPr>
                        <a:t>Original</a:t>
                      </a:r>
                      <a:r>
                        <a:rPr lang="en-US" sz="1600" baseline="0" dirty="0" smtClean="0">
                          <a:solidFill>
                            <a:srgbClr val="002445"/>
                          </a:solidFill>
                          <a:effectLst/>
                        </a:rPr>
                        <a:t> citizenship non-U.S.</a:t>
                      </a:r>
                      <a:endParaRPr lang="en-US" sz="1600" dirty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15,000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r>
                        <a:rPr lang="en-US" sz="1600" dirty="0" smtClean="0">
                          <a:solidFill>
                            <a:srgbClr val="002445"/>
                          </a:solidFill>
                        </a:rPr>
                        <a:t>Home of record outside</a:t>
                      </a:r>
                      <a:r>
                        <a:rPr lang="en-US" sz="1600" baseline="0" dirty="0" smtClean="0">
                          <a:solidFill>
                            <a:srgbClr val="002445"/>
                          </a:solidFill>
                        </a:rPr>
                        <a:t> of the U.S.</a:t>
                      </a:r>
                      <a:endParaRPr lang="en-US" sz="1600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45,000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  <a:tr h="27432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002445"/>
                          </a:solidFill>
                          <a:effectLst/>
                        </a:rPr>
                        <a:t>Spouse Birthplace outside of the United States</a:t>
                      </a:r>
                      <a:endParaRPr lang="en-US" sz="1600" dirty="0" smtClean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25,000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7" name="Straight Connector 16"/>
          <p:cNvCxnSpPr/>
          <p:nvPr/>
        </p:nvCxnSpPr>
        <p:spPr bwMode="auto">
          <a:xfrm flipV="1">
            <a:off x="609600" y="2560320"/>
            <a:ext cx="8305800" cy="1258"/>
          </a:xfrm>
          <a:prstGeom prst="line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Group 11"/>
          <p:cNvGrpSpPr/>
          <p:nvPr/>
        </p:nvGrpSpPr>
        <p:grpSpPr>
          <a:xfrm>
            <a:off x="609600" y="2220508"/>
            <a:ext cx="6225941" cy="339812"/>
            <a:chOff x="695559" y="1336588"/>
            <a:chExt cx="6225941" cy="339812"/>
          </a:xfrm>
        </p:grpSpPr>
        <p:sp>
          <p:nvSpPr>
            <p:cNvPr id="7" name="TextBox 6"/>
            <p:cNvSpPr txBox="1"/>
            <p:nvPr/>
          </p:nvSpPr>
          <p:spPr>
            <a:xfrm>
              <a:off x="4032255" y="1337846"/>
              <a:ext cx="1060445" cy="338554"/>
            </a:xfrm>
            <a:prstGeom prst="round1Rect">
              <a:avLst/>
            </a:prstGeom>
            <a:gradFill flip="none" rotWithShape="1">
              <a:gsLst>
                <a:gs pos="0">
                  <a:srgbClr val="8488C4">
                    <a:lumMod val="77000"/>
                    <a:lumOff val="23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  <a:tileRect/>
            </a:gra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rPr lang="en-US" b="1" dirty="0"/>
                <a:t>Regional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585106" y="1336588"/>
              <a:ext cx="1440794" cy="338554"/>
            </a:xfrm>
            <a:prstGeom prst="round1Rect">
              <a:avLst/>
            </a:prstGeom>
            <a:solidFill>
              <a:schemeClr val="bg1"/>
            </a:solidFill>
            <a:ln>
              <a:solidFill>
                <a:srgbClr val="000000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Core Culture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462495" y="1337846"/>
              <a:ext cx="1118711" cy="338554"/>
            </a:xfrm>
            <a:prstGeom prst="round1Rect">
              <a:avLst/>
            </a:prstGeom>
            <a:gradFill flip="none" rotWithShape="1">
              <a:gsLst>
                <a:gs pos="0">
                  <a:srgbClr val="8488C4">
                    <a:lumMod val="77000"/>
                    <a:lumOff val="23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  <a:tileRect/>
            </a:gra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Inventory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106580" y="1337846"/>
              <a:ext cx="1814920" cy="338554"/>
            </a:xfrm>
            <a:prstGeom prst="round1Rect">
              <a:avLst/>
            </a:prstGeom>
            <a:gradFill flip="none" rotWithShape="1">
              <a:gsLst>
                <a:gs pos="0">
                  <a:srgbClr val="8488C4">
                    <a:lumMod val="77000"/>
                    <a:lumOff val="23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  <a:tileRect/>
            </a:gra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>
                  <a:solidFill>
                    <a:srgbClr val="000000"/>
                  </a:solidFill>
                </a:defRPr>
              </a:lvl1pPr>
            </a:lstStyle>
            <a:p>
              <a:r>
                <a:rPr lang="en-US" b="1" dirty="0"/>
                <a:t>Leader/Influence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5559" y="1336588"/>
              <a:ext cx="768311" cy="338554"/>
            </a:xfrm>
            <a:prstGeom prst="round1Rect">
              <a:avLst/>
            </a:prstGeom>
            <a:gradFill flip="none" rotWithShape="1">
              <a:gsLst>
                <a:gs pos="0">
                  <a:srgbClr val="8488C4">
                    <a:lumMod val="77000"/>
                    <a:lumOff val="23000"/>
                  </a:srgbClr>
                </a:gs>
                <a:gs pos="53000">
                  <a:srgbClr val="D4DEFF"/>
                </a:gs>
                <a:gs pos="83000">
                  <a:srgbClr val="D4DEFF"/>
                </a:gs>
                <a:gs pos="100000">
                  <a:srgbClr val="96AB94"/>
                </a:gs>
              </a:gsLst>
              <a:lin ang="5400000" scaled="1"/>
              <a:tileRect/>
            </a:gradFill>
            <a:ln>
              <a:solidFill>
                <a:srgbClr val="000000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1600" b="1">
                  <a:solidFill>
                    <a:srgbClr val="000000"/>
                  </a:solidFill>
                </a:defRPr>
              </a:lvl1pPr>
            </a:lstStyle>
            <a:p>
              <a:r>
                <a:rPr lang="en-US" dirty="0"/>
                <a:t>Home</a:t>
              </a:r>
            </a:p>
          </p:txBody>
        </p:sp>
      </p:grp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3900" y="1543050"/>
            <a:ext cx="1118473" cy="104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Left Arrow 62"/>
          <p:cNvSpPr>
            <a:spLocks noChangeAspect="1"/>
          </p:cNvSpPr>
          <p:nvPr/>
        </p:nvSpPr>
        <p:spPr bwMode="auto">
          <a:xfrm rot="2614706">
            <a:off x="3489386" y="2255062"/>
            <a:ext cx="351447" cy="206958"/>
          </a:xfrm>
          <a:custGeom>
            <a:avLst/>
            <a:gdLst>
              <a:gd name="connsiteX0" fmla="*/ 0 w 974914"/>
              <a:gd name="connsiteY0" fmla="*/ 155136 h 310271"/>
              <a:gd name="connsiteX1" fmla="*/ 642543 w 974914"/>
              <a:gd name="connsiteY1" fmla="*/ 0 h 310271"/>
              <a:gd name="connsiteX2" fmla="*/ 642543 w 974914"/>
              <a:gd name="connsiteY2" fmla="*/ 100643 h 310271"/>
              <a:gd name="connsiteX3" fmla="*/ 974914 w 974914"/>
              <a:gd name="connsiteY3" fmla="*/ 100643 h 310271"/>
              <a:gd name="connsiteX4" fmla="*/ 974914 w 974914"/>
              <a:gd name="connsiteY4" fmla="*/ 209628 h 310271"/>
              <a:gd name="connsiteX5" fmla="*/ 642543 w 974914"/>
              <a:gd name="connsiteY5" fmla="*/ 209628 h 310271"/>
              <a:gd name="connsiteX6" fmla="*/ 642543 w 974914"/>
              <a:gd name="connsiteY6" fmla="*/ 310271 h 310271"/>
              <a:gd name="connsiteX7" fmla="*/ 0 w 974914"/>
              <a:gd name="connsiteY7" fmla="*/ 155136 h 310271"/>
              <a:gd name="connsiteX0" fmla="*/ 0 w 974914"/>
              <a:gd name="connsiteY0" fmla="*/ 155136 h 400304"/>
              <a:gd name="connsiteX1" fmla="*/ 642543 w 974914"/>
              <a:gd name="connsiteY1" fmla="*/ 0 h 400304"/>
              <a:gd name="connsiteX2" fmla="*/ 642543 w 974914"/>
              <a:gd name="connsiteY2" fmla="*/ 100643 h 400304"/>
              <a:gd name="connsiteX3" fmla="*/ 974914 w 974914"/>
              <a:gd name="connsiteY3" fmla="*/ 100643 h 400304"/>
              <a:gd name="connsiteX4" fmla="*/ 974914 w 974914"/>
              <a:gd name="connsiteY4" fmla="*/ 209628 h 400304"/>
              <a:gd name="connsiteX5" fmla="*/ 642543 w 974914"/>
              <a:gd name="connsiteY5" fmla="*/ 209628 h 400304"/>
              <a:gd name="connsiteX6" fmla="*/ 795536 w 974914"/>
              <a:gd name="connsiteY6" fmla="*/ 400304 h 400304"/>
              <a:gd name="connsiteX7" fmla="*/ 0 w 974914"/>
              <a:gd name="connsiteY7" fmla="*/ 155136 h 400304"/>
              <a:gd name="connsiteX0" fmla="*/ 0 w 974914"/>
              <a:gd name="connsiteY0" fmla="*/ 228638 h 473806"/>
              <a:gd name="connsiteX1" fmla="*/ 808217 w 974914"/>
              <a:gd name="connsiteY1" fmla="*/ 0 h 473806"/>
              <a:gd name="connsiteX2" fmla="*/ 642543 w 974914"/>
              <a:gd name="connsiteY2" fmla="*/ 174145 h 473806"/>
              <a:gd name="connsiteX3" fmla="*/ 974914 w 974914"/>
              <a:gd name="connsiteY3" fmla="*/ 174145 h 473806"/>
              <a:gd name="connsiteX4" fmla="*/ 974914 w 974914"/>
              <a:gd name="connsiteY4" fmla="*/ 283130 h 473806"/>
              <a:gd name="connsiteX5" fmla="*/ 642543 w 974914"/>
              <a:gd name="connsiteY5" fmla="*/ 283130 h 473806"/>
              <a:gd name="connsiteX6" fmla="*/ 795536 w 974914"/>
              <a:gd name="connsiteY6" fmla="*/ 473806 h 473806"/>
              <a:gd name="connsiteX7" fmla="*/ 0 w 974914"/>
              <a:gd name="connsiteY7" fmla="*/ 228638 h 473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74914" h="473806">
                <a:moveTo>
                  <a:pt x="0" y="228638"/>
                </a:moveTo>
                <a:lnTo>
                  <a:pt x="808217" y="0"/>
                </a:lnTo>
                <a:lnTo>
                  <a:pt x="642543" y="174145"/>
                </a:lnTo>
                <a:lnTo>
                  <a:pt x="974914" y="174145"/>
                </a:lnTo>
                <a:lnTo>
                  <a:pt x="974914" y="283130"/>
                </a:lnTo>
                <a:lnTo>
                  <a:pt x="642543" y="283130"/>
                </a:lnTo>
                <a:lnTo>
                  <a:pt x="795536" y="473806"/>
                </a:lnTo>
                <a:lnTo>
                  <a:pt x="0" y="228638"/>
                </a:lnTo>
                <a:close/>
              </a:path>
            </a:pathLst>
          </a:custGeom>
          <a:solidFill>
            <a:schemeClr val="bg1"/>
          </a:solidFill>
          <a:ln w="158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8474876"/>
              </p:ext>
            </p:extLst>
          </p:nvPr>
        </p:nvGraphicFramePr>
        <p:xfrm>
          <a:off x="634334" y="4389120"/>
          <a:ext cx="8283341" cy="107899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6324600"/>
                <a:gridCol w="1958741"/>
              </a:tblGrid>
              <a:tr h="260929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Core Culture Relevant Training Events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Taken</a:t>
                      </a:r>
                      <a:endParaRPr lang="en-US" sz="1600" dirty="0"/>
                    </a:p>
                  </a:txBody>
                  <a:tcPr anchor="ctr"/>
                </a:tc>
              </a:tr>
              <a:tr h="2706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solidFill>
                            <a:srgbClr val="002445"/>
                          </a:solidFill>
                          <a:effectLst/>
                        </a:rPr>
                        <a:t>3C Trainer</a:t>
                      </a:r>
                      <a:endParaRPr lang="en-US" sz="1600" u="none" dirty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50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  <a:tr h="27066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effectLst/>
                        </a:rPr>
                        <a:t>Village</a:t>
                      </a:r>
                      <a:r>
                        <a:rPr lang="en-US" sz="1600" u="none" baseline="0" dirty="0" smtClean="0">
                          <a:effectLst/>
                        </a:rPr>
                        <a:t> Stability Operations Academic Week</a:t>
                      </a:r>
                      <a:endParaRPr lang="en-US" sz="1600" u="none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/>
                        <a:t>200</a:t>
                      </a:r>
                      <a:endParaRPr lang="en-US" sz="1600" u="sng" dirty="0"/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0550784"/>
              </p:ext>
            </p:extLst>
          </p:nvPr>
        </p:nvGraphicFramePr>
        <p:xfrm>
          <a:off x="609600" y="5455920"/>
          <a:ext cx="8305800" cy="110947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6324600"/>
                <a:gridCol w="1981200"/>
              </a:tblGrid>
              <a:tr h="36576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Core Culture Relevant Assignments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Individuals</a:t>
                      </a:r>
                      <a:endParaRPr lang="en-US" sz="1600" dirty="0"/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solidFill>
                            <a:srgbClr val="002445"/>
                          </a:solidFill>
                          <a:effectLst/>
                        </a:rPr>
                        <a:t>Security Force Assistance</a:t>
                      </a:r>
                      <a:endParaRPr lang="en-US" sz="1600" u="none" dirty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15,000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  <a:tr h="36576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 smtClean="0">
                          <a:solidFill>
                            <a:srgbClr val="002445"/>
                          </a:solidFill>
                          <a:effectLst/>
                        </a:rPr>
                        <a:t>Ministerial Advisor</a:t>
                      </a:r>
                      <a:endParaRPr lang="en-US" sz="1600" u="none" dirty="0">
                        <a:solidFill>
                          <a:srgbClr val="002445"/>
                        </a:solidFill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u="sng" dirty="0" smtClean="0">
                          <a:solidFill>
                            <a:srgbClr val="002445"/>
                          </a:solidFill>
                        </a:rPr>
                        <a:t>14,200</a:t>
                      </a:r>
                      <a:endParaRPr lang="en-US" sz="1600" u="sng" dirty="0">
                        <a:solidFill>
                          <a:srgbClr val="002445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81000" y="1581527"/>
            <a:ext cx="7655300" cy="580916"/>
          </a:xfrm>
          <a:prstGeom prst="rect">
            <a:avLst/>
          </a:prstGeom>
          <a:noFill/>
          <a:ln w="28575">
            <a:noFill/>
          </a:ln>
        </p:spPr>
        <p:txBody>
          <a:bodyPr wrap="square" lIns="45720" tIns="45720" rIns="45720" rtlCol="0" anchor="ctr" anchorCtr="1">
            <a:noAutofit/>
          </a:bodyPr>
          <a:lstStyle>
            <a:defPPr>
              <a:defRPr lang="en-US"/>
            </a:defPPr>
            <a:lvl1pPr>
              <a:defRPr sz="2400">
                <a:solidFill>
                  <a:srgbClr val="000000"/>
                </a:solidFill>
              </a:defRPr>
            </a:lvl1pPr>
          </a:lstStyle>
          <a:p>
            <a:r>
              <a:rPr lang="en-US" sz="2000" dirty="0" smtClean="0">
                <a:solidFill>
                  <a:srgbClr val="163757"/>
                </a:solidFill>
                <a:latin typeface="+mn-lt"/>
              </a:rPr>
              <a:t>Close up of the primary fields  and the corresponding data elements that comprise the “Core Culture Tab”</a:t>
            </a:r>
            <a:endParaRPr lang="en-US" sz="2000" dirty="0">
              <a:solidFill>
                <a:srgbClr val="163757"/>
              </a:solidFill>
              <a:latin typeface="+mn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13200" y="6248400"/>
            <a:ext cx="1798983" cy="457200"/>
          </a:xfrm>
          <a:prstGeom prst="rect">
            <a:avLst/>
          </a:prstGeom>
          <a:solidFill>
            <a:srgbClr val="C5D5ED"/>
          </a:solidFill>
          <a:ln w="28575">
            <a:solidFill>
              <a:srgbClr val="802241"/>
            </a:solidFill>
          </a:ln>
        </p:spPr>
        <p:txBody>
          <a:bodyPr wrap="square" lIns="45720" tIns="45720" rIns="45720" rtlCol="0" anchor="ctr" anchorCtr="1">
            <a:noAutofit/>
          </a:bodyPr>
          <a:lstStyle/>
          <a:p>
            <a:pPr algn="ctr"/>
            <a:r>
              <a:rPr lang="en-US" sz="2400" i="1" dirty="0" smtClean="0">
                <a:solidFill>
                  <a:srgbClr val="000000"/>
                </a:solidFill>
                <a:latin typeface="+mj-lt"/>
              </a:rPr>
              <a:t>NOTIONAL</a:t>
            </a:r>
            <a:endParaRPr lang="en-US" sz="2400" i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32" name="Picture 31" descr="DLNSEOlogoPPT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867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mv="urn:schemas-microsoft-com:mac:vml"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32648" cy="990600"/>
          </a:xfrm>
        </p:spPr>
        <p:txBody>
          <a:bodyPr>
            <a:noAutofit/>
          </a:bodyPr>
          <a:lstStyle/>
          <a:p>
            <a:pPr lvl="1"/>
            <a:r>
              <a:rPr lang="en-US" sz="4400" spc="-120" dirty="0" smtClean="0">
                <a:solidFill>
                  <a:srgbClr val="163757"/>
                </a:solidFill>
                <a:latin typeface="+mj-lt"/>
              </a:rPr>
              <a:t>Culture Competency Model</a:t>
            </a:r>
            <a:endParaRPr lang="en-US" sz="4400" spc="-120" dirty="0">
              <a:solidFill>
                <a:srgbClr val="163757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600" dirty="0" smtClean="0"/>
              <a:t>Develop a Competency Model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Based on study of what DoD personnel </a:t>
            </a:r>
            <a:r>
              <a:rPr lang="en-US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do.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Based on analysis of job-relevant </a:t>
            </a:r>
            <a:r>
              <a:rPr lang="en-US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experiences.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Relevant to the DoD </a:t>
            </a:r>
            <a:r>
              <a:rPr lang="en-US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domain.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Based on study of culture-general </a:t>
            </a:r>
            <a:r>
              <a:rPr lang="en-US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competence.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Identifies behaviors associated with knowledge and </a:t>
            </a:r>
            <a:r>
              <a:rPr lang="en-US" sz="2400" dirty="0" smtClean="0">
                <a:solidFill>
                  <a:srgbClr val="002060"/>
                </a:solidFill>
                <a:latin typeface="Century Gothic" panose="020B0502020202020204" pitchFamily="34" charset="0"/>
              </a:rPr>
              <a:t>skills.</a:t>
            </a:r>
            <a:endParaRPr lang="en-US" sz="240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endParaRPr lang="en-US" dirty="0"/>
          </a:p>
        </p:txBody>
      </p:sp>
      <p:pic>
        <p:nvPicPr>
          <p:cNvPr id="7" name="Picture 6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27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Vision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pPr marL="0" indent="0" algn="ctr">
              <a:buNone/>
            </a:pPr>
            <a:r>
              <a:rPr lang="en-US" sz="3200" dirty="0" smtClean="0"/>
              <a:t>To provide the necessary direction to ensure a Total Force which is skilled at interacting across cultures while operating within joint, Interagency, coalition and multinational contexts.</a:t>
            </a:r>
            <a:endParaRPr lang="en-US" sz="3200" dirty="0"/>
          </a:p>
        </p:txBody>
      </p:sp>
      <p:pic>
        <p:nvPicPr>
          <p:cNvPr id="6" name="Picture 5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40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pc="-100" dirty="0" smtClean="0">
                <a:solidFill>
                  <a:srgbClr val="163757"/>
                </a:solidFill>
              </a:rPr>
              <a:t>Adaptive Readiness for Culture  </a:t>
            </a:r>
            <a:endParaRPr lang="en-US" spc="-100" dirty="0">
              <a:solidFill>
                <a:srgbClr val="163757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6FEA567-EB59-4148-A647-9FAC2B49610F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Adaptive Readiness for Culture (ARC</a:t>
            </a:r>
            <a:r>
              <a:rPr lang="en-US" sz="2400" dirty="0" smtClean="0"/>
              <a:t>) model for culture general competency</a:t>
            </a:r>
            <a:endParaRPr lang="en-US" sz="24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9934875"/>
              </p:ext>
            </p:extLst>
          </p:nvPr>
        </p:nvGraphicFramePr>
        <p:xfrm>
          <a:off x="609600" y="2567940"/>
          <a:ext cx="8153400" cy="3451860"/>
        </p:xfrm>
        <a:graphic>
          <a:graphicData uri="http://schemas.openxmlformats.org/drawingml/2006/table">
            <a:tbl>
              <a:tblPr/>
              <a:tblGrid>
                <a:gridCol w="306729"/>
                <a:gridCol w="3893105"/>
                <a:gridCol w="414380"/>
                <a:gridCol w="3539186"/>
              </a:tblGrid>
              <a:tr h="36576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Diplomatic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Mindset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7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Cultural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Learning </a:t>
                      </a:r>
                    </a:p>
                  </a:txBody>
                  <a:tcPr marL="9525" marR="9525" marT="9525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7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Maintains a Mission Orientation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Self-Directs Own Cultural Learning 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Understands Self in Cultural Context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Develops Reliable Information Sources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Manages Attitudes Towards Culture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Reflects and Seeks Feedback on Intercultural Encounters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Cultural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Reasoning 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7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Intercultural </a:t>
                      </a:r>
                      <a:r>
                        <a:rPr lang="en-US" sz="2000" b="1" i="0" u="none" strike="noStrike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Interaction</a:t>
                      </a: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672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Copes with Cultural Surprises 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Acts Under Cultural Uncertainty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Develops Cultural Explanations of Behavior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Plans Inter-Cultural Communication 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576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Takes Perspective of Others in Intercultural Situations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Engages in Disciplined Self-Presentation</a:t>
                      </a:r>
                    </a:p>
                  </a:txBody>
                  <a:tcPr marL="9525" marR="9525" marT="9525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53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AB5A73AE-B586-41CB-80ED-8A24BB71AA39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32648" cy="990600"/>
          </a:xfrm>
        </p:spPr>
        <p:txBody>
          <a:bodyPr>
            <a:noAutofit/>
          </a:bodyPr>
          <a:lstStyle/>
          <a:p>
            <a:pPr lvl="1"/>
            <a:r>
              <a:rPr lang="en-US" sz="4400" spc="-120" dirty="0" smtClean="0">
                <a:solidFill>
                  <a:srgbClr val="163757"/>
                </a:solidFill>
                <a:latin typeface="+mj-lt"/>
              </a:rPr>
              <a:t>ARC Model</a:t>
            </a:r>
            <a:endParaRPr lang="en-US" sz="4400" spc="-120" dirty="0">
              <a:solidFill>
                <a:srgbClr val="163757"/>
              </a:solidFill>
              <a:latin typeface="+mj-lt"/>
            </a:endParaRPr>
          </a:p>
        </p:txBody>
      </p:sp>
      <p:pic>
        <p:nvPicPr>
          <p:cNvPr id="9" name="Picture 8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graphicFrame>
        <p:nvGraphicFramePr>
          <p:cNvPr id="3" name="Content Placeholder 2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265634956"/>
              </p:ext>
            </p:extLst>
          </p:nvPr>
        </p:nvGraphicFramePr>
        <p:xfrm>
          <a:off x="685800" y="1981200"/>
          <a:ext cx="8226427" cy="472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0800"/>
                <a:gridCol w="2667000"/>
                <a:gridCol w="2968627"/>
              </a:tblGrid>
              <a:tr h="3760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Challenge</a:t>
                      </a:r>
                      <a:endParaRPr lang="en-US" sz="2400" b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Other 3C Models</a:t>
                      </a:r>
                      <a:endParaRPr lang="en-US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ARC</a:t>
                      </a:r>
                      <a:endParaRPr lang="en-US" sz="2400" b="1" dirty="0"/>
                    </a:p>
                  </a:txBody>
                  <a:tcPr/>
                </a:tc>
              </a:tr>
              <a:tr h="676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Adopting a constructive mindset for working in the new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Focus on</a:t>
                      </a:r>
                      <a:r>
                        <a:rPr lang="en-US" sz="1600" baseline="0" dirty="0" smtClean="0"/>
                        <a:t> maintaining positive or relativistic attitude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Specifies strategies</a:t>
                      </a:r>
                      <a:r>
                        <a:rPr lang="en-US" sz="1600" baseline="0" dirty="0" smtClean="0"/>
                        <a:t> for</a:t>
                      </a:r>
                      <a:r>
                        <a:rPr lang="en-US" sz="1600" dirty="0" smtClean="0"/>
                        <a:t> managing attitudes and reactions</a:t>
                      </a:r>
                      <a:endParaRPr lang="en-US" sz="1600" dirty="0"/>
                    </a:p>
                  </a:txBody>
                  <a:tcPr/>
                </a:tc>
              </a:tr>
              <a:tr h="127868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Learning about the new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Focus</a:t>
                      </a:r>
                      <a:r>
                        <a:rPr lang="en-US" sz="1600" baseline="0" dirty="0" smtClean="0"/>
                        <a:t> on learning as an outcome of instruction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Specifies</a:t>
                      </a:r>
                      <a:r>
                        <a:rPr lang="en-US" sz="1600" baseline="0" dirty="0" smtClean="0"/>
                        <a:t> self-directed learning practices that support knowledge acquisition, competency development, and performance improvement</a:t>
                      </a:r>
                      <a:endParaRPr lang="en-US" sz="1600" dirty="0"/>
                    </a:p>
                  </a:txBody>
                  <a:tcPr/>
                </a:tc>
              </a:tr>
              <a:tr h="8775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Making sense of people and events in the new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Focus on accumulation and application of cultural knowledge to avoid surprises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Specifies</a:t>
                      </a:r>
                      <a:r>
                        <a:rPr lang="en-US" sz="1600" baseline="0" dirty="0" smtClean="0"/>
                        <a:t> strategies for creating meaning from surprising experiences</a:t>
                      </a:r>
                      <a:endParaRPr lang="en-US" sz="1600" dirty="0"/>
                    </a:p>
                  </a:txBody>
                  <a:tcPr/>
                </a:tc>
              </a:tr>
              <a:tr h="67695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/>
                        <a:t>Interacting with members of the culture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Focus on display rules</a:t>
                      </a:r>
                      <a:r>
                        <a:rPr lang="en-US" sz="1600" baseline="0" dirty="0" smtClean="0"/>
                        <a:t> and </a:t>
                      </a:r>
                      <a:r>
                        <a:rPr lang="en-US" sz="1600" dirty="0" smtClean="0"/>
                        <a:t>engaging in appropriate</a:t>
                      </a:r>
                      <a:r>
                        <a:rPr lang="en-US" sz="1600" baseline="0" dirty="0" smtClean="0"/>
                        <a:t> behaviors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Specifies strategies for managing communication</a:t>
                      </a:r>
                      <a:r>
                        <a:rPr lang="en-US" sz="1600" baseline="0" dirty="0" smtClean="0"/>
                        <a:t> and self-presentation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" y="15240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n-lt"/>
              </a:rPr>
              <a:t>ARC focuses on processes rather than outcomes</a:t>
            </a:r>
          </a:p>
        </p:txBody>
      </p:sp>
    </p:spTree>
    <p:extLst>
      <p:ext uri="{BB962C8B-B14F-4D97-AF65-F5344CB8AC3E}">
        <p14:creationId xmlns:p14="http://schemas.microsoft.com/office/powerpoint/2010/main" val="1888573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7C1307-A224-471B-89F6-0D0460AF9E42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9" name="Picture 5" descr="C:\Users\UhEY\AppData\Local\Microsoft\Windows\Temporary Internet Files\Content.Outlook\G27I25NM\DLNSEO s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2584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5112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400" dirty="0" smtClean="0">
                <a:latin typeface="+mj-lt"/>
              </a:rPr>
              <a:t>Marc </a:t>
            </a:r>
            <a:r>
              <a:rPr lang="en-US" sz="2400" dirty="0" err="1" smtClean="0">
                <a:latin typeface="+mj-lt"/>
              </a:rPr>
              <a:t>Robere</a:t>
            </a:r>
            <a:r>
              <a:rPr lang="en-US" sz="2400" dirty="0" smtClean="0">
                <a:latin typeface="+mj-lt"/>
              </a:rPr>
              <a:t> Hill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latin typeface="+mj-lt"/>
              </a:rPr>
              <a:t>marc.r.hill.civ@mail.mil </a:t>
            </a:r>
            <a:r>
              <a:rPr lang="en-US" sz="2400" dirty="0" smtClean="0">
                <a:latin typeface="+mj-lt"/>
                <a:cs typeface="Arial"/>
                <a:sym typeface="Wingdings"/>
              </a:rPr>
              <a:t>♦</a:t>
            </a:r>
            <a:r>
              <a:rPr lang="en-US" sz="2400" dirty="0" smtClean="0">
                <a:latin typeface="+mj-lt"/>
              </a:rPr>
              <a:t> 571.256.0677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228600"/>
            <a:ext cx="4800600" cy="4800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Goals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Develop policies to support culture readiness across the Department</a:t>
            </a:r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Advance culture education and training in the Total Force</a:t>
            </a:r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Promote collaboration and partnership to create efficiencies</a:t>
            </a:r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endParaRPr lang="en-US" sz="2400" dirty="0" smtClean="0"/>
          </a:p>
          <a:p>
            <a:pPr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400" dirty="0" smtClean="0"/>
              <a:t>Support development of cultural competency in the Federal workforce</a:t>
            </a:r>
            <a:endParaRPr lang="en-US" sz="2400" dirty="0"/>
          </a:p>
        </p:txBody>
      </p:sp>
      <p:pic>
        <p:nvPicPr>
          <p:cNvPr id="6" name="Picture 5" descr="DLNSEOlogoPPT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066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Support Products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A73AE-B586-41CB-80ED-8A24BB71AA3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0" name="Picture 5" descr="C:\Users\UhEY\AppData\Local\Microsoft\Windows\Temporary Internet Files\Content.Outlook\G27I25NM\DLNSEO sea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2584434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281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163757"/>
                </a:solidFill>
              </a:rPr>
              <a:t>VCAT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rgbClr val="163757"/>
              </a:buClr>
              <a:buNone/>
            </a:pPr>
            <a:r>
              <a:rPr lang="en-US" sz="2400" dirty="0" smtClean="0"/>
              <a:t>The </a:t>
            </a:r>
            <a:r>
              <a:rPr lang="en-US" sz="2400" b="1" dirty="0">
                <a:solidFill>
                  <a:srgbClr val="967200"/>
                </a:solidFill>
              </a:rPr>
              <a:t>Virtual Culture Awareness </a:t>
            </a:r>
            <a:r>
              <a:rPr lang="en-US" sz="2400" b="1" dirty="0" smtClean="0">
                <a:solidFill>
                  <a:srgbClr val="967200"/>
                </a:solidFill>
              </a:rPr>
              <a:t>Trainer (VCAT) </a:t>
            </a:r>
            <a:r>
              <a:rPr lang="en-US" sz="2400" dirty="0" smtClean="0">
                <a:solidFill>
                  <a:srgbClr val="163757"/>
                </a:solidFill>
              </a:rPr>
              <a:t>provides m</a:t>
            </a:r>
            <a:r>
              <a:rPr lang="en-US" sz="2400" dirty="0" smtClean="0"/>
              <a:t>ission-based operationally relevant culture and language training courses based on COCOM LREC mission. </a:t>
            </a:r>
          </a:p>
          <a:p>
            <a:pPr marL="0" indent="0">
              <a:spcBef>
                <a:spcPts val="0"/>
              </a:spcBef>
              <a:buClr>
                <a:srgbClr val="163757"/>
              </a:buClr>
              <a:buNone/>
            </a:pPr>
            <a:endParaRPr lang="en-US" sz="1050" dirty="0"/>
          </a:p>
          <a:p>
            <a:pPr marL="0" indent="0">
              <a:spcBef>
                <a:spcPts val="0"/>
              </a:spcBef>
              <a:buClr>
                <a:srgbClr val="163757"/>
              </a:buClr>
              <a:buNone/>
            </a:pPr>
            <a:r>
              <a:rPr lang="en-US" sz="2400" dirty="0" smtClean="0"/>
              <a:t>VCAT lessons consist of:</a:t>
            </a:r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Information pages</a:t>
            </a:r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Basic Language Instruction</a:t>
            </a:r>
            <a:endParaRPr lang="en-US" sz="2100" dirty="0" smtClean="0"/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SME </a:t>
            </a:r>
            <a:r>
              <a:rPr lang="en-US" sz="2100" dirty="0" smtClean="0"/>
              <a:t>Videos</a:t>
            </a:r>
            <a:endParaRPr lang="en-US" sz="2100" dirty="0" smtClean="0"/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Practice exercises</a:t>
            </a:r>
          </a:p>
          <a:p>
            <a:pPr marL="573088" lvl="2" indent="-285750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Listening comprehension</a:t>
            </a:r>
          </a:p>
          <a:p>
            <a:pPr marL="573088" lvl="2" indent="-285750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Mini-Conversation exercises</a:t>
            </a:r>
          </a:p>
          <a:p>
            <a:pPr marL="573088" lvl="2" indent="-285750">
              <a:spcBef>
                <a:spcPts val="0"/>
              </a:spcBef>
              <a:buClr>
                <a:srgbClr val="967200"/>
              </a:buClr>
              <a:buFont typeface="Arial" panose="020B0604020202020204" pitchFamily="34" charset="0"/>
              <a:buChar char="●"/>
            </a:pPr>
            <a:r>
              <a:rPr lang="en-US" sz="2100" dirty="0" smtClean="0"/>
              <a:t>Practice quizzes</a:t>
            </a:r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/>
              <a:t>End of lesson quiz</a:t>
            </a:r>
          </a:p>
          <a:p>
            <a:pPr marL="285750" lvl="1" indent="-273050">
              <a:spcBef>
                <a:spcPts val="0"/>
              </a:spcBef>
              <a:buClr>
                <a:srgbClr val="163757"/>
              </a:buClr>
              <a:buFont typeface="Arial" panose="020B0604020202020204" pitchFamily="34" charset="0"/>
              <a:buChar char="●"/>
            </a:pPr>
            <a:r>
              <a:rPr lang="en-US" sz="2100" dirty="0"/>
              <a:t>PDF takeaways</a:t>
            </a:r>
          </a:p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766481" y="6352401"/>
            <a:ext cx="38878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tx1"/>
                </a:solidFill>
                <a:latin typeface="+mn-lt"/>
              </a:rPr>
              <a:t>Example images used for illustrative purposes only</a:t>
            </a:r>
            <a:r>
              <a:rPr lang="en-US" sz="1200" dirty="0" smtClean="0">
                <a:latin typeface="+mn-lt"/>
              </a:rPr>
              <a:t>.</a:t>
            </a:r>
            <a:endParaRPr lang="en-US" sz="1200" dirty="0">
              <a:latin typeface="+mn-lt"/>
            </a:endParaRPr>
          </a:p>
        </p:txBody>
      </p:sp>
      <p:pic>
        <p:nvPicPr>
          <p:cNvPr id="14" name="Picture 13" descr="MissionImage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2471" y="2821850"/>
            <a:ext cx="2611848" cy="1890869"/>
          </a:xfrm>
          <a:prstGeom prst="rect">
            <a:avLst/>
          </a:prstGeom>
        </p:spPr>
      </p:pic>
      <p:pic>
        <p:nvPicPr>
          <p:cNvPr id="13" name="Picture 12" descr="MissionImage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5502" y="4484119"/>
            <a:ext cx="2681260" cy="1865376"/>
          </a:xfrm>
          <a:prstGeom prst="rect">
            <a:avLst/>
          </a:prstGeom>
        </p:spPr>
      </p:pic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1890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SOUTHCOM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676399"/>
            <a:ext cx="2011680" cy="2585008"/>
          </a:xfrm>
        </p:spPr>
      </p:pic>
      <p:sp>
        <p:nvSpPr>
          <p:cNvPr id="7" name="Content Placeholder 6"/>
          <p:cNvSpPr>
            <a:spLocks noGrp="1"/>
          </p:cNvSpPr>
          <p:nvPr>
            <p:ph sz="quarter" idx="2"/>
          </p:nvPr>
        </p:nvSpPr>
        <p:spPr>
          <a:xfrm>
            <a:off x="2667000" y="1589567"/>
            <a:ext cx="6064101" cy="45720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Regions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South America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Central America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Hispaniola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Caribbean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30 Countries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Languages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Spanish (Country Dialect Specific)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Brazilian Portuguese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Haitian Creole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Missions</a:t>
            </a:r>
            <a:endParaRPr lang="en-US" sz="2400" dirty="0" smtClean="0"/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Countering Transnational Organized Crime (CTOC)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Humanitarian Assistance</a:t>
            </a:r>
          </a:p>
          <a:p>
            <a:pPr>
              <a:spcBef>
                <a:spcPts val="0"/>
              </a:spcBef>
              <a:buClr>
                <a:srgbClr val="163757"/>
              </a:buClr>
              <a:buSzPct val="70000"/>
              <a:buFont typeface="Arial" panose="020B0604020202020204" pitchFamily="34" charset="0"/>
              <a:buChar char="●"/>
            </a:pPr>
            <a:r>
              <a:rPr lang="en-US" sz="2100" dirty="0" smtClean="0">
                <a:solidFill>
                  <a:srgbClr val="967200"/>
                </a:solidFill>
              </a:rPr>
              <a:t>Senior Leader Engagement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>
            <a:normAutofit fontScale="85000" lnSpcReduction="20000"/>
          </a:bodyPr>
          <a:lstStyle/>
          <a:p>
            <a:fld id="{AB5A73AE-B586-41CB-80ED-8A24BB71AA39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1" name="Picture 10" descr="DLNSEOlogoPP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875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SOUTHCOM</a:t>
            </a:r>
            <a:endParaRPr lang="en-US" dirty="0">
              <a:solidFill>
                <a:srgbClr val="16375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B97C1307-A224-471B-89F6-0D0460AF9E42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3" name="Content Placeholder 12"/>
          <p:cNvPicPr>
            <a:picLocks noGrp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2"/>
          <a:stretch/>
        </p:blipFill>
        <p:spPr>
          <a:xfrm>
            <a:off x="4770120" y="4160520"/>
            <a:ext cx="3840480" cy="2468880"/>
          </a:xfr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4" name="Picture 13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64" y="416052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5" name="Picture 14"/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8"/>
          <a:stretch/>
        </p:blipFill>
        <p:spPr>
          <a:xfrm>
            <a:off x="4770120" y="160020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  <p:pic>
        <p:nvPicPr>
          <p:cNvPr id="12" name="Picture 11" descr="DLNSEOlogoPPT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19" name="Picture 18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8962" y="1600200"/>
            <a:ext cx="3840480" cy="2468880"/>
          </a:xfrm>
          <a:prstGeom prst="rect">
            <a:avLst/>
          </a:prstGeom>
          <a:ln>
            <a:solidFill>
              <a:schemeClr val="tx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14712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1" name="Rectangle 4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163757"/>
                </a:solidFill>
              </a:rPr>
              <a:t>SME </a:t>
            </a:r>
            <a:r>
              <a:rPr lang="en-US" dirty="0" smtClean="0">
                <a:solidFill>
                  <a:srgbClr val="163757"/>
                </a:solidFill>
              </a:rPr>
              <a:t>Videos</a:t>
            </a:r>
            <a:endParaRPr lang="en-US" dirty="0" smtClean="0">
              <a:solidFill>
                <a:srgbClr val="16375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D0871F05-52FC-4EFF-809B-2733861E47C3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752600"/>
            <a:ext cx="5962079" cy="45339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536" y="1757363"/>
            <a:ext cx="6026248" cy="45291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153" y="1757363"/>
            <a:ext cx="6026248" cy="4543424"/>
          </a:xfrm>
          <a:prstGeom prst="rect">
            <a:avLst/>
          </a:prstGeom>
        </p:spPr>
      </p:pic>
      <p:pic>
        <p:nvPicPr>
          <p:cNvPr id="12" name="Picture 11" descr="DLNSEOlogoPPT.tif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818474" y="46074"/>
            <a:ext cx="1249326" cy="1249326"/>
          </a:xfrm>
          <a:prstGeom prst="rect">
            <a:avLst/>
          </a:prstGeo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22" y="1757362"/>
            <a:ext cx="6574075" cy="4973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1237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Custom 2">
      <a:dk1>
        <a:srgbClr val="163757"/>
      </a:dk1>
      <a:lt1>
        <a:sysClr val="window" lastClr="FFFFFF"/>
      </a:lt1>
      <a:dk2>
        <a:srgbClr val="163757"/>
      </a:dk2>
      <a:lt2>
        <a:srgbClr val="EEECE1"/>
      </a:lt2>
      <a:accent1>
        <a:srgbClr val="163757"/>
      </a:accent1>
      <a:accent2>
        <a:srgbClr val="C2A156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14285</TotalTime>
  <Words>930</Words>
  <Application>Microsoft Office PowerPoint</Application>
  <PresentationFormat>On-screen Show (4:3)</PresentationFormat>
  <Paragraphs>299</Paragraphs>
  <Slides>33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5" baseType="lpstr">
      <vt:lpstr>Median</vt:lpstr>
      <vt:lpstr>think-cell Slide</vt:lpstr>
      <vt:lpstr>DLNSEO CULTURE TEAM</vt:lpstr>
      <vt:lpstr>Overview</vt:lpstr>
      <vt:lpstr>Vision</vt:lpstr>
      <vt:lpstr>Goals</vt:lpstr>
      <vt:lpstr>Support Products</vt:lpstr>
      <vt:lpstr>VCAT</vt:lpstr>
      <vt:lpstr>SOUTHCOM</vt:lpstr>
      <vt:lpstr>SOUTHCOM</vt:lpstr>
      <vt:lpstr>SME Videos</vt:lpstr>
      <vt:lpstr>AFRICOM</vt:lpstr>
      <vt:lpstr>AFRICOM</vt:lpstr>
      <vt:lpstr>SME Videos</vt:lpstr>
      <vt:lpstr>PACOM</vt:lpstr>
      <vt:lpstr>PACOM</vt:lpstr>
      <vt:lpstr>SME Videos</vt:lpstr>
      <vt:lpstr>CENTCOM</vt:lpstr>
      <vt:lpstr>CENTCOM</vt:lpstr>
      <vt:lpstr>SME Video Pages</vt:lpstr>
      <vt:lpstr>What is Culture?</vt:lpstr>
      <vt:lpstr>SME Video Pages</vt:lpstr>
      <vt:lpstr>3CT</vt:lpstr>
      <vt:lpstr>Why Mobile?</vt:lpstr>
      <vt:lpstr>Accountability</vt:lpstr>
      <vt:lpstr>www.cultureready.org</vt:lpstr>
      <vt:lpstr>(RESEARCH) Products</vt:lpstr>
      <vt:lpstr>Capturing Culture Training</vt:lpstr>
      <vt:lpstr>REC Readiness Inventory</vt:lpstr>
      <vt:lpstr>REC Readiness Inventory</vt:lpstr>
      <vt:lpstr>Culture Competency Model</vt:lpstr>
      <vt:lpstr>Adaptive Readiness for Culture  </vt:lpstr>
      <vt:lpstr>ARC Model</vt:lpstr>
      <vt:lpstr>Discussion</vt:lpstr>
      <vt:lpstr>Thank You</vt:lpstr>
    </vt:vector>
  </TitlesOfParts>
  <Company>ndu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New Initiatives of the National Security Education Program (NSEP)</dc:title>
  <dc:creator>Administrator</dc:creator>
  <cp:lastModifiedBy>Marc Hill</cp:lastModifiedBy>
  <cp:revision>750</cp:revision>
  <cp:lastPrinted>2014-02-03T14:04:50Z</cp:lastPrinted>
  <dcterms:created xsi:type="dcterms:W3CDTF">2011-06-19T10:52:59Z</dcterms:created>
  <dcterms:modified xsi:type="dcterms:W3CDTF">2016-02-02T21:56:40Z</dcterms:modified>
</cp:coreProperties>
</file>