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2" r:id="rId14"/>
    <p:sldId id="271" r:id="rId15"/>
    <p:sldId id="272" r:id="rId16"/>
    <p:sldId id="283" r:id="rId17"/>
    <p:sldId id="279" r:id="rId18"/>
    <p:sldId id="280" r:id="rId19"/>
    <p:sldId id="276" r:id="rId20"/>
    <p:sldId id="277" r:id="rId21"/>
    <p:sldId id="278" r:id="rId22"/>
    <p:sldId id="281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116" d="100"/>
          <a:sy n="116" d="100"/>
        </p:scale>
        <p:origin x="-9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3734E-15AD-4743-88A4-480A4B26915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43C770-6C56-408D-ABBE-09A72ADACCC8}">
      <dgm:prSet phldrT="[Text]"/>
      <dgm:spPr/>
      <dgm:t>
        <a:bodyPr/>
        <a:lstStyle/>
        <a:p>
          <a:r>
            <a:rPr lang="en-US" dirty="0" smtClean="0"/>
            <a:t>Start/ restart</a:t>
          </a:r>
          <a:endParaRPr lang="en-US" dirty="0"/>
        </a:p>
      </dgm:t>
    </dgm:pt>
    <dgm:pt modelId="{F7A51C22-FF77-4B0F-841F-9636149072E1}" type="parTrans" cxnId="{18CD4CBB-6DB7-47B0-BDF7-59211752389D}">
      <dgm:prSet/>
      <dgm:spPr/>
      <dgm:t>
        <a:bodyPr/>
        <a:lstStyle/>
        <a:p>
          <a:endParaRPr lang="en-US"/>
        </a:p>
      </dgm:t>
    </dgm:pt>
    <dgm:pt modelId="{F5E891FF-535C-4A55-8418-8F59466A1EBC}" type="sibTrans" cxnId="{18CD4CBB-6DB7-47B0-BDF7-59211752389D}">
      <dgm:prSet/>
      <dgm:spPr/>
      <dgm:t>
        <a:bodyPr/>
        <a:lstStyle/>
        <a:p>
          <a:endParaRPr lang="en-US"/>
        </a:p>
      </dgm:t>
    </dgm:pt>
    <dgm:pt modelId="{7D7BAFE9-5FDF-4A29-A681-55E7B746368A}">
      <dgm:prSet phldrT="[Text]"/>
      <dgm:spPr/>
      <dgm:t>
        <a:bodyPr/>
        <a:lstStyle/>
        <a:p>
          <a:r>
            <a:rPr lang="en-US" dirty="0" smtClean="0"/>
            <a:t>R&amp;D</a:t>
          </a:r>
          <a:endParaRPr lang="en-US" dirty="0"/>
        </a:p>
      </dgm:t>
    </dgm:pt>
    <dgm:pt modelId="{01B797DC-3F5A-4238-8E8E-D9265AF623B9}" type="parTrans" cxnId="{9448C4DC-2B22-4FB7-9336-6B13317DE872}">
      <dgm:prSet/>
      <dgm:spPr/>
      <dgm:t>
        <a:bodyPr/>
        <a:lstStyle/>
        <a:p>
          <a:endParaRPr lang="en-US"/>
        </a:p>
      </dgm:t>
    </dgm:pt>
    <dgm:pt modelId="{15FE49EB-E703-418F-A159-E4B61F06CAF2}" type="sibTrans" cxnId="{9448C4DC-2B22-4FB7-9336-6B13317DE872}">
      <dgm:prSet/>
      <dgm:spPr/>
      <dgm:t>
        <a:bodyPr/>
        <a:lstStyle/>
        <a:p>
          <a:endParaRPr lang="en-US"/>
        </a:p>
      </dgm:t>
    </dgm:pt>
    <dgm:pt modelId="{0CB1D82C-0F45-4864-BF13-83A3C1A8B02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Algorithm</a:t>
          </a:r>
          <a:endParaRPr lang="en-US" dirty="0"/>
        </a:p>
      </dgm:t>
    </dgm:pt>
    <dgm:pt modelId="{F69F7D05-528C-4828-9AB5-D4DC89E28850}" type="parTrans" cxnId="{9314A808-F032-4FEB-8635-2E31D51C08AE}">
      <dgm:prSet/>
      <dgm:spPr/>
      <dgm:t>
        <a:bodyPr/>
        <a:lstStyle/>
        <a:p>
          <a:endParaRPr lang="en-US"/>
        </a:p>
      </dgm:t>
    </dgm:pt>
    <dgm:pt modelId="{629FF28C-921D-45AB-AED6-F68ABFDBFAB8}" type="sibTrans" cxnId="{9314A808-F032-4FEB-8635-2E31D51C08AE}">
      <dgm:prSet/>
      <dgm:spPr/>
      <dgm:t>
        <a:bodyPr/>
        <a:lstStyle/>
        <a:p>
          <a:endParaRPr lang="en-US"/>
        </a:p>
      </dgm:t>
    </dgm:pt>
    <dgm:pt modelId="{D0AA633E-35AF-49E2-9EB2-42A4E30B69C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Algorithm</a:t>
          </a:r>
          <a:endParaRPr lang="en-US" dirty="0"/>
        </a:p>
      </dgm:t>
    </dgm:pt>
    <dgm:pt modelId="{91BE1FC1-C253-45BB-84C5-B43BD24FAE46}" type="parTrans" cxnId="{3799E827-CEA9-47EA-8829-8AFAF31CBE23}">
      <dgm:prSet/>
      <dgm:spPr/>
      <dgm:t>
        <a:bodyPr/>
        <a:lstStyle/>
        <a:p>
          <a:endParaRPr lang="en-US"/>
        </a:p>
      </dgm:t>
    </dgm:pt>
    <dgm:pt modelId="{CB67DC2F-6D6D-4D80-AB4B-708132EC516A}" type="sibTrans" cxnId="{3799E827-CEA9-47EA-8829-8AFAF31CBE23}">
      <dgm:prSet/>
      <dgm:spPr/>
      <dgm:t>
        <a:bodyPr/>
        <a:lstStyle/>
        <a:p>
          <a:endParaRPr lang="en-US"/>
        </a:p>
      </dgm:t>
    </dgm:pt>
    <dgm:pt modelId="{B7016F22-D483-4EF7-BA34-342E095DED9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Algorithm</a:t>
          </a:r>
          <a:endParaRPr lang="en-US" dirty="0"/>
        </a:p>
      </dgm:t>
    </dgm:pt>
    <dgm:pt modelId="{0FD8B515-7DD4-4D4E-BFDE-330106D8F5BC}" type="parTrans" cxnId="{BEDAFB51-9E89-44E2-9A0D-AF12247B3343}">
      <dgm:prSet/>
      <dgm:spPr/>
      <dgm:t>
        <a:bodyPr/>
        <a:lstStyle/>
        <a:p>
          <a:endParaRPr lang="en-US"/>
        </a:p>
      </dgm:t>
    </dgm:pt>
    <dgm:pt modelId="{72F46451-D356-4BA4-8612-A6BD99A739E7}" type="sibTrans" cxnId="{BEDAFB51-9E89-44E2-9A0D-AF12247B3343}">
      <dgm:prSet/>
      <dgm:spPr/>
      <dgm:t>
        <a:bodyPr/>
        <a:lstStyle/>
        <a:p>
          <a:endParaRPr lang="en-US"/>
        </a:p>
      </dgm:t>
    </dgm:pt>
    <dgm:pt modelId="{BE415810-7781-4359-8025-881109F987A4}" type="pres">
      <dgm:prSet presAssocID="{71C3734E-15AD-4743-88A4-480A4B2691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F49ED7-884B-4C7F-84FA-689DF8DE0553}" type="pres">
      <dgm:prSet presAssocID="{71C3734E-15AD-4743-88A4-480A4B26915C}" presName="cycle" presStyleCnt="0"/>
      <dgm:spPr/>
    </dgm:pt>
    <dgm:pt modelId="{50AE9228-478A-441B-84D5-E6E08E96623B}" type="pres">
      <dgm:prSet presAssocID="{0E43C770-6C56-408D-ABBE-09A72ADACCC8}" presName="nodeFirstNode" presStyleLbl="node1" presStyleIdx="0" presStyleCnt="5" custScaleX="106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F576F-14D0-4BA3-A861-1DB7FEBC1D9D}" type="pres">
      <dgm:prSet presAssocID="{F5E891FF-535C-4A55-8418-8F59466A1EB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6ACBBA2-C421-473A-A348-8906FC80F3B6}" type="pres">
      <dgm:prSet presAssocID="{7D7BAFE9-5FDF-4A29-A681-55E7B746368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1B51C-3412-4311-A7F3-AFB635598FC5}" type="pres">
      <dgm:prSet presAssocID="{0CB1D82C-0F45-4864-BF13-83A3C1A8B02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8CA2B-4B32-49B4-9B6A-9DCF7477ECBD}" type="pres">
      <dgm:prSet presAssocID="{D0AA633E-35AF-49E2-9EB2-42A4E30B69C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028A6-1B4E-4624-8042-29C77650FFFD}" type="pres">
      <dgm:prSet presAssocID="{B7016F22-D483-4EF7-BA34-342E095DED9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695807-AFCD-4C42-9168-632CA6C2D5B5}" type="presOf" srcId="{7D7BAFE9-5FDF-4A29-A681-55E7B746368A}" destId="{46ACBBA2-C421-473A-A348-8906FC80F3B6}" srcOrd="0" destOrd="0" presId="urn:microsoft.com/office/officeart/2005/8/layout/cycle3"/>
    <dgm:cxn modelId="{90ACBB40-A48F-431B-96A4-1D3198C24D35}" type="presOf" srcId="{0E43C770-6C56-408D-ABBE-09A72ADACCC8}" destId="{50AE9228-478A-441B-84D5-E6E08E96623B}" srcOrd="0" destOrd="0" presId="urn:microsoft.com/office/officeart/2005/8/layout/cycle3"/>
    <dgm:cxn modelId="{3799E827-CEA9-47EA-8829-8AFAF31CBE23}" srcId="{71C3734E-15AD-4743-88A4-480A4B26915C}" destId="{D0AA633E-35AF-49E2-9EB2-42A4E30B69C6}" srcOrd="3" destOrd="0" parTransId="{91BE1FC1-C253-45BB-84C5-B43BD24FAE46}" sibTransId="{CB67DC2F-6D6D-4D80-AB4B-708132EC516A}"/>
    <dgm:cxn modelId="{BEDAFB51-9E89-44E2-9A0D-AF12247B3343}" srcId="{71C3734E-15AD-4743-88A4-480A4B26915C}" destId="{B7016F22-D483-4EF7-BA34-342E095DED91}" srcOrd="4" destOrd="0" parTransId="{0FD8B515-7DD4-4D4E-BFDE-330106D8F5BC}" sibTransId="{72F46451-D356-4BA4-8612-A6BD99A739E7}"/>
    <dgm:cxn modelId="{9448C4DC-2B22-4FB7-9336-6B13317DE872}" srcId="{71C3734E-15AD-4743-88A4-480A4B26915C}" destId="{7D7BAFE9-5FDF-4A29-A681-55E7B746368A}" srcOrd="1" destOrd="0" parTransId="{01B797DC-3F5A-4238-8E8E-D9265AF623B9}" sibTransId="{15FE49EB-E703-418F-A159-E4B61F06CAF2}"/>
    <dgm:cxn modelId="{95872609-F647-4EF0-9B0A-04567BFFCEDD}" type="presOf" srcId="{D0AA633E-35AF-49E2-9EB2-42A4E30B69C6}" destId="{8128CA2B-4B32-49B4-9B6A-9DCF7477ECBD}" srcOrd="0" destOrd="0" presId="urn:microsoft.com/office/officeart/2005/8/layout/cycle3"/>
    <dgm:cxn modelId="{D6673B3A-780B-48AB-B9DE-5BA017F780DB}" type="presOf" srcId="{0CB1D82C-0F45-4864-BF13-83A3C1A8B021}" destId="{FF01B51C-3412-4311-A7F3-AFB635598FC5}" srcOrd="0" destOrd="0" presId="urn:microsoft.com/office/officeart/2005/8/layout/cycle3"/>
    <dgm:cxn modelId="{18CD4CBB-6DB7-47B0-BDF7-59211752389D}" srcId="{71C3734E-15AD-4743-88A4-480A4B26915C}" destId="{0E43C770-6C56-408D-ABBE-09A72ADACCC8}" srcOrd="0" destOrd="0" parTransId="{F7A51C22-FF77-4B0F-841F-9636149072E1}" sibTransId="{F5E891FF-535C-4A55-8418-8F59466A1EBC}"/>
    <dgm:cxn modelId="{E8B3F08C-C6AF-44B5-8F91-8B4095C8A761}" type="presOf" srcId="{F5E891FF-535C-4A55-8418-8F59466A1EBC}" destId="{A2CF576F-14D0-4BA3-A861-1DB7FEBC1D9D}" srcOrd="0" destOrd="0" presId="urn:microsoft.com/office/officeart/2005/8/layout/cycle3"/>
    <dgm:cxn modelId="{36179DAC-558C-4BF3-BC80-D15E9081B3A5}" type="presOf" srcId="{B7016F22-D483-4EF7-BA34-342E095DED91}" destId="{FA8028A6-1B4E-4624-8042-29C77650FFFD}" srcOrd="0" destOrd="0" presId="urn:microsoft.com/office/officeart/2005/8/layout/cycle3"/>
    <dgm:cxn modelId="{DAA9E3E2-D0F7-4535-82AB-BAFF394E1542}" type="presOf" srcId="{71C3734E-15AD-4743-88A4-480A4B26915C}" destId="{BE415810-7781-4359-8025-881109F987A4}" srcOrd="0" destOrd="0" presId="urn:microsoft.com/office/officeart/2005/8/layout/cycle3"/>
    <dgm:cxn modelId="{9314A808-F032-4FEB-8635-2E31D51C08AE}" srcId="{71C3734E-15AD-4743-88A4-480A4B26915C}" destId="{0CB1D82C-0F45-4864-BF13-83A3C1A8B021}" srcOrd="2" destOrd="0" parTransId="{F69F7D05-528C-4828-9AB5-D4DC89E28850}" sibTransId="{629FF28C-921D-45AB-AED6-F68ABFDBFAB8}"/>
    <dgm:cxn modelId="{CF78172D-FA8D-4E91-9F46-4A9153F4195F}" type="presParOf" srcId="{BE415810-7781-4359-8025-881109F987A4}" destId="{24F49ED7-884B-4C7F-84FA-689DF8DE0553}" srcOrd="0" destOrd="0" presId="urn:microsoft.com/office/officeart/2005/8/layout/cycle3"/>
    <dgm:cxn modelId="{704FAFE4-F783-44B3-82B5-E74392F1BB94}" type="presParOf" srcId="{24F49ED7-884B-4C7F-84FA-689DF8DE0553}" destId="{50AE9228-478A-441B-84D5-E6E08E96623B}" srcOrd="0" destOrd="0" presId="urn:microsoft.com/office/officeart/2005/8/layout/cycle3"/>
    <dgm:cxn modelId="{83EACE6B-F447-4603-97FB-5F69CEB36F20}" type="presParOf" srcId="{24F49ED7-884B-4C7F-84FA-689DF8DE0553}" destId="{A2CF576F-14D0-4BA3-A861-1DB7FEBC1D9D}" srcOrd="1" destOrd="0" presId="urn:microsoft.com/office/officeart/2005/8/layout/cycle3"/>
    <dgm:cxn modelId="{C3145749-A3E1-4579-8D87-352897558C7F}" type="presParOf" srcId="{24F49ED7-884B-4C7F-84FA-689DF8DE0553}" destId="{46ACBBA2-C421-473A-A348-8906FC80F3B6}" srcOrd="2" destOrd="0" presId="urn:microsoft.com/office/officeart/2005/8/layout/cycle3"/>
    <dgm:cxn modelId="{76C9CFA8-C043-41E3-87DC-779CEBE9204A}" type="presParOf" srcId="{24F49ED7-884B-4C7F-84FA-689DF8DE0553}" destId="{FF01B51C-3412-4311-A7F3-AFB635598FC5}" srcOrd="3" destOrd="0" presId="urn:microsoft.com/office/officeart/2005/8/layout/cycle3"/>
    <dgm:cxn modelId="{FB176A4B-8ED7-48D4-ACCE-C8B91795A2A1}" type="presParOf" srcId="{24F49ED7-884B-4C7F-84FA-689DF8DE0553}" destId="{8128CA2B-4B32-49B4-9B6A-9DCF7477ECBD}" srcOrd="4" destOrd="0" presId="urn:microsoft.com/office/officeart/2005/8/layout/cycle3"/>
    <dgm:cxn modelId="{139B79A6-6AD4-494C-AFFE-741DB421F64D}" type="presParOf" srcId="{24F49ED7-884B-4C7F-84FA-689DF8DE0553}" destId="{FA8028A6-1B4E-4624-8042-29C77650FFF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FUNDAMENTAL ISSUES IN CULTURE TESTING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endParaRPr lang="en-US" sz="1600" dirty="0"/>
          </a:p>
          <a:p>
            <a:pPr marL="0" indent="0" algn="r">
              <a:buNone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Joel Koeth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Scientific Linguist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DLNSEO/NSA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727200"/>
            <a:ext cx="5097463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8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2" indent="0">
              <a:buNone/>
            </a:pPr>
            <a:endParaRPr lang="en-US" sz="2800" dirty="0"/>
          </a:p>
          <a:p>
            <a:pPr marL="342900" lvl="2" indent="-342900"/>
            <a:r>
              <a:rPr lang="en-US" sz="2800" b="1" u="sng" dirty="0" smtClean="0">
                <a:solidFill>
                  <a:srgbClr val="002060"/>
                </a:solidFill>
              </a:rPr>
              <a:t>Error</a:t>
            </a:r>
            <a:r>
              <a:rPr lang="en-US" sz="2800" dirty="0" smtClean="0">
                <a:solidFill>
                  <a:srgbClr val="002060"/>
                </a:solidFill>
              </a:rPr>
              <a:t>: Difference </a:t>
            </a:r>
            <a:r>
              <a:rPr lang="en-US" sz="2800" dirty="0">
                <a:solidFill>
                  <a:srgbClr val="002060"/>
                </a:solidFill>
              </a:rPr>
              <a:t>between what a test score indicates and the test </a:t>
            </a:r>
            <a:r>
              <a:rPr lang="en-US" sz="2800" dirty="0" smtClean="0">
                <a:solidFill>
                  <a:srgbClr val="002060"/>
                </a:solidFill>
              </a:rPr>
              <a:t>taker’s </a:t>
            </a:r>
            <a:r>
              <a:rPr lang="en-US" sz="2800" dirty="0">
                <a:solidFill>
                  <a:srgbClr val="002060"/>
                </a:solidFill>
              </a:rPr>
              <a:t>actual knowledge and </a:t>
            </a:r>
            <a:r>
              <a:rPr lang="en-US" sz="2800" dirty="0" smtClean="0">
                <a:solidFill>
                  <a:srgbClr val="002060"/>
                </a:solidFill>
              </a:rPr>
              <a:t>abilities</a:t>
            </a: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r>
              <a:rPr lang="en-US" sz="2800" b="1" dirty="0" smtClean="0">
                <a:solidFill>
                  <a:srgbClr val="002060"/>
                </a:solidFill>
              </a:rPr>
              <a:t>X = T + E  </a:t>
            </a:r>
            <a:r>
              <a:rPr lang="en-US" sz="2800" dirty="0" smtClean="0">
                <a:solidFill>
                  <a:srgbClr val="002060"/>
                </a:solidFill>
              </a:rPr>
              <a:t>(X= score; T = true score; E = Error)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NO assessment is error free</a:t>
            </a:r>
          </a:p>
          <a:p>
            <a:pPr marL="800100" lvl="3" indent="-342900"/>
            <a:endParaRPr lang="en-US" sz="2800" dirty="0">
              <a:solidFill>
                <a:srgbClr val="002060"/>
              </a:solidFill>
            </a:endParaRPr>
          </a:p>
          <a:p>
            <a:pPr marL="457200" lvl="2" indent="-457200"/>
            <a:r>
              <a:rPr lang="en-US" sz="2800" b="1" u="sng" dirty="0" smtClean="0">
                <a:solidFill>
                  <a:srgbClr val="002060"/>
                </a:solidFill>
              </a:rPr>
              <a:t>Sources</a:t>
            </a:r>
            <a:r>
              <a:rPr lang="en-US" sz="2800" dirty="0" smtClean="0">
                <a:solidFill>
                  <a:srgbClr val="002060"/>
                </a:solidFill>
              </a:rPr>
              <a:t>: Test, Test Taker, Environment</a:t>
            </a:r>
          </a:p>
          <a:p>
            <a:pPr marL="914400" lvl="3" indent="-457200"/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en-US" sz="2800" dirty="0">
                <a:solidFill>
                  <a:srgbClr val="002060"/>
                </a:solidFill>
              </a:rPr>
              <a:t>Pain Scale” vs. 100m dash time</a:t>
            </a:r>
          </a:p>
          <a:p>
            <a:pPr marL="457200" lvl="2" indent="-457200"/>
            <a:endParaRPr lang="en-US" sz="2800" dirty="0" smtClean="0">
              <a:solidFill>
                <a:srgbClr val="002060"/>
              </a:solidFill>
            </a:endParaRPr>
          </a:p>
          <a:p>
            <a:pPr marL="914400" lvl="3" indent="-457200"/>
            <a:endParaRPr lang="en-US" sz="2800" dirty="0" smtClean="0">
              <a:solidFill>
                <a:srgbClr val="002060"/>
              </a:solidFill>
            </a:endParaRPr>
          </a:p>
          <a:p>
            <a:pPr marL="800100" lvl="3" indent="-342900"/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en-US" sz="2800" dirty="0"/>
          </a:p>
          <a:p>
            <a:pPr marL="342900" lvl="2" indent="-342900"/>
            <a:r>
              <a:rPr lang="en-US" sz="2800" b="1" u="sng" dirty="0" smtClean="0">
                <a:solidFill>
                  <a:srgbClr val="002060"/>
                </a:solidFill>
              </a:rPr>
              <a:t>Validity</a:t>
            </a:r>
            <a:r>
              <a:rPr lang="en-US" sz="2800" b="1" dirty="0" smtClean="0">
                <a:solidFill>
                  <a:srgbClr val="002060"/>
                </a:solidFill>
              </a:rPr>
              <a:t>: </a:t>
            </a:r>
            <a:r>
              <a:rPr lang="en-US" sz="2800" dirty="0" smtClean="0">
                <a:solidFill>
                  <a:srgbClr val="002060"/>
                </a:solidFill>
              </a:rPr>
              <a:t>The degree to which an assessment measures what it is designed to measure.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Validation is a continuous process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“Sufficient validity evidence” for intended use; depends on testing stakes</a:t>
            </a:r>
          </a:p>
          <a:p>
            <a:pPr marL="800100" lvl="3" indent="-342900"/>
            <a:r>
              <a:rPr lang="en-US" sz="2800" dirty="0">
                <a:solidFill>
                  <a:srgbClr val="002060"/>
                </a:solidFill>
              </a:rPr>
              <a:t>Different test uses require additional validation </a:t>
            </a:r>
          </a:p>
          <a:p>
            <a:pPr marL="457200" lvl="3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457200" lvl="3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en-US" sz="2800" dirty="0"/>
          </a:p>
          <a:p>
            <a:pPr marL="342900" lvl="2" indent="-342900"/>
            <a:r>
              <a:rPr lang="en-US" sz="2800" dirty="0" smtClean="0">
                <a:solidFill>
                  <a:srgbClr val="002060"/>
                </a:solidFill>
              </a:rPr>
              <a:t>Testing of complex psychological concepts is an </a:t>
            </a:r>
            <a:r>
              <a:rPr lang="en-US" sz="2800" b="1" dirty="0" smtClean="0">
                <a:solidFill>
                  <a:srgbClr val="002060"/>
                </a:solidFill>
              </a:rPr>
              <a:t>art</a:t>
            </a:r>
            <a:r>
              <a:rPr lang="en-US" sz="2800" dirty="0" smtClean="0">
                <a:solidFill>
                  <a:srgbClr val="002060"/>
                </a:solidFill>
              </a:rPr>
              <a:t> and a </a:t>
            </a:r>
            <a:r>
              <a:rPr lang="en-US" sz="2800" b="1" dirty="0" smtClean="0">
                <a:solidFill>
                  <a:srgbClr val="002060"/>
                </a:solidFill>
              </a:rPr>
              <a:t>science.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“Best Practices”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Validation techniques vary depending on sample size (e.g., “confirming” cut scores)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Outcomes may differ by technique</a:t>
            </a:r>
          </a:p>
          <a:p>
            <a:pPr marL="800100" lvl="3" indent="-342900"/>
            <a:endParaRPr lang="en-US" sz="2800" dirty="0" smtClean="0">
              <a:solidFill>
                <a:srgbClr val="002060"/>
              </a:solidFill>
            </a:endParaRPr>
          </a:p>
          <a:p>
            <a:pPr marL="457200" lvl="3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en-US" sz="2800" dirty="0"/>
          </a:p>
          <a:p>
            <a:pPr marL="342900" lvl="2" indent="-342900"/>
            <a:r>
              <a:rPr lang="en-US" sz="2800" b="1" dirty="0" smtClean="0">
                <a:solidFill>
                  <a:srgbClr val="002060"/>
                </a:solidFill>
              </a:rPr>
              <a:t>Review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Psychometrician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Assessment, Test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Construct: Test Foundation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Error: No error-free assessment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Validation: Ongoing; test use and stakes</a:t>
            </a:r>
          </a:p>
          <a:p>
            <a:pPr marL="800100" lvl="3" indent="-342900"/>
            <a:endParaRPr lang="en-US" sz="2800" dirty="0" smtClean="0">
              <a:solidFill>
                <a:srgbClr val="002060"/>
              </a:solidFill>
            </a:endParaRPr>
          </a:p>
          <a:p>
            <a:pPr marL="800100" lvl="3" indent="-342900"/>
            <a:endParaRPr lang="en-US" sz="2800" dirty="0" smtClean="0">
              <a:solidFill>
                <a:srgbClr val="002060"/>
              </a:solidFill>
            </a:endParaRPr>
          </a:p>
          <a:p>
            <a:pPr marL="457200" lvl="3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en-US" sz="2800" dirty="0"/>
          </a:p>
          <a:p>
            <a:pPr marL="514350" lvl="2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002060"/>
                </a:solidFill>
              </a:rPr>
              <a:t>Poorly defined construct</a:t>
            </a:r>
            <a:r>
              <a:rPr lang="en-US" sz="2800" b="1" dirty="0" smtClean="0">
                <a:solidFill>
                  <a:srgbClr val="002060"/>
                </a:solidFill>
              </a:rPr>
              <a:t>: How much does someone know about… “Culture”?</a:t>
            </a:r>
          </a:p>
          <a:p>
            <a:pPr marL="914400" lvl="3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Concrete (”book”) </a:t>
            </a:r>
            <a:r>
              <a:rPr lang="en-US" sz="2800" dirty="0">
                <a:solidFill>
                  <a:srgbClr val="002060"/>
                </a:solidFill>
              </a:rPr>
              <a:t>knowledge about </a:t>
            </a:r>
            <a:r>
              <a:rPr lang="en-US" sz="2800" dirty="0" smtClean="0">
                <a:solidFill>
                  <a:srgbClr val="002060"/>
                </a:solidFill>
              </a:rPr>
              <a:t>a group’s </a:t>
            </a:r>
            <a:r>
              <a:rPr lang="en-US" sz="2800" dirty="0">
                <a:solidFill>
                  <a:srgbClr val="002060"/>
                </a:solidFill>
              </a:rPr>
              <a:t>culture? 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Region, country, religious sect, tribe, generation, gender, </a:t>
            </a:r>
            <a:r>
              <a:rPr lang="en-US" sz="2800" dirty="0">
                <a:solidFill>
                  <a:srgbClr val="002060"/>
                </a:solidFill>
              </a:rPr>
              <a:t>rural/city, </a:t>
            </a:r>
            <a:r>
              <a:rPr lang="en-US" sz="2800" dirty="0" smtClean="0">
                <a:solidFill>
                  <a:srgbClr val="002060"/>
                </a:solidFill>
              </a:rPr>
              <a:t>SES?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More expertise     More specialization</a:t>
            </a:r>
          </a:p>
          <a:p>
            <a:pPr marL="457200" lvl="3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962400" y="5119816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 lnSpcReduction="10000"/>
          </a:bodyPr>
          <a:lstStyle/>
          <a:p>
            <a:pPr marL="0" lvl="2" indent="0">
              <a:buNone/>
            </a:pPr>
            <a:endParaRPr lang="en-US" sz="2800" dirty="0" smtClean="0"/>
          </a:p>
          <a:p>
            <a:pPr marL="914400" lvl="3" indent="-45720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rgbClr val="002060"/>
                </a:solidFill>
              </a:rPr>
              <a:t>Knowledge of culture-related concepts? (Anthropology 101 test?)</a:t>
            </a:r>
          </a:p>
          <a:p>
            <a:pPr marL="914400" lvl="3" indent="-45720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rgbClr val="002060"/>
                </a:solidFill>
              </a:rPr>
              <a:t>Cross-cultural </a:t>
            </a:r>
            <a:r>
              <a:rPr lang="en-US" sz="3000" dirty="0">
                <a:solidFill>
                  <a:srgbClr val="002060"/>
                </a:solidFill>
              </a:rPr>
              <a:t>communication ability? </a:t>
            </a:r>
          </a:p>
          <a:p>
            <a:pPr marL="1257300" lvl="4" indent="-342900"/>
            <a:r>
              <a:rPr lang="en-US" sz="3000" dirty="0" smtClean="0">
                <a:solidFill>
                  <a:srgbClr val="002060"/>
                </a:solidFill>
              </a:rPr>
              <a:t>Concrete knowledge, CCC principles, </a:t>
            </a:r>
            <a:r>
              <a:rPr lang="en-US" sz="3000" i="1" dirty="0" smtClean="0">
                <a:solidFill>
                  <a:srgbClr val="002060"/>
                </a:solidFill>
              </a:rPr>
              <a:t>foreign language</a:t>
            </a:r>
            <a:r>
              <a:rPr lang="en-US" sz="3000" dirty="0" smtClean="0">
                <a:solidFill>
                  <a:srgbClr val="002060"/>
                </a:solidFill>
              </a:rPr>
              <a:t>…</a:t>
            </a:r>
          </a:p>
          <a:p>
            <a:pPr marL="1257300" lvl="4" indent="-342900"/>
            <a:r>
              <a:rPr lang="en-US" sz="3000" dirty="0" smtClean="0">
                <a:solidFill>
                  <a:srgbClr val="002060"/>
                </a:solidFill>
              </a:rPr>
              <a:t>Non-cognitive </a:t>
            </a:r>
            <a:r>
              <a:rPr lang="en-US" sz="3000" dirty="0">
                <a:solidFill>
                  <a:srgbClr val="002060"/>
                </a:solidFill>
              </a:rPr>
              <a:t>factors: tolerance for ambiguity, openness, empathy, </a:t>
            </a:r>
            <a:r>
              <a:rPr lang="en-US" sz="3000" dirty="0" smtClean="0">
                <a:solidFill>
                  <a:srgbClr val="002060"/>
                </a:solidFill>
              </a:rPr>
              <a:t>“social intelligence,” </a:t>
            </a:r>
            <a:r>
              <a:rPr lang="en-US" sz="3000" dirty="0">
                <a:solidFill>
                  <a:srgbClr val="002060"/>
                </a:solidFill>
              </a:rPr>
              <a:t>+ dozens </a:t>
            </a:r>
            <a:r>
              <a:rPr lang="en-US" sz="3000" dirty="0" smtClean="0">
                <a:solidFill>
                  <a:srgbClr val="002060"/>
                </a:solidFill>
              </a:rPr>
              <a:t>more</a:t>
            </a:r>
          </a:p>
          <a:p>
            <a:pPr marL="457200" lvl="3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	</a:t>
            </a:r>
          </a:p>
          <a:p>
            <a:pPr marL="457200" lvl="3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2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514350" lvl="2" indent="-514350">
              <a:buFont typeface="+mj-lt"/>
              <a:buAutoNum type="arabicPeriod" startAt="2"/>
            </a:pPr>
            <a:r>
              <a:rPr lang="en-US" sz="2800" b="1" u="sng" dirty="0" smtClean="0">
                <a:solidFill>
                  <a:srgbClr val="002060"/>
                </a:solidFill>
              </a:rPr>
              <a:t>How do we measure construct-related variables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r>
              <a:rPr lang="en-US" sz="2800" b="1" u="sng" dirty="0" smtClean="0">
                <a:solidFill>
                  <a:srgbClr val="002060"/>
                </a:solidFill>
              </a:rPr>
              <a:t> </a:t>
            </a:r>
          </a:p>
          <a:p>
            <a:pPr marL="914400" lvl="3" indent="-457200"/>
            <a:r>
              <a:rPr lang="en-US" sz="2800" dirty="0" smtClean="0">
                <a:solidFill>
                  <a:srgbClr val="002060"/>
                </a:solidFill>
              </a:rPr>
              <a:t>Measurement (in)accuracy</a:t>
            </a:r>
          </a:p>
          <a:p>
            <a:pPr marL="971550" lvl="3" indent="-514350"/>
            <a:r>
              <a:rPr lang="en-US" sz="2800" dirty="0" smtClean="0">
                <a:solidFill>
                  <a:srgbClr val="002060"/>
                </a:solidFill>
              </a:rPr>
              <a:t>Abstraction     increased Error</a:t>
            </a:r>
          </a:p>
          <a:p>
            <a:pPr marL="971550" lvl="3" indent="-514350"/>
            <a:r>
              <a:rPr lang="en-US" sz="2800" dirty="0" smtClean="0">
                <a:solidFill>
                  <a:srgbClr val="002060"/>
                </a:solidFill>
              </a:rPr>
              <a:t>Assumptions     increased Error </a:t>
            </a:r>
          </a:p>
          <a:p>
            <a:pPr marL="1428750" lvl="4" indent="-514350"/>
            <a:r>
              <a:rPr lang="en-US" sz="2800" dirty="0" smtClean="0">
                <a:solidFill>
                  <a:srgbClr val="002060"/>
                </a:solidFill>
              </a:rPr>
              <a:t>Heritage status, overseas experience</a:t>
            </a:r>
          </a:p>
          <a:p>
            <a:pPr marL="971550" lvl="3" indent="-514350"/>
            <a:r>
              <a:rPr lang="en-US" sz="2800" dirty="0" smtClean="0">
                <a:solidFill>
                  <a:srgbClr val="002060"/>
                </a:solidFill>
              </a:rPr>
              <a:t>Self-assessment notoriously unreliable</a:t>
            </a:r>
          </a:p>
          <a:p>
            <a:pPr marL="1428750" lvl="4" indent="-514350"/>
            <a:r>
              <a:rPr lang="en-US" sz="2800" dirty="0" smtClean="0">
                <a:solidFill>
                  <a:srgbClr val="002060"/>
                </a:solidFill>
              </a:rPr>
              <a:t>“Introspection” abandoned long ago</a:t>
            </a:r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48449" y="35433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680255" y="3991232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514350" lvl="2" indent="-514350">
              <a:buFont typeface="+mj-lt"/>
              <a:buAutoNum type="arabicPeriod" startAt="3"/>
            </a:pPr>
            <a:r>
              <a:rPr lang="en-US" sz="2800" b="1" u="sng" dirty="0" smtClean="0">
                <a:solidFill>
                  <a:srgbClr val="002060"/>
                </a:solidFill>
              </a:rPr>
              <a:t>What is the acceptable level of Error?</a:t>
            </a:r>
          </a:p>
          <a:p>
            <a:pPr marL="0" lvl="2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en-US" sz="2800" dirty="0">
                <a:solidFill>
                  <a:srgbClr val="002060"/>
                </a:solidFill>
              </a:rPr>
              <a:t>Whenever calculations are done </a:t>
            </a:r>
            <a:r>
              <a:rPr lang="en-US" sz="2800" dirty="0" smtClean="0">
                <a:solidFill>
                  <a:srgbClr val="002060"/>
                </a:solidFill>
              </a:rPr>
              <a:t>using </a:t>
            </a:r>
            <a:r>
              <a:rPr lang="en-US" sz="2800" dirty="0">
                <a:solidFill>
                  <a:srgbClr val="002060"/>
                </a:solidFill>
              </a:rPr>
              <a:t>imprecise numbers, then the numbers resulting from the calculations are also </a:t>
            </a:r>
            <a:r>
              <a:rPr lang="en-US" sz="2800" dirty="0" smtClean="0">
                <a:solidFill>
                  <a:srgbClr val="002060"/>
                </a:solidFill>
              </a:rPr>
              <a:t>imprecise.”</a:t>
            </a:r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r>
              <a:rPr lang="en-US" sz="2800" dirty="0" smtClean="0">
                <a:solidFill>
                  <a:srgbClr val="002060"/>
                </a:solidFill>
              </a:rPr>
              <a:t>Testing </a:t>
            </a:r>
            <a:r>
              <a:rPr lang="en-US" sz="2800" dirty="0">
                <a:solidFill>
                  <a:srgbClr val="002060"/>
                </a:solidFill>
              </a:rPr>
              <a:t>error </a:t>
            </a:r>
            <a:r>
              <a:rPr lang="en-US" sz="2800" dirty="0" smtClean="0">
                <a:solidFill>
                  <a:srgbClr val="002060"/>
                </a:solidFill>
              </a:rPr>
              <a:t>increases with the inclusion of each </a:t>
            </a:r>
            <a:r>
              <a:rPr lang="en-US" sz="2800" dirty="0">
                <a:solidFill>
                  <a:srgbClr val="002060"/>
                </a:solidFill>
              </a:rPr>
              <a:t>additional variable</a:t>
            </a:r>
          </a:p>
          <a:p>
            <a:pPr marL="457200" lvl="3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	X </a:t>
            </a:r>
            <a:r>
              <a:rPr lang="en-US" sz="2800" dirty="0">
                <a:solidFill>
                  <a:srgbClr val="002060"/>
                </a:solidFill>
              </a:rPr>
              <a:t>= T + </a:t>
            </a:r>
            <a:r>
              <a:rPr lang="en-US" sz="2800" dirty="0" smtClean="0">
                <a:solidFill>
                  <a:srgbClr val="002060"/>
                </a:solidFill>
              </a:rPr>
              <a:t>E + E + E + E + E + E + E + E</a:t>
            </a:r>
          </a:p>
          <a:p>
            <a:pPr marL="457200" lvl="3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514350" lvl="2" indent="-514350">
              <a:buFont typeface="+mj-lt"/>
              <a:buAutoNum type="arabicPeriod" startAt="4"/>
            </a:pPr>
            <a:r>
              <a:rPr lang="en-US" sz="2800" b="1" u="sng" dirty="0" smtClean="0">
                <a:solidFill>
                  <a:srgbClr val="002060"/>
                </a:solidFill>
              </a:rPr>
              <a:t>Algorithms: How are scores weighted?</a:t>
            </a:r>
          </a:p>
          <a:p>
            <a:pPr marL="971550" lvl="3" indent="-514350"/>
            <a:r>
              <a:rPr lang="en-US" sz="2800" dirty="0" smtClean="0">
                <a:solidFill>
                  <a:srgbClr val="002060"/>
                </a:solidFill>
              </a:rPr>
              <a:t>Are </a:t>
            </a:r>
            <a:r>
              <a:rPr lang="en-US" sz="2800" dirty="0">
                <a:solidFill>
                  <a:srgbClr val="002060"/>
                </a:solidFill>
              </a:rPr>
              <a:t>all components equally </a:t>
            </a:r>
            <a:r>
              <a:rPr lang="en-US" sz="2800" dirty="0" smtClean="0">
                <a:solidFill>
                  <a:srgbClr val="002060"/>
                </a:solidFill>
              </a:rPr>
              <a:t>important?</a:t>
            </a:r>
          </a:p>
          <a:p>
            <a:pPr marL="971550" lvl="3" indent="-514350"/>
            <a:r>
              <a:rPr lang="en-US" sz="2800" dirty="0" smtClean="0">
                <a:solidFill>
                  <a:srgbClr val="002060"/>
                </a:solidFill>
              </a:rPr>
              <a:t>Are they </a:t>
            </a:r>
            <a:r>
              <a:rPr lang="en-US" sz="2800" dirty="0">
                <a:solidFill>
                  <a:srgbClr val="002060"/>
                </a:solidFill>
              </a:rPr>
              <a:t>equally important to all </a:t>
            </a:r>
            <a:r>
              <a:rPr lang="en-US" sz="2800" dirty="0" smtClean="0">
                <a:solidFill>
                  <a:srgbClr val="002060"/>
                </a:solidFill>
              </a:rPr>
              <a:t>stakeholders?</a:t>
            </a:r>
          </a:p>
          <a:p>
            <a:pPr marL="971550" lvl="3" indent="-514350"/>
            <a:r>
              <a:rPr lang="en-US" sz="2800" dirty="0" smtClean="0">
                <a:solidFill>
                  <a:srgbClr val="002060"/>
                </a:solidFill>
              </a:rPr>
              <a:t>Different </a:t>
            </a:r>
            <a:r>
              <a:rPr lang="en-US" sz="2800" dirty="0">
                <a:solidFill>
                  <a:srgbClr val="002060"/>
                </a:solidFill>
              </a:rPr>
              <a:t>algorithms</a:t>
            </a:r>
            <a:r>
              <a:rPr lang="en-US" sz="2800" dirty="0" smtClean="0">
                <a:solidFill>
                  <a:srgbClr val="002060"/>
                </a:solidFill>
              </a:rPr>
              <a:t>? </a:t>
            </a:r>
          </a:p>
          <a:p>
            <a:pPr marL="971550" lvl="3" indent="-514350"/>
            <a:r>
              <a:rPr lang="en-US" sz="2800" dirty="0" smtClean="0">
                <a:solidFill>
                  <a:srgbClr val="002060"/>
                </a:solidFill>
              </a:rPr>
              <a:t>Different assessments?</a:t>
            </a:r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r>
              <a:rPr lang="en-US" sz="2800" dirty="0">
                <a:solidFill>
                  <a:srgbClr val="002060"/>
                </a:solidFill>
              </a:rPr>
              <a:t>Weighting algorithm is 99% of the </a:t>
            </a:r>
            <a:r>
              <a:rPr lang="en-US" sz="2800" dirty="0" smtClean="0">
                <a:solidFill>
                  <a:srgbClr val="002060"/>
                </a:solidFill>
              </a:rPr>
              <a:t>challenge</a:t>
            </a: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r>
              <a:rPr lang="en-US" sz="2800" dirty="0" smtClean="0">
                <a:solidFill>
                  <a:srgbClr val="002060"/>
                </a:solidFill>
              </a:rPr>
              <a:t>“Tweaking the algorithm = almost done!”</a:t>
            </a:r>
          </a:p>
          <a:p>
            <a:pPr marL="457200" lvl="3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66800" y="4876800"/>
            <a:ext cx="7239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460426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6042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6042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9541" y="460426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Algorithm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486400"/>
            <a:ext cx="88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Done!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91400" y="5029200"/>
            <a:ext cx="6096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800" dirty="0" smtClean="0">
                <a:solidFill>
                  <a:srgbClr val="002060"/>
                </a:solidFill>
              </a:rPr>
              <a:t>Define the problem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ore concepts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 smtClean="0">
                <a:solidFill>
                  <a:srgbClr val="002060"/>
                </a:solidFill>
              </a:rPr>
              <a:t>Culture-specific testing challenges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 smtClean="0">
                <a:solidFill>
                  <a:srgbClr val="002060"/>
                </a:solidFill>
              </a:rPr>
              <a:t>Checklist for </a:t>
            </a:r>
            <a:r>
              <a:rPr lang="en-US" sz="2800" b="1" dirty="0" smtClean="0">
                <a:solidFill>
                  <a:srgbClr val="002060"/>
                </a:solidFill>
              </a:rPr>
              <a:t>moving forward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 smtClean="0">
                <a:solidFill>
                  <a:srgbClr val="002060"/>
                </a:solidFill>
              </a:rPr>
              <a:t>Discussion</a:t>
            </a:r>
          </a:p>
          <a:p>
            <a:pPr marL="514350" indent="-514350">
              <a:buFont typeface="+mj-lt"/>
              <a:buAutoNum type="romanU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More accurate time line: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40450" y="3429000"/>
            <a:ext cx="7239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62859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548" y="318807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7450" y="3182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Algorithm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93650" y="4038600"/>
            <a:ext cx="88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Done!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64949" y="3580688"/>
            <a:ext cx="6388692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Most accurate time line when </a:t>
            </a:r>
            <a:r>
              <a:rPr lang="en-US" sz="2800" b="1" dirty="0" smtClean="0">
                <a:solidFill>
                  <a:srgbClr val="002060"/>
                </a:solidFill>
              </a:rPr>
              <a:t>construct is poorly defined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91369395"/>
              </p:ext>
            </p:extLst>
          </p:nvPr>
        </p:nvGraphicFramePr>
        <p:xfrm>
          <a:off x="2438400" y="3124200"/>
          <a:ext cx="45720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4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514350" lvl="2" indent="-514350">
              <a:buFont typeface="+mj-lt"/>
              <a:buAutoNum type="arabicPeriod" startAt="5"/>
            </a:pPr>
            <a:r>
              <a:rPr lang="en-US" sz="2800" b="1" u="sng" dirty="0" smtClean="0">
                <a:solidFill>
                  <a:srgbClr val="002060"/>
                </a:solidFill>
              </a:rPr>
              <a:t>Assigning final score to a meaningful scale</a:t>
            </a:r>
          </a:p>
          <a:p>
            <a:pPr marL="342900" lvl="2" indent="-342900"/>
            <a:r>
              <a:rPr lang="en-US" sz="2800" dirty="0">
                <a:solidFill>
                  <a:srgbClr val="002060"/>
                </a:solidFill>
              </a:rPr>
              <a:t>Picking a scale is Easy (</a:t>
            </a:r>
            <a:r>
              <a:rPr lang="en-US" sz="2800" dirty="0" smtClean="0">
                <a:solidFill>
                  <a:srgbClr val="002060"/>
                </a:solidFill>
              </a:rPr>
              <a:t>1-3, 1-5, 1-5000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marL="342900" lvl="2" indent="-342900"/>
            <a:r>
              <a:rPr lang="en-US" sz="2800" dirty="0">
                <a:solidFill>
                  <a:srgbClr val="002060"/>
                </a:solidFill>
              </a:rPr>
              <a:t>Assigning scores to a </a:t>
            </a:r>
            <a:r>
              <a:rPr lang="en-US" sz="2800" b="1" dirty="0" smtClean="0">
                <a:solidFill>
                  <a:srgbClr val="002060"/>
                </a:solidFill>
              </a:rPr>
              <a:t>meaningful </a:t>
            </a:r>
            <a:r>
              <a:rPr lang="en-US" sz="2800" dirty="0" smtClean="0">
                <a:solidFill>
                  <a:srgbClr val="002060"/>
                </a:solidFill>
              </a:rPr>
              <a:t>scale </a:t>
            </a:r>
            <a:r>
              <a:rPr lang="en-US" sz="2800" dirty="0">
                <a:solidFill>
                  <a:srgbClr val="002060"/>
                </a:solidFill>
              </a:rPr>
              <a:t>is </a:t>
            </a:r>
            <a:r>
              <a:rPr lang="en-US" sz="2800" dirty="0" smtClean="0">
                <a:solidFill>
                  <a:srgbClr val="002060"/>
                </a:solidFill>
              </a:rPr>
              <a:t>difficult:</a:t>
            </a:r>
            <a:endParaRPr lang="en-US" sz="2800" dirty="0">
              <a:solidFill>
                <a:srgbClr val="002060"/>
              </a:solidFill>
            </a:endParaRP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What is a “2” on a 1-5 scale?</a:t>
            </a:r>
            <a:endParaRPr lang="en-US" sz="2800" dirty="0">
              <a:solidFill>
                <a:srgbClr val="002060"/>
              </a:solidFill>
            </a:endParaRPr>
          </a:p>
          <a:p>
            <a:pPr marL="800100" lvl="3" indent="-342900"/>
            <a:r>
              <a:rPr lang="en-US" sz="2800" dirty="0">
                <a:solidFill>
                  <a:srgbClr val="002060"/>
                </a:solidFill>
              </a:rPr>
              <a:t>S</a:t>
            </a:r>
            <a:r>
              <a:rPr lang="en-US" sz="2800" dirty="0" smtClean="0">
                <a:solidFill>
                  <a:srgbClr val="002060"/>
                </a:solidFill>
              </a:rPr>
              <a:t>takeholder needs might vary </a:t>
            </a:r>
            <a:r>
              <a:rPr lang="en-US" sz="2800" dirty="0">
                <a:solidFill>
                  <a:srgbClr val="002060"/>
                </a:solidFill>
              </a:rPr>
              <a:t>greatly (FAO vs. SEAL vs. Infantry)</a:t>
            </a:r>
          </a:p>
          <a:p>
            <a:pPr marL="514350" lvl="2" indent="-514350">
              <a:buFont typeface="+mj-lt"/>
              <a:buAutoNum type="arabicPeriod" startAt="4"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(*Order may vary)</a:t>
            </a:r>
          </a:p>
          <a:p>
            <a:pPr marL="514350" lvl="2" indent="-5143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2060"/>
                </a:solidFill>
              </a:rPr>
              <a:t>Find psychometrician(s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pPr marL="514350" lvl="2" indent="-5143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Define construct to be tested</a:t>
            </a:r>
            <a:endParaRPr lang="en-US" sz="2800" b="1" dirty="0">
              <a:solidFill>
                <a:srgbClr val="002060"/>
              </a:solidFill>
            </a:endParaRPr>
          </a:p>
          <a:p>
            <a:pPr marL="971550" lvl="3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Consensus among stakeholders?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514350" lvl="2" indent="-5143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Specify stakeholders’ intended test use</a:t>
            </a:r>
          </a:p>
          <a:p>
            <a:pPr marL="514350" lvl="2" indent="-5143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Determine testing stakes (low, med, high)</a:t>
            </a:r>
          </a:p>
          <a:p>
            <a:pPr marL="971550" lvl="3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Informs acceptable error level</a:t>
            </a:r>
          </a:p>
          <a:p>
            <a:pPr marL="514350" lvl="2" indent="-514350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514350" lvl="2" indent="-514350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514350" lvl="2" indent="-514350">
              <a:buFont typeface="+mj-lt"/>
              <a:buAutoNum type="arabicPeriod"/>
            </a:pPr>
            <a:endParaRPr lang="en-US" sz="2800" b="1" dirty="0">
              <a:solidFill>
                <a:srgbClr val="002060"/>
              </a:solidFill>
            </a:endParaRPr>
          </a:p>
          <a:p>
            <a:pPr marL="457200" lvl="3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514350" lvl="2" indent="-5143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2060"/>
                </a:solidFill>
              </a:rPr>
              <a:t>Determine what information is available and how scores will be </a:t>
            </a:r>
            <a:r>
              <a:rPr lang="en-US" sz="2800" b="1" dirty="0" smtClean="0">
                <a:solidFill>
                  <a:srgbClr val="002060"/>
                </a:solidFill>
              </a:rPr>
              <a:t>derived</a:t>
            </a:r>
          </a:p>
          <a:p>
            <a:pPr marL="514350" lvl="2" indent="-5143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Determine how scores should be weighted</a:t>
            </a:r>
          </a:p>
          <a:p>
            <a:pPr marL="514350" lvl="2" indent="-5143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Develop meaningful scale and ratings</a:t>
            </a:r>
          </a:p>
          <a:p>
            <a:pPr marL="514350" lvl="2" indent="-5143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Create and implement validation plan</a:t>
            </a:r>
          </a:p>
          <a:p>
            <a:pPr marL="514350" lvl="2" indent="-5143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Finalize development, delivery and test maintenance plan</a:t>
            </a:r>
          </a:p>
          <a:p>
            <a:pPr marL="514350" lvl="2" indent="-514350">
              <a:buFont typeface="Wingdings" panose="05000000000000000000" pitchFamily="2" charset="2"/>
              <a:buChar char="ü"/>
            </a:pPr>
            <a:endParaRPr lang="en-US" sz="2800" b="1" dirty="0">
              <a:solidFill>
                <a:srgbClr val="002060"/>
              </a:solidFill>
            </a:endParaRPr>
          </a:p>
          <a:p>
            <a:pPr marL="514350" lvl="2" indent="-514350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514350" lvl="2" indent="-514350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514350" lvl="2" indent="-514350">
              <a:buFont typeface="+mj-lt"/>
              <a:buAutoNum type="arabicPeriod"/>
            </a:pPr>
            <a:endParaRPr lang="en-US" sz="2800" b="1" dirty="0">
              <a:solidFill>
                <a:srgbClr val="002060"/>
              </a:solidFill>
            </a:endParaRPr>
          </a:p>
          <a:p>
            <a:pPr marL="457200" lvl="3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2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457200" lvl="2" indent="-457200"/>
            <a:r>
              <a:rPr lang="en-US" sz="2800" dirty="0" smtClean="0">
                <a:solidFill>
                  <a:srgbClr val="002060"/>
                </a:solidFill>
              </a:rPr>
              <a:t>This is </a:t>
            </a:r>
            <a:r>
              <a:rPr lang="en-US" sz="2800" dirty="0" smtClean="0">
                <a:solidFill>
                  <a:srgbClr val="002060"/>
                </a:solidFill>
              </a:rPr>
              <a:t>a </a:t>
            </a:r>
            <a:r>
              <a:rPr lang="en-US" sz="2800" b="1" dirty="0" smtClean="0">
                <a:solidFill>
                  <a:srgbClr val="002060"/>
                </a:solidFill>
              </a:rPr>
              <a:t>testing issue</a:t>
            </a:r>
            <a:r>
              <a:rPr lang="en-US" sz="2800" dirty="0" smtClean="0">
                <a:solidFill>
                  <a:srgbClr val="002060"/>
                </a:solidFill>
              </a:rPr>
              <a:t>, and it requires psychometric support.</a:t>
            </a:r>
          </a:p>
          <a:p>
            <a:pPr marL="457200" lvl="2" indent="-457200"/>
            <a:endParaRPr lang="en-US" sz="2800" dirty="0" smtClean="0">
              <a:solidFill>
                <a:srgbClr val="002060"/>
              </a:solidFill>
            </a:endParaRPr>
          </a:p>
          <a:p>
            <a:pPr marL="457200" lvl="2" indent="-457200"/>
            <a:r>
              <a:rPr lang="en-US" sz="2800" dirty="0" smtClean="0">
                <a:solidFill>
                  <a:srgbClr val="002060"/>
                </a:solidFill>
              </a:rPr>
              <a:t>Without a solid, psychometrically-sound foundation, even the most elaborate and expensive testing effort will </a:t>
            </a:r>
            <a:r>
              <a:rPr lang="en-US" sz="2800" dirty="0" smtClean="0">
                <a:solidFill>
                  <a:srgbClr val="002060"/>
                </a:solidFill>
              </a:rPr>
              <a:t>fail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</a:p>
          <a:p>
            <a:pPr marL="0" lvl="2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457200" lvl="2" indent="-457200"/>
            <a:r>
              <a:rPr lang="en-US" sz="2800" dirty="0" smtClean="0">
                <a:solidFill>
                  <a:srgbClr val="002060"/>
                </a:solidFill>
              </a:rPr>
              <a:t>The </a:t>
            </a:r>
            <a:r>
              <a:rPr lang="en-US" sz="2800" dirty="0">
                <a:solidFill>
                  <a:srgbClr val="002060"/>
                </a:solidFill>
              </a:rPr>
              <a:t>fundamental issues </a:t>
            </a:r>
            <a:r>
              <a:rPr lang="en-US" sz="2800" dirty="0" smtClean="0">
                <a:solidFill>
                  <a:srgbClr val="002060"/>
                </a:solidFill>
              </a:rPr>
              <a:t>discussed </a:t>
            </a:r>
            <a:r>
              <a:rPr lang="en-US" sz="2800" dirty="0" smtClean="0">
                <a:solidFill>
                  <a:srgbClr val="002060"/>
                </a:solidFill>
              </a:rPr>
              <a:t>today are </a:t>
            </a:r>
            <a:r>
              <a:rPr lang="en-US" sz="2800" dirty="0">
                <a:solidFill>
                  <a:srgbClr val="002060"/>
                </a:solidFill>
              </a:rPr>
              <a:t>critical to </a:t>
            </a:r>
            <a:r>
              <a:rPr lang="en-US" sz="2800" dirty="0" smtClean="0">
                <a:solidFill>
                  <a:srgbClr val="002060"/>
                </a:solidFill>
              </a:rPr>
              <a:t>DoD </a:t>
            </a:r>
            <a:r>
              <a:rPr lang="en-US" sz="2800" dirty="0">
                <a:solidFill>
                  <a:srgbClr val="002060"/>
                </a:solidFill>
              </a:rPr>
              <a:t>culture </a:t>
            </a:r>
            <a:r>
              <a:rPr lang="en-US" sz="2800" dirty="0" smtClean="0">
                <a:solidFill>
                  <a:srgbClr val="002060"/>
                </a:solidFill>
              </a:rPr>
              <a:t>testing and assessment efforts moving forward.</a:t>
            </a:r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457200" lvl="2" indent="-457200"/>
            <a:endParaRPr lang="en-US" sz="2800" b="1" dirty="0" smtClean="0">
              <a:solidFill>
                <a:srgbClr val="002060"/>
              </a:solidFill>
            </a:endParaRPr>
          </a:p>
          <a:p>
            <a:pPr marL="457200" lvl="2" indent="-457200"/>
            <a:endParaRPr lang="en-US" sz="2800" b="1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514350" lvl="2" indent="-514350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514350" lvl="2" indent="-514350">
              <a:buFont typeface="+mj-lt"/>
              <a:buAutoNum type="arabicPeriod"/>
            </a:pPr>
            <a:endParaRPr lang="en-US" sz="2800" b="1" dirty="0">
              <a:solidFill>
                <a:srgbClr val="002060"/>
              </a:solidFill>
            </a:endParaRPr>
          </a:p>
          <a:p>
            <a:pPr marL="457200" lvl="3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62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4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/>
              <a:t>Thank </a:t>
            </a:r>
            <a:r>
              <a:rPr lang="en-US" sz="7200" b="1" dirty="0" smtClean="0"/>
              <a:t>You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lvl="2" indent="0" algn="ctr">
              <a:buNone/>
            </a:pPr>
            <a:endParaRPr lang="en-US" sz="3600" b="1" dirty="0" smtClean="0">
              <a:solidFill>
                <a:srgbClr val="002060"/>
              </a:solidFill>
              <a:latin typeface="+mn-lt"/>
            </a:endParaRPr>
          </a:p>
          <a:p>
            <a:pPr marL="0" lvl="2" indent="0" algn="ctr">
              <a:buNone/>
            </a:pPr>
            <a:r>
              <a:rPr lang="en-US" sz="3600" b="1" u="sng" dirty="0" smtClean="0">
                <a:solidFill>
                  <a:srgbClr val="002060"/>
                </a:solidFill>
                <a:latin typeface="+mn-lt"/>
              </a:rPr>
              <a:t>Questions or comments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0" lvl="2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joeltkoeth.civ@mail.mil</a:t>
            </a:r>
          </a:p>
          <a:p>
            <a:pPr marL="0" lvl="2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514350" lvl="2" indent="-514350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514350" lvl="2" indent="-514350">
              <a:buFont typeface="+mj-lt"/>
              <a:buAutoNum type="arabicPeriod"/>
            </a:pPr>
            <a:endParaRPr lang="en-US" sz="2800" b="1" dirty="0">
              <a:solidFill>
                <a:srgbClr val="002060"/>
              </a:solidFill>
            </a:endParaRPr>
          </a:p>
          <a:p>
            <a:pPr marL="457200" lvl="3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2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514350" lvl="2" indent="-5143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Psychometrician(s)</a:t>
            </a:r>
          </a:p>
          <a:p>
            <a:pPr marL="514350" lvl="2" indent="-5143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Define construct</a:t>
            </a:r>
          </a:p>
          <a:p>
            <a:pPr marL="514350" lvl="2" indent="-5143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Specify test use</a:t>
            </a:r>
          </a:p>
          <a:p>
            <a:pPr marL="514350" lvl="2" indent="-5143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Determine stakes</a:t>
            </a:r>
          </a:p>
          <a:p>
            <a:pPr marL="514350" lvl="2" indent="-5143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Scoring</a:t>
            </a:r>
          </a:p>
          <a:p>
            <a:pPr marL="514350" lvl="2" indent="-5143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Weighting</a:t>
            </a:r>
          </a:p>
          <a:p>
            <a:pPr marL="514350" lvl="2" indent="-5143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Scales/ Ratings</a:t>
            </a:r>
          </a:p>
          <a:p>
            <a:pPr marL="514350" lvl="2" indent="-5143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Validation plan</a:t>
            </a:r>
          </a:p>
          <a:p>
            <a:pPr marL="514350" lvl="2" indent="-5143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Development, Delivery, and Maintenance</a:t>
            </a:r>
          </a:p>
          <a:p>
            <a:pPr marL="514350" lvl="2" indent="-514350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514350" lvl="2" indent="-514350">
              <a:buFont typeface="+mj-lt"/>
              <a:buAutoNum type="arabicPeriod"/>
            </a:pPr>
            <a:endParaRPr lang="en-US" sz="2800" b="1" dirty="0">
              <a:solidFill>
                <a:srgbClr val="002060"/>
              </a:solidFill>
            </a:endParaRPr>
          </a:p>
          <a:p>
            <a:pPr marL="457200" lvl="3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</a:t>
            </a: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endParaRPr lang="en-US" sz="2800" dirty="0" smtClean="0"/>
          </a:p>
          <a:p>
            <a:pPr marL="342900" lvl="2" indent="-342900"/>
            <a:r>
              <a:rPr lang="en-US" sz="2800" dirty="0" smtClean="0">
                <a:solidFill>
                  <a:srgbClr val="002060"/>
                </a:solidFill>
              </a:rPr>
              <a:t>At this point, this is not a </a:t>
            </a:r>
            <a:r>
              <a:rPr lang="en-US" sz="2800" b="1" dirty="0" smtClean="0">
                <a:solidFill>
                  <a:srgbClr val="002060"/>
                </a:solidFill>
              </a:rPr>
              <a:t>culture</a:t>
            </a:r>
            <a:r>
              <a:rPr lang="en-US" sz="2800" dirty="0" smtClean="0">
                <a:solidFill>
                  <a:srgbClr val="002060"/>
                </a:solidFill>
              </a:rPr>
              <a:t> problem</a:t>
            </a:r>
          </a:p>
          <a:p>
            <a:pPr marL="342900" lvl="2" indent="-342900"/>
            <a:r>
              <a:rPr lang="en-US" sz="2800" dirty="0" smtClean="0">
                <a:solidFill>
                  <a:srgbClr val="002060"/>
                </a:solidFill>
              </a:rPr>
              <a:t>This is </a:t>
            </a:r>
            <a:r>
              <a:rPr lang="en-US" sz="2800" dirty="0">
                <a:solidFill>
                  <a:srgbClr val="002060"/>
                </a:solidFill>
              </a:rPr>
              <a:t>a </a:t>
            </a:r>
            <a:r>
              <a:rPr lang="en-US" sz="2800" b="1" dirty="0">
                <a:solidFill>
                  <a:srgbClr val="002060"/>
                </a:solidFill>
              </a:rPr>
              <a:t>testing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problem</a:t>
            </a: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r>
              <a:rPr lang="en-US" sz="2800" dirty="0" smtClean="0">
                <a:solidFill>
                  <a:srgbClr val="002060"/>
                </a:solidFill>
              </a:rPr>
              <a:t>Number of researchers involved in Culture/ LREC assessment efforts since 2001?</a:t>
            </a:r>
          </a:p>
          <a:p>
            <a:pPr marL="0" lvl="2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342900" lvl="2" indent="-342900"/>
            <a:r>
              <a:rPr lang="en-US" sz="2800" dirty="0" smtClean="0">
                <a:solidFill>
                  <a:srgbClr val="002060"/>
                </a:solidFill>
              </a:rPr>
              <a:t>Number of psychometricians?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</a:t>
            </a: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endParaRPr lang="en-US" sz="2800" dirty="0" smtClean="0"/>
          </a:p>
          <a:p>
            <a:pPr marL="342900" lvl="2" indent="-342900"/>
            <a:r>
              <a:rPr lang="en-US" sz="2800" dirty="0" smtClean="0">
                <a:solidFill>
                  <a:srgbClr val="002060"/>
                </a:solidFill>
              </a:rPr>
              <a:t>“Culture Testing” effort to date:</a:t>
            </a:r>
          </a:p>
          <a:p>
            <a:pPr marL="0" lvl="2" indent="0" algn="ctr">
              <a:buNone/>
            </a:pPr>
            <a:r>
              <a:rPr lang="en-US" sz="11200" b="1" u="sng" dirty="0" smtClean="0">
                <a:solidFill>
                  <a:srgbClr val="002060"/>
                </a:solidFill>
              </a:rPr>
              <a:t>CULTURE</a:t>
            </a:r>
            <a:r>
              <a:rPr lang="en-US" sz="2800" dirty="0" smtClean="0">
                <a:solidFill>
                  <a:srgbClr val="002060"/>
                </a:solidFill>
              </a:rPr>
              <a:t> (</a:t>
            </a:r>
            <a:r>
              <a:rPr lang="en-US" dirty="0" smtClean="0">
                <a:solidFill>
                  <a:srgbClr val="002060"/>
                </a:solidFill>
              </a:rPr>
              <a:t>testing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</a:t>
            </a: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endParaRPr lang="en-US" sz="2800" dirty="0" smtClean="0"/>
          </a:p>
          <a:p>
            <a:pPr marL="342900" lvl="2" indent="-342900"/>
            <a:r>
              <a:rPr lang="en-US" sz="2800" dirty="0" smtClean="0">
                <a:solidFill>
                  <a:srgbClr val="002060"/>
                </a:solidFill>
              </a:rPr>
              <a:t>We need </a:t>
            </a:r>
            <a:r>
              <a:rPr lang="en-US" sz="2800" u="sng" dirty="0" smtClean="0">
                <a:solidFill>
                  <a:srgbClr val="002060"/>
                </a:solidFill>
              </a:rPr>
              <a:t>the right combination of expertise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800100" lvl="3" indent="-342900"/>
            <a:r>
              <a:rPr lang="en-US" sz="2800" dirty="0">
                <a:solidFill>
                  <a:srgbClr val="002060"/>
                </a:solidFill>
              </a:rPr>
              <a:t>No space travel without </a:t>
            </a:r>
            <a:r>
              <a:rPr lang="en-US" sz="2800" dirty="0" smtClean="0">
                <a:solidFill>
                  <a:srgbClr val="002060"/>
                </a:solidFill>
              </a:rPr>
              <a:t>physicists, but we also need engineers to build spacecraft.</a:t>
            </a:r>
          </a:p>
          <a:p>
            <a:pPr marL="457200" lvl="3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No deep culture knowledge without cultural anthropologists, but we need psychometricians to build tests.</a:t>
            </a:r>
          </a:p>
          <a:p>
            <a:pPr marL="800100" lvl="3" indent="-342900"/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endParaRPr lang="en-US" sz="2800" dirty="0" smtClean="0"/>
          </a:p>
          <a:p>
            <a:pPr marL="342900" lvl="2" indent="-342900"/>
            <a:r>
              <a:rPr lang="en-US" sz="2800" b="1" u="sng" dirty="0" smtClean="0">
                <a:solidFill>
                  <a:srgbClr val="002060"/>
                </a:solidFill>
              </a:rPr>
              <a:t>Psychometricians</a:t>
            </a:r>
            <a:r>
              <a:rPr lang="en-US" sz="2800" dirty="0" smtClean="0">
                <a:solidFill>
                  <a:srgbClr val="002060"/>
                </a:solidFill>
              </a:rPr>
              <a:t>: scientists </a:t>
            </a:r>
            <a:r>
              <a:rPr lang="en-US" sz="2800" dirty="0">
                <a:solidFill>
                  <a:srgbClr val="002060"/>
                </a:solidFill>
              </a:rPr>
              <a:t>who design tests to measure abstract human </a:t>
            </a:r>
            <a:r>
              <a:rPr lang="en-US" sz="2800" dirty="0" smtClean="0">
                <a:solidFill>
                  <a:srgbClr val="002060"/>
                </a:solidFill>
              </a:rPr>
              <a:t>characteristics</a:t>
            </a:r>
          </a:p>
          <a:p>
            <a:pPr marL="0" lvl="2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342900" lvl="2" indent="-342900"/>
            <a:r>
              <a:rPr lang="en-US" sz="2800" dirty="0" smtClean="0">
                <a:solidFill>
                  <a:srgbClr val="002060"/>
                </a:solidFill>
              </a:rPr>
              <a:t>Not new: Sir Francis Galton, 1879</a:t>
            </a: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 smtClean="0">
              <a:solidFill>
                <a:srgbClr val="002060"/>
              </a:solidFill>
            </a:endParaRPr>
          </a:p>
          <a:p>
            <a:pPr marL="800100" lvl="3" indent="-342900"/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endParaRPr lang="en-US" sz="2800" dirty="0" smtClean="0"/>
          </a:p>
          <a:p>
            <a:pPr marL="342900" lvl="2" indent="-342900"/>
            <a:r>
              <a:rPr lang="en-US" sz="2800" b="1" dirty="0" smtClean="0">
                <a:solidFill>
                  <a:srgbClr val="002060"/>
                </a:solidFill>
              </a:rPr>
              <a:t>Assessments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en-US" sz="2800" dirty="0">
                <a:solidFill>
                  <a:srgbClr val="002060"/>
                </a:solidFill>
              </a:rPr>
              <a:t>methods or tools used to evaluate, measure, and document ability, readiness, learning progress, skill acquisition, or educational needs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r>
              <a:rPr lang="en-US" sz="2800" b="1" dirty="0" smtClean="0">
                <a:solidFill>
                  <a:srgbClr val="002060"/>
                </a:solidFill>
              </a:rPr>
              <a:t>Tests </a:t>
            </a:r>
            <a:r>
              <a:rPr lang="en-US" sz="2800" dirty="0" smtClean="0">
                <a:solidFill>
                  <a:srgbClr val="002060"/>
                </a:solidFill>
              </a:rPr>
              <a:t>are one </a:t>
            </a:r>
            <a:r>
              <a:rPr lang="en-US" sz="2800" u="sng" dirty="0" smtClean="0">
                <a:solidFill>
                  <a:srgbClr val="002060"/>
                </a:solidFill>
              </a:rPr>
              <a:t>type</a:t>
            </a:r>
            <a:r>
              <a:rPr lang="en-US" sz="2800" dirty="0" smtClean="0">
                <a:solidFill>
                  <a:srgbClr val="002060"/>
                </a:solidFill>
              </a:rPr>
              <a:t> of assessment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Placement, formative, summative, criterion-referenced, norm-referenced…</a:t>
            </a:r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 smtClean="0">
              <a:solidFill>
                <a:srgbClr val="002060"/>
              </a:solidFill>
            </a:endParaRPr>
          </a:p>
          <a:p>
            <a:pPr marL="800100" lvl="3" indent="-342900"/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en-US" sz="2800" dirty="0" smtClean="0"/>
          </a:p>
          <a:p>
            <a:pPr marL="0" lvl="2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*</a:t>
            </a:r>
            <a:r>
              <a:rPr lang="en-US" sz="2800" b="1" u="sng" dirty="0" smtClean="0">
                <a:solidFill>
                  <a:srgbClr val="002060"/>
                </a:solidFill>
              </a:rPr>
              <a:t>Construct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en-US" sz="2800" dirty="0">
                <a:solidFill>
                  <a:srgbClr val="002060"/>
                </a:solidFill>
              </a:rPr>
              <a:t>complex psychological </a:t>
            </a:r>
            <a:r>
              <a:rPr lang="en-US" sz="2800" dirty="0" smtClean="0">
                <a:solidFill>
                  <a:srgbClr val="002060"/>
                </a:solidFill>
              </a:rPr>
              <a:t>concept that cannot be measured directly.</a:t>
            </a: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Height </a:t>
            </a:r>
            <a:r>
              <a:rPr lang="en-US" sz="2800" dirty="0" smtClean="0">
                <a:solidFill>
                  <a:srgbClr val="002060"/>
                </a:solidFill>
                <a:sym typeface="Wingdings"/>
              </a:rPr>
              <a:t></a:t>
            </a:r>
            <a:r>
              <a:rPr lang="en-US" sz="2800" dirty="0" smtClean="0">
                <a:solidFill>
                  <a:srgbClr val="002060"/>
                </a:solidFill>
              </a:rPr>
              <a:t>, weight </a:t>
            </a:r>
            <a:r>
              <a:rPr lang="en-US" sz="2800" dirty="0">
                <a:solidFill>
                  <a:srgbClr val="002060"/>
                </a:solidFill>
                <a:sym typeface="Wingdings"/>
              </a:rPr>
              <a:t></a:t>
            </a:r>
            <a:r>
              <a:rPr lang="en-US" sz="2800" dirty="0" smtClean="0">
                <a:solidFill>
                  <a:srgbClr val="002060"/>
                </a:solidFill>
              </a:rPr>
              <a:t>, …</a:t>
            </a:r>
            <a:r>
              <a:rPr lang="en-US" sz="2800" b="1" i="1" dirty="0" smtClean="0">
                <a:solidFill>
                  <a:srgbClr val="002060"/>
                </a:solidFill>
              </a:rPr>
              <a:t>Pain</a:t>
            </a:r>
            <a:r>
              <a:rPr lang="en-US" sz="2800" dirty="0" smtClean="0">
                <a:solidFill>
                  <a:srgbClr val="002060"/>
                </a:solidFill>
              </a:rPr>
              <a:t>? </a:t>
            </a:r>
          </a:p>
          <a:p>
            <a:pPr marL="800100" lvl="3" indent="-342900"/>
            <a:endParaRPr lang="en-US" sz="2800" dirty="0">
              <a:solidFill>
                <a:srgbClr val="002060"/>
              </a:solidFill>
            </a:endParaRPr>
          </a:p>
          <a:p>
            <a:pPr marL="457200" lvl="3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800100" lvl="3" indent="-342900"/>
            <a:endParaRPr lang="en-US" sz="2800" dirty="0" smtClean="0">
              <a:solidFill>
                <a:srgbClr val="002060"/>
              </a:solidFill>
            </a:endParaRPr>
          </a:p>
          <a:p>
            <a:pPr marL="800100" lvl="3" indent="-342900"/>
            <a:r>
              <a:rPr lang="en-US" sz="2800" dirty="0" smtClean="0">
                <a:solidFill>
                  <a:srgbClr val="002060"/>
                </a:solidFill>
              </a:rPr>
              <a:t>100 meter dash time vs. “Athletic Ability”</a:t>
            </a:r>
            <a:endParaRPr lang="en-US" sz="2800" dirty="0">
              <a:solidFill>
                <a:srgbClr val="002060"/>
              </a:solidFill>
            </a:endParaRPr>
          </a:p>
          <a:p>
            <a:pPr marL="800100" lvl="3" indent="-342900"/>
            <a:endParaRPr lang="en-US" sz="2800" dirty="0" smtClean="0">
              <a:solidFill>
                <a:srgbClr val="002060"/>
              </a:solidFill>
            </a:endParaRPr>
          </a:p>
          <a:p>
            <a:pPr marL="342900" lvl="2" indent="-342900"/>
            <a:endParaRPr lang="en-US" sz="2800" dirty="0" smtClean="0">
              <a:solidFill>
                <a:srgbClr val="002060"/>
              </a:solidFill>
            </a:endParaRPr>
          </a:p>
          <a:p>
            <a:pPr marL="800100" lvl="3" indent="-342900"/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0"/>
            <a:ext cx="5867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endParaRPr lang="en-US" sz="2800" dirty="0" smtClean="0">
              <a:solidFill>
                <a:srgbClr val="002060"/>
              </a:solidFill>
            </a:endParaRPr>
          </a:p>
          <a:p>
            <a:pPr marL="342900" lvl="2" indent="-342900"/>
            <a:r>
              <a:rPr lang="en-US" sz="2800" b="1" dirty="0" smtClean="0">
                <a:solidFill>
                  <a:srgbClr val="002060"/>
                </a:solidFill>
              </a:rPr>
              <a:t>Defining </a:t>
            </a:r>
            <a:r>
              <a:rPr lang="en-US" sz="2800" b="1" dirty="0">
                <a:solidFill>
                  <a:srgbClr val="002060"/>
                </a:solidFill>
              </a:rPr>
              <a:t>the construct is critical; </a:t>
            </a:r>
            <a:r>
              <a:rPr lang="en-US" sz="2800" b="1" u="sng" dirty="0">
                <a:solidFill>
                  <a:srgbClr val="002060"/>
                </a:solidFill>
              </a:rPr>
              <a:t>this is the foundation of </a:t>
            </a:r>
            <a:r>
              <a:rPr lang="en-US" sz="2800" b="1" u="sng" dirty="0" smtClean="0">
                <a:solidFill>
                  <a:srgbClr val="002060"/>
                </a:solidFill>
              </a:rPr>
              <a:t>a </a:t>
            </a:r>
            <a:r>
              <a:rPr lang="en-US" sz="2800" b="1" u="sng" dirty="0">
                <a:solidFill>
                  <a:srgbClr val="002060"/>
                </a:solidFill>
              </a:rPr>
              <a:t>test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r>
              <a:rPr lang="en-US" sz="2800" dirty="0">
                <a:solidFill>
                  <a:srgbClr val="002060"/>
                </a:solidFill>
              </a:rPr>
              <a:t>Stakeholders must </a:t>
            </a:r>
            <a:r>
              <a:rPr lang="en-US" sz="2800" dirty="0" smtClean="0">
                <a:solidFill>
                  <a:srgbClr val="002060"/>
                </a:solidFill>
              </a:rPr>
              <a:t>clearly </a:t>
            </a:r>
            <a:r>
              <a:rPr lang="en-US" sz="2800" dirty="0">
                <a:solidFill>
                  <a:srgbClr val="002060"/>
                </a:solidFill>
              </a:rPr>
              <a:t>define the construct </a:t>
            </a:r>
            <a:r>
              <a:rPr lang="en-US" sz="2800" dirty="0" smtClean="0">
                <a:solidFill>
                  <a:srgbClr val="002060"/>
                </a:solidFill>
              </a:rPr>
              <a:t>for (/with) </a:t>
            </a:r>
            <a:r>
              <a:rPr lang="en-US" sz="2800" dirty="0">
                <a:solidFill>
                  <a:srgbClr val="002060"/>
                </a:solidFill>
              </a:rPr>
              <a:t>the test developer.</a:t>
            </a:r>
          </a:p>
          <a:p>
            <a:pPr marL="342900" lvl="2" indent="-342900"/>
            <a:endParaRPr lang="en-US" sz="2800" dirty="0">
              <a:solidFill>
                <a:srgbClr val="002060"/>
              </a:solidFill>
            </a:endParaRPr>
          </a:p>
          <a:p>
            <a:pPr marL="342900" lvl="2" indent="-342900"/>
            <a:r>
              <a:rPr lang="en-US" sz="2800" dirty="0" smtClean="0">
                <a:solidFill>
                  <a:srgbClr val="002060"/>
                </a:solidFill>
              </a:rPr>
              <a:t>Disagreement </a:t>
            </a:r>
            <a:r>
              <a:rPr lang="en-US" sz="2800" dirty="0">
                <a:solidFill>
                  <a:srgbClr val="002060"/>
                </a:solidFill>
              </a:rPr>
              <a:t>at this level often indicates the need for more than one test.</a:t>
            </a:r>
          </a:p>
          <a:p>
            <a:pPr marL="342900" lvl="2" indent="-342900"/>
            <a:endParaRPr lang="en-US" sz="2800" dirty="0" smtClean="0">
              <a:solidFill>
                <a:srgbClr val="002060"/>
              </a:solidFill>
            </a:endParaRPr>
          </a:p>
          <a:p>
            <a:pPr marL="800100" lvl="3" indent="-342900"/>
            <a:endParaRPr lang="en-US" sz="2000" dirty="0" smtClean="0">
              <a:solidFill>
                <a:srgbClr val="002060"/>
              </a:solidFill>
            </a:endParaRPr>
          </a:p>
          <a:p>
            <a:pPr marL="1257300" lvl="4" indent="-342900"/>
            <a:endParaRPr lang="en-US" sz="2000" dirty="0" smtClean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871</TotalTime>
  <Words>880</Words>
  <Application>Microsoft Office PowerPoint</Application>
  <PresentationFormat>On-screen Show (4:3)</PresentationFormat>
  <Paragraphs>323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Executive</vt:lpstr>
      <vt:lpstr>FUNDAMENTAL ISSUES IN CULTURE TESTING</vt:lpstr>
      <vt:lpstr> OUTLINE</vt:lpstr>
      <vt:lpstr>Define The Problem</vt:lpstr>
      <vt:lpstr>Define The Problem</vt:lpstr>
      <vt:lpstr>Define The Problem</vt:lpstr>
      <vt:lpstr>Core Concepts</vt:lpstr>
      <vt:lpstr>Core Concepts</vt:lpstr>
      <vt:lpstr>Core Concepts</vt:lpstr>
      <vt:lpstr>Core Concepts</vt:lpstr>
      <vt:lpstr>Core Concepts</vt:lpstr>
      <vt:lpstr>Core Concepts</vt:lpstr>
      <vt:lpstr>Core Concepts</vt:lpstr>
      <vt:lpstr>Core Concepts</vt:lpstr>
      <vt:lpstr>Assessment Challenges</vt:lpstr>
      <vt:lpstr>Assessment Challenges</vt:lpstr>
      <vt:lpstr>Assessment Challenges</vt:lpstr>
      <vt:lpstr>Assessment Challenges</vt:lpstr>
      <vt:lpstr>Assessment Challenges</vt:lpstr>
      <vt:lpstr>Assessment Challenges</vt:lpstr>
      <vt:lpstr>Assessment Challenges</vt:lpstr>
      <vt:lpstr>Assessment Challenges</vt:lpstr>
      <vt:lpstr>Assessment Challenges</vt:lpstr>
      <vt:lpstr>Moving Forward</vt:lpstr>
      <vt:lpstr>Moving Forward</vt:lpstr>
      <vt:lpstr>Conclusion</vt:lpstr>
      <vt:lpstr>Thank You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Koeth, Joel T</dc:creator>
  <cp:lastModifiedBy>Joel Koeth</cp:lastModifiedBy>
  <cp:revision>202</cp:revision>
  <cp:lastPrinted>2016-02-01T20:20:58Z</cp:lastPrinted>
  <dcterms:created xsi:type="dcterms:W3CDTF">2006-08-16T00:00:00Z</dcterms:created>
  <dcterms:modified xsi:type="dcterms:W3CDTF">2016-02-01T20:21:06Z</dcterms:modified>
</cp:coreProperties>
</file>